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46" r:id="rId3"/>
    <p:sldId id="347" r:id="rId4"/>
    <p:sldId id="363" r:id="rId5"/>
    <p:sldId id="340" r:id="rId6"/>
    <p:sldId id="351" r:id="rId7"/>
    <p:sldId id="352" r:id="rId8"/>
    <p:sldId id="364" r:id="rId9"/>
    <p:sldId id="301" r:id="rId10"/>
    <p:sldId id="318" r:id="rId11"/>
    <p:sldId id="335" r:id="rId12"/>
    <p:sldId id="333" r:id="rId13"/>
    <p:sldId id="319" r:id="rId14"/>
    <p:sldId id="305" r:id="rId15"/>
    <p:sldId id="336" r:id="rId16"/>
    <p:sldId id="323" r:id="rId17"/>
    <p:sldId id="322" r:id="rId18"/>
    <p:sldId id="321" r:id="rId19"/>
    <p:sldId id="324" r:id="rId20"/>
    <p:sldId id="302" r:id="rId21"/>
    <p:sldId id="260" r:id="rId22"/>
    <p:sldId id="326" r:id="rId23"/>
    <p:sldId id="327" r:id="rId24"/>
    <p:sldId id="328" r:id="rId25"/>
    <p:sldId id="329" r:id="rId26"/>
    <p:sldId id="330" r:id="rId27"/>
    <p:sldId id="337" r:id="rId28"/>
    <p:sldId id="341" r:id="rId29"/>
    <p:sldId id="342" r:id="rId30"/>
    <p:sldId id="343" r:id="rId31"/>
    <p:sldId id="344" r:id="rId32"/>
    <p:sldId id="359" r:id="rId33"/>
    <p:sldId id="345" r:id="rId34"/>
    <p:sldId id="366" r:id="rId35"/>
    <p:sldId id="349" r:id="rId36"/>
    <p:sldId id="360" r:id="rId37"/>
    <p:sldId id="350" r:id="rId38"/>
    <p:sldId id="367" r:id="rId39"/>
    <p:sldId id="334" r:id="rId40"/>
    <p:sldId id="362" r:id="rId41"/>
    <p:sldId id="361" r:id="rId42"/>
    <p:sldId id="325" r:id="rId43"/>
    <p:sldId id="356" r:id="rId44"/>
    <p:sldId id="354" r:id="rId45"/>
    <p:sldId id="338" r:id="rId46"/>
    <p:sldId id="331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سجل الأشخاص الطبيعيين" id="{05826EAF-0804-4B5E-B40D-46136AFB9FF0}">
          <p14:sldIdLst>
            <p14:sldId id="292"/>
          </p14:sldIdLst>
        </p14:section>
        <p14:section name="شرح انواع الوثائق" id="{2755B122-88F4-4370-9580-790664467E16}">
          <p14:sldIdLst>
            <p14:sldId id="346"/>
            <p14:sldId id="347"/>
          </p14:sldIdLst>
        </p14:section>
        <p14:section name="الشكل العام لسجل الاشخاص" id="{5DD1E04C-0D11-4FF7-B9E6-6BC7A2D159E1}">
          <p14:sldIdLst>
            <p14:sldId id="363"/>
            <p14:sldId id="340"/>
          </p14:sldIdLst>
        </p14:section>
        <p14:section name="اضافة شخص طبيعي بشكل يدوي" id="{E639DC47-5974-490A-A878-310AE7A4315C}">
          <p14:sldIdLst>
            <p14:sldId id="351"/>
            <p14:sldId id="352"/>
            <p14:sldId id="364"/>
          </p14:sldIdLst>
        </p14:section>
        <p14:section name="شرح قارئ البطاقات" id="{02CFFACF-3D56-4400-BC5A-E39DB81FAB55}">
          <p14:sldIdLst>
            <p14:sldId id="301"/>
            <p14:sldId id="318"/>
          </p14:sldIdLst>
        </p14:section>
        <p14:section name="تحميل تطبيق سطح المكتب" id="{E18C7E76-0210-4D96-829F-D4C374EF48FD}">
          <p14:sldIdLst>
            <p14:sldId id="335"/>
            <p14:sldId id="333"/>
            <p14:sldId id="319"/>
            <p14:sldId id="305"/>
            <p14:sldId id="336"/>
            <p14:sldId id="323"/>
            <p14:sldId id="322"/>
            <p14:sldId id="321"/>
            <p14:sldId id="324"/>
            <p14:sldId id="302"/>
            <p14:sldId id="260"/>
            <p14:sldId id="326"/>
            <p14:sldId id="327"/>
            <p14:sldId id="328"/>
            <p14:sldId id="329"/>
            <p14:sldId id="330"/>
            <p14:sldId id="337"/>
          </p14:sldIdLst>
        </p14:section>
        <p14:section name="تثبيت تطبيق ديوتي" id="{58B30102-F4B9-4E6C-A5BD-046B4E0230AD}">
          <p14:sldIdLst>
            <p14:sldId id="341"/>
            <p14:sldId id="342"/>
            <p14:sldId id="343"/>
            <p14:sldId id="344"/>
            <p14:sldId id="359"/>
            <p14:sldId id="345"/>
            <p14:sldId id="366"/>
            <p14:sldId id="349"/>
            <p14:sldId id="360"/>
            <p14:sldId id="350"/>
            <p14:sldId id="367"/>
          </p14:sldIdLst>
        </p14:section>
        <p14:section name="تعديل معلومات شخص طبيعي" id="{5B83FB9A-3CCE-45A8-8DBB-F9EC3483E5DE}">
          <p14:sldIdLst>
            <p14:sldId id="334"/>
            <p14:sldId id="362"/>
            <p14:sldId id="361"/>
            <p14:sldId id="325"/>
          </p14:sldIdLst>
        </p14:section>
        <p14:section name="طباعة بطاقة معلومات شخص طبيعي" id="{6E05DC94-80A4-47F8-8484-BDA2433AF6BB}">
          <p14:sldIdLst>
            <p14:sldId id="356"/>
            <p14:sldId id="354"/>
          </p14:sldIdLst>
        </p14:section>
        <p14:section name="حذف معلومات شخص طبيعي" id="{EED41AA3-F32C-4A05-BB28-58D7EF9BC9A6}">
          <p14:sldIdLst>
            <p14:sldId id="338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AE3F3"/>
    <a:srgbClr val="00B05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5" autoAdjust="0"/>
    <p:restoredTop sz="94660"/>
  </p:normalViewPr>
  <p:slideViewPr>
    <p:cSldViewPr snapToGrid="0">
      <p:cViewPr>
        <p:scale>
          <a:sx n="100" d="100"/>
          <a:sy n="100" d="100"/>
        </p:scale>
        <p:origin x="4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4463" y="0"/>
            <a:ext cx="5788352" cy="1644120"/>
          </a:xfrm>
        </p:spPr>
        <p:txBody>
          <a:bodyPr anchor="ctr" anchorCtr="0">
            <a:normAutofit fontScale="90000"/>
          </a:bodyPr>
          <a:lstStyle/>
          <a:p>
            <a:r>
              <a:rPr lang="ar-DZ" dirty="0"/>
              <a:t>سجل الأشخاص الطبيعيين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367" y="1520890"/>
            <a:ext cx="9821096" cy="4129412"/>
          </a:xfrm>
        </p:spPr>
        <p:txBody>
          <a:bodyPr>
            <a:normAutofit fontScale="92500" lnSpcReduction="10000"/>
          </a:bodyPr>
          <a:lstStyle/>
          <a:p>
            <a:pPr marL="514350" indent="-514350" algn="r" rtl="1">
              <a:buFont typeface="+mj-lt"/>
              <a:buAutoNum type="arabicParenR"/>
            </a:pPr>
            <a:r>
              <a:rPr lang="ar-DZ" sz="2800" dirty="0"/>
              <a:t>شرح أنواع الوثائق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2800" dirty="0"/>
              <a:t>إضافة شخص طبيعي بشكل يدوي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2800" dirty="0"/>
              <a:t>شرح قارئ البطاقات الذكية </a:t>
            </a:r>
            <a:r>
              <a:rPr lang="ar-DZ" sz="2800" dirty="0" err="1"/>
              <a:t>والبيومترية</a:t>
            </a:r>
            <a:r>
              <a:rPr lang="ar-DZ" sz="2800" dirty="0"/>
              <a:t> (نسخة الهاتف، نسخة الحاسوب)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2800" dirty="0"/>
              <a:t>تحميل تطبيق سطح المكتب من الموقع وتثبيته على الجهاز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2800" dirty="0"/>
              <a:t>تنصيب تطبيق</a:t>
            </a:r>
            <a:r>
              <a:rPr lang="fr-FR" sz="2800" dirty="0" err="1"/>
              <a:t>Dutie</a:t>
            </a:r>
            <a:r>
              <a:rPr lang="fr-FR" sz="2800" dirty="0"/>
              <a:t> </a:t>
            </a:r>
            <a:r>
              <a:rPr lang="ar-DZ" sz="2800" dirty="0"/>
              <a:t> على هاتف</a:t>
            </a:r>
            <a:r>
              <a:rPr lang="fr-FR" sz="2800" dirty="0" err="1"/>
              <a:t>android</a:t>
            </a:r>
            <a:r>
              <a:rPr lang="fr-FR" sz="2800" dirty="0"/>
              <a:t> </a:t>
            </a:r>
            <a:r>
              <a:rPr lang="ar-DZ" sz="2800" dirty="0"/>
              <a:t> لقراءة بطاقة التعريف، شهادة الميلاد والسجل التجاري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2800" dirty="0"/>
              <a:t>تعديل معلومات شخص طبيعي </a:t>
            </a:r>
            <a:endParaRPr lang="fr-FR" sz="2800" dirty="0"/>
          </a:p>
          <a:p>
            <a:pPr marL="514350" indent="-514350" algn="r" rtl="1">
              <a:buFont typeface="+mj-lt"/>
              <a:buAutoNum type="arabicParenR"/>
            </a:pPr>
            <a:r>
              <a:rPr lang="ar-DZ" sz="2800" dirty="0"/>
              <a:t>طباعة بطاقة المعلومات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2800" dirty="0"/>
              <a:t>حذف معلومات شخص طبيعي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erson's hand holding a phone&#10;&#10;AI-generated content may be incorrect.">
            <a:extLst>
              <a:ext uri="{FF2B5EF4-FFF2-40B4-BE49-F238E27FC236}">
                <a16:creationId xmlns:a16="http://schemas.microsoft.com/office/drawing/2014/main" id="{8858183D-2E5A-A72E-E2B8-B3816C016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r="-2" b="10014"/>
          <a:stretch>
            <a:fillRect/>
          </a:stretch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CR1281S-C1 - DualBoost II Serial Dual Interface Reader| ACS">
            <a:extLst>
              <a:ext uri="{FF2B5EF4-FFF2-40B4-BE49-F238E27FC236}">
                <a16:creationId xmlns:a16="http://schemas.microsoft.com/office/drawing/2014/main" id="{446A5F45-BC83-AABA-FE98-F1E50AD4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5" r="-2" b="16685"/>
          <a:stretch>
            <a:fillRect/>
          </a:stretch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E3035B-FFA0-E291-53CE-E393AF7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DZ" sz="34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شرح قارئ البطاقات الذكية </a:t>
            </a:r>
            <a:r>
              <a:rPr lang="ar-DZ" sz="3400" b="1" kern="120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والبيوميترية</a:t>
            </a:r>
            <a:endParaRPr lang="ar-DZ" sz="3400" b="1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B5F93F5-A13F-A944-87A6-D84A3EDA9716}"/>
              </a:ext>
            </a:extLst>
          </p:cNvPr>
          <p:cNvSpPr txBox="1">
            <a:spLocks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DZ" sz="2800" noProof="0" dirty="0">
                <a:latin typeface="+mn-lt"/>
                <a:ea typeface="+mn-ea"/>
                <a:cs typeface="+mn-cs"/>
              </a:rPr>
              <a:t>يمكن للسادة الموثقين استعمال أجهزة قراءة البطاقات الذكية </a:t>
            </a:r>
            <a:r>
              <a:rPr lang="ar-DZ" sz="2800" b="1" noProof="0" dirty="0">
                <a:latin typeface="+mn-lt"/>
                <a:ea typeface="+mn-ea"/>
                <a:cs typeface="+mn-cs"/>
              </a:rPr>
              <a:t>(PC/SC) </a:t>
            </a:r>
            <a:r>
              <a:rPr lang="ar-DZ" sz="2800" noProof="0" dirty="0">
                <a:latin typeface="+mn-lt"/>
                <a:ea typeface="+mn-ea"/>
                <a:cs typeface="+mn-cs"/>
              </a:rPr>
              <a:t>لرفع البيانات في وقت قياسي، إذ تقوم بقراءة الشريحة المدمجة في بطاقات التعريف، جوازات السفر ورخص السياقة </a:t>
            </a:r>
            <a:r>
              <a:rPr lang="ar-DZ" sz="2800" noProof="0" dirty="0" err="1">
                <a:latin typeface="+mn-lt"/>
                <a:ea typeface="+mn-ea"/>
                <a:cs typeface="+mn-cs"/>
              </a:rPr>
              <a:t>البيوميترية</a:t>
            </a:r>
            <a:r>
              <a:rPr lang="ar-DZ" sz="2800" noProof="0" dirty="0">
                <a:latin typeface="+mn-lt"/>
                <a:ea typeface="+mn-ea"/>
                <a:cs typeface="+mn-cs"/>
              </a:rPr>
              <a:t> ليتم استعمالها لاحقا</a:t>
            </a:r>
          </a:p>
          <a:p>
            <a:pPr indent="-2286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DZ" sz="2800" noProof="0" dirty="0">
                <a:latin typeface="+mn-lt"/>
                <a:ea typeface="+mn-ea"/>
                <a:cs typeface="+mn-cs"/>
              </a:rPr>
              <a:t>كما يمكن لهم استخدام الهواتف النقالة التي تتمتع بخاصية </a:t>
            </a:r>
            <a:r>
              <a:rPr lang="ar-DZ" sz="2800" b="1" noProof="0" dirty="0">
                <a:latin typeface="+mn-lt"/>
                <a:ea typeface="+mn-ea"/>
                <a:cs typeface="+mn-cs"/>
              </a:rPr>
              <a:t>‘NFC’</a:t>
            </a:r>
            <a:r>
              <a:rPr lang="ar-DZ" sz="2800" noProof="0" dirty="0">
                <a:latin typeface="+mn-lt"/>
                <a:ea typeface="+mn-ea"/>
                <a:cs typeface="+mn-cs"/>
              </a:rPr>
              <a:t> لقراءة نفس الشرائح</a:t>
            </a:r>
          </a:p>
        </p:txBody>
      </p:sp>
    </p:spTree>
    <p:extLst>
      <p:ext uri="{BB962C8B-B14F-4D97-AF65-F5344CB8AC3E}">
        <p14:creationId xmlns:p14="http://schemas.microsoft.com/office/powerpoint/2010/main" val="222763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A10F0-7839-54FB-9FFA-E374CB05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1" y="2323322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رابعا : تحميل تطبيق سطح المكتب</a:t>
            </a:r>
            <a:br>
              <a:rPr lang="ar-DZ" dirty="0"/>
            </a:br>
            <a:r>
              <a:rPr lang="ar-DZ" dirty="0"/>
              <a:t>"</a:t>
            </a:r>
            <a:r>
              <a:rPr lang="fr-FR" b="1" dirty="0" err="1">
                <a:latin typeface="Times New Roman" panose="02020603050405020304" pitchFamily="18" charset="0"/>
              </a:rPr>
              <a:t>Dutie</a:t>
            </a:r>
            <a:r>
              <a:rPr lang="ar-DZ" dirty="0"/>
              <a:t>"</a:t>
            </a:r>
            <a:r>
              <a:rPr lang="fr-FR" dirty="0"/>
              <a:t> </a:t>
            </a:r>
            <a:r>
              <a:rPr lang="ar-DZ" dirty="0"/>
              <a:t>من الموقع وتثبيته على الحاسوب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75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A14A3-E79E-B164-B0A0-318164A5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E5BB9-A76B-5051-5044-971A9A11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9"/>
            <a:ext cx="10515600" cy="1161860"/>
          </a:xfrm>
          <a:solidFill>
            <a:srgbClr val="00B0F0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DZ" dirty="0"/>
              <a:t>المرحلة الأولى: تحميل تطبيق سطح المكتب</a:t>
            </a:r>
            <a:br>
              <a:rPr lang="ar-DZ" dirty="0"/>
            </a:br>
            <a:r>
              <a:rPr lang="ar-DZ" dirty="0"/>
              <a:t>"</a:t>
            </a:r>
            <a:r>
              <a:rPr lang="fr-FR" b="1" dirty="0" err="1">
                <a:latin typeface="Times New Roman" panose="02020603050405020304" pitchFamily="18" charset="0"/>
              </a:rPr>
              <a:t>Dutie</a:t>
            </a:r>
            <a:r>
              <a:rPr lang="ar-DZ" dirty="0"/>
              <a:t>"</a:t>
            </a:r>
            <a:r>
              <a:rPr lang="fr-FR" dirty="0"/>
              <a:t> </a:t>
            </a:r>
            <a:r>
              <a:rPr lang="ar-DZ" dirty="0"/>
              <a:t>على الحاسوب</a:t>
            </a: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3FC4D9D-AC94-0CD4-91E2-2D2508A0A60E}"/>
              </a:ext>
            </a:extLst>
          </p:cNvPr>
          <p:cNvSpPr txBox="1">
            <a:spLocks/>
          </p:cNvSpPr>
          <p:nvPr/>
        </p:nvSpPr>
        <p:spPr>
          <a:xfrm>
            <a:off x="1526875" y="2675546"/>
            <a:ext cx="9138249" cy="3159314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sz="3600" dirty="0"/>
              <a:t>يسمح تطبيق سطح المكتب </a:t>
            </a:r>
            <a:r>
              <a:rPr lang="ar-DZ" sz="3600" b="1" dirty="0"/>
              <a:t>"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Dutie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Desktop</a:t>
            </a:r>
            <a:r>
              <a:rPr lang="ar-DZ" sz="3600" b="1" dirty="0"/>
              <a:t>" </a:t>
            </a:r>
            <a:r>
              <a:rPr lang="ar-DZ" sz="3600" dirty="0"/>
              <a:t>بالاستفادة من أجهزة قراءة البطاقات الذكية ونقل البيانات مباشرة إلى نظام الموثق الجزائري بشكل آلي وسريع، يمكن تحميل التطبيق مجانا من موقع نظام الموثق الجزائري</a:t>
            </a:r>
          </a:p>
          <a:p>
            <a:pPr algn="ctr" rtl="1"/>
            <a:r>
              <a:rPr lang="fr-F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localnotaire.com</a:t>
            </a:r>
            <a:endParaRPr lang="ar-D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9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multimédia&#10;&#10;Le contenu généré par l’IA peut être incorrect.">
            <a:extLst>
              <a:ext uri="{FF2B5EF4-FFF2-40B4-BE49-F238E27FC236}">
                <a16:creationId xmlns:a16="http://schemas.microsoft.com/office/drawing/2014/main" id="{D71BFAEA-D754-50C4-7CE9-530E796A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5246"/>
          </a:xfrm>
          <a:prstGeom prst="rect">
            <a:avLst/>
          </a:prstGeom>
        </p:spPr>
      </p:pic>
      <p:sp>
        <p:nvSpPr>
          <p:cNvPr id="10" name="Ruban : courbé et incliné vers le bas 9">
            <a:extLst>
              <a:ext uri="{FF2B5EF4-FFF2-40B4-BE49-F238E27FC236}">
                <a16:creationId xmlns:a16="http://schemas.microsoft.com/office/drawing/2014/main" id="{5BC8722A-8D36-25C8-307C-8B942A3D5A67}"/>
              </a:ext>
            </a:extLst>
          </p:cNvPr>
          <p:cNvSpPr/>
          <p:nvPr/>
        </p:nvSpPr>
        <p:spPr>
          <a:xfrm>
            <a:off x="3686175" y="6200402"/>
            <a:ext cx="4857750" cy="590550"/>
          </a:xfrm>
          <a:prstGeom prst="ellipseRibbon">
            <a:avLst>
              <a:gd name="adj1" fmla="val 34678"/>
              <a:gd name="adj2" fmla="val 75000"/>
              <a:gd name="adj3" fmla="val 125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BCEB4B-27C6-D20C-E343-E8BD06021A00}"/>
              </a:ext>
            </a:extLst>
          </p:cNvPr>
          <p:cNvSpPr txBox="1"/>
          <p:nvPr/>
        </p:nvSpPr>
        <p:spPr>
          <a:xfrm>
            <a:off x="4064950" y="6323886"/>
            <a:ext cx="4062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https://localnotaire.com/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21B1B1E-1BE3-D744-3CB2-A29BE67AAD86}"/>
              </a:ext>
            </a:extLst>
          </p:cNvPr>
          <p:cNvSpPr txBox="1">
            <a:spLocks/>
          </p:cNvSpPr>
          <p:nvPr/>
        </p:nvSpPr>
        <p:spPr>
          <a:xfrm>
            <a:off x="329672" y="2067218"/>
            <a:ext cx="2669970" cy="249496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بالولوج إلى موقع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</a:rPr>
              <a:t>localnotaire.com</a:t>
            </a:r>
            <a:r>
              <a:rPr lang="ar-DZ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يمكنك تحميل تطبيق الحاسوب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DutieDesktop</a:t>
            </a:r>
            <a:endParaRPr lang="fr-FR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B434C7C-6FFB-0F93-D079-BF4B86FFC3D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999642" y="1837592"/>
            <a:ext cx="578827" cy="1477108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69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FA0B5-DCFD-7670-8150-CAA6C1BA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72CBA59F-3B01-E406-E9B3-5CB3BC20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910"/>
            <a:ext cx="12192000" cy="633218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9D1DBD5-1BD2-2E2F-0149-A23AAD9AD3B6}"/>
              </a:ext>
            </a:extLst>
          </p:cNvPr>
          <p:cNvSpPr txBox="1">
            <a:spLocks/>
          </p:cNvSpPr>
          <p:nvPr/>
        </p:nvSpPr>
        <p:spPr>
          <a:xfrm>
            <a:off x="4273960" y="4278650"/>
            <a:ext cx="4298540" cy="15670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ثم انقر هنا لتحميل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“DUTIE DESKTOP”</a:t>
            </a:r>
            <a:b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تطبيق الحاسوب لقراءة بطاقة التعريف وجواز السفر </a:t>
            </a:r>
            <a:r>
              <a:rPr lang="ar-D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البيومتريين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DF07B6CB-8102-C5E4-55A6-DA23ECE4F021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7108211" y="2981413"/>
            <a:ext cx="612256" cy="1982218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CE920B99-B36C-C25D-7C4C-D96DCB7F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7687"/>
            <a:ext cx="1221828" cy="1457864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68ADCE2B-07CD-B397-8F3F-5D91292D323C}"/>
              </a:ext>
            </a:extLst>
          </p:cNvPr>
          <p:cNvSpPr/>
          <p:nvPr/>
        </p:nvSpPr>
        <p:spPr>
          <a:xfrm>
            <a:off x="8106508" y="817685"/>
            <a:ext cx="1784839" cy="2848709"/>
          </a:xfrm>
          <a:prstGeom prst="arc">
            <a:avLst>
              <a:gd name="adj1" fmla="val 19190242"/>
              <a:gd name="adj2" fmla="val 523022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7" name="Connecteur droit avec flèche 1">
            <a:extLst>
              <a:ext uri="{FF2B5EF4-FFF2-40B4-BE49-F238E27FC236}">
                <a16:creationId xmlns:a16="http://schemas.microsoft.com/office/drawing/2014/main" id="{4846263D-BBF3-00DD-FD8D-C6CD135473F1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9767888" y="1495546"/>
            <a:ext cx="19958" cy="806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7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9970-458D-EED5-38BC-D9C6F4DA0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5D8E75-9328-9338-2E95-12972AF9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44"/>
            <a:ext cx="12192000" cy="63825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9CFA24-4636-C461-3CC1-D619205E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2848070"/>
            <a:ext cx="10515600" cy="1161860"/>
          </a:xfrm>
          <a:solidFill>
            <a:srgbClr val="00B0F0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DZ" dirty="0"/>
              <a:t>المرحلة الثانية : تثبيت تطبيق سطح المكتب</a:t>
            </a:r>
            <a:br>
              <a:rPr lang="ar-DZ" dirty="0"/>
            </a:br>
            <a:r>
              <a:rPr lang="ar-DZ" dirty="0"/>
              <a:t>"</a:t>
            </a:r>
            <a:r>
              <a:rPr lang="fr-FR" b="1" dirty="0" err="1">
                <a:latin typeface="Times New Roman" panose="02020603050405020304" pitchFamily="18" charset="0"/>
              </a:rPr>
              <a:t>Dutie</a:t>
            </a:r>
            <a:r>
              <a:rPr lang="ar-DZ" dirty="0"/>
              <a:t>"</a:t>
            </a:r>
            <a:r>
              <a:rPr lang="fr-FR" dirty="0"/>
              <a:t> </a:t>
            </a:r>
            <a:r>
              <a:rPr lang="ar-DZ" dirty="0"/>
              <a:t>على الحاسوب</a:t>
            </a:r>
            <a:endParaRPr lang="fr-FR" dirty="0"/>
          </a:p>
        </p:txBody>
      </p:sp>
      <p:pic>
        <p:nvPicPr>
          <p:cNvPr id="11" name="Image 10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4D25FA0A-7B81-884F-1251-A6D905CB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6958"/>
            <a:ext cx="1221828" cy="1457864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614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0A8226-8015-E485-475F-7D93B5F7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0"/>
            <a:ext cx="9726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C88A0B6-B6C0-0D80-A0AD-6212869BF804}"/>
              </a:ext>
            </a:extLst>
          </p:cNvPr>
          <p:cNvSpPr txBox="1"/>
          <p:nvPr/>
        </p:nvSpPr>
        <p:spPr>
          <a:xfrm>
            <a:off x="7658101" y="4657725"/>
            <a:ext cx="4467224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sz="2400" b="1" dirty="0">
                <a:cs typeface="+mj-cs"/>
              </a:rPr>
              <a:t>توجّه إلى قائمة التنزيلات وأنقر على أيقونة</a:t>
            </a:r>
          </a:p>
          <a:p>
            <a:pPr algn="ctr" rtl="1"/>
            <a:r>
              <a:rPr lang="fr-FR" sz="2400" b="1" dirty="0" err="1">
                <a:cs typeface="+mj-cs"/>
              </a:rPr>
              <a:t>DutieServiceInstaller</a:t>
            </a:r>
            <a:r>
              <a:rPr lang="fr-FR" sz="2400" b="1" dirty="0">
                <a:cs typeface="+mj-cs"/>
              </a:rPr>
              <a:t> </a:t>
            </a:r>
            <a:endParaRPr lang="ar-DZ" sz="2400" b="1" dirty="0">
              <a:cs typeface="+mj-cs"/>
            </a:endParaRPr>
          </a:p>
          <a:p>
            <a:pPr algn="ctr" rtl="1"/>
            <a:r>
              <a:rPr lang="ar-DZ" sz="2400" b="1" dirty="0">
                <a:cs typeface="+mj-cs"/>
              </a:rPr>
              <a:t>مرتين لبدء عملية التثبيت على الحاسوب</a:t>
            </a:r>
            <a:endParaRPr lang="fr-FR" sz="2400" b="1" dirty="0">
              <a:cs typeface="+mj-cs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F6E8BD4-5CA0-90C5-53D5-5E496D6971CD}"/>
              </a:ext>
            </a:extLst>
          </p:cNvPr>
          <p:cNvCxnSpPr/>
          <p:nvPr/>
        </p:nvCxnSpPr>
        <p:spPr>
          <a:xfrm flipH="1" flipV="1">
            <a:off x="7391400" y="4200525"/>
            <a:ext cx="704850" cy="438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8858E58E-5AB2-0A2C-0555-C54A90CE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7687"/>
            <a:ext cx="1221828" cy="1457864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0126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685966-0047-F72C-6170-535FDB24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6725"/>
            <a:ext cx="692467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70F744-18AB-AA4D-7F3E-D1F942628C92}"/>
              </a:ext>
            </a:extLst>
          </p:cNvPr>
          <p:cNvSpPr txBox="1"/>
          <p:nvPr/>
        </p:nvSpPr>
        <p:spPr>
          <a:xfrm>
            <a:off x="7724776" y="5072360"/>
            <a:ext cx="446722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sz="2400" b="1" dirty="0">
                <a:cs typeface="+mj-cs"/>
              </a:rPr>
              <a:t>أُنقر على زرّ التثبيت </a:t>
            </a:r>
            <a:r>
              <a:rPr lang="fr-FR" sz="2400" b="1" dirty="0">
                <a:cs typeface="+mj-cs"/>
              </a:rPr>
              <a:t>« Install »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332EE0D-5770-9806-395C-20B3DE9595C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515100" y="5303193"/>
            <a:ext cx="1209676" cy="4689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93A02E81-F0DB-66AF-6D42-07254DF7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7687"/>
            <a:ext cx="1221828" cy="1457864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36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384A032-C8DB-3A80-26B3-D1E995F17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9563"/>
            <a:ext cx="69342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27B26CE-240F-3942-9CC0-693561DF56D9}"/>
              </a:ext>
            </a:extLst>
          </p:cNvPr>
          <p:cNvSpPr txBox="1"/>
          <p:nvPr/>
        </p:nvSpPr>
        <p:spPr>
          <a:xfrm>
            <a:off x="6334126" y="3429000"/>
            <a:ext cx="4467224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sz="2400" b="1" dirty="0">
                <a:cs typeface="+mj-cs"/>
              </a:rPr>
              <a:t>تريّث إلى حين انتهاء العملية، قد تستغرق بضع دقائق…</a:t>
            </a:r>
            <a:endParaRPr lang="fr-FR" sz="2400" b="1" dirty="0">
              <a:cs typeface="+mj-cs"/>
            </a:endParaRPr>
          </a:p>
        </p:txBody>
      </p:sp>
      <p:pic>
        <p:nvPicPr>
          <p:cNvPr id="4" name="Image 3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73783E13-EEF5-B01B-2262-684F5092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7687"/>
            <a:ext cx="1221828" cy="1457864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140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BDF7-3674-5AC5-DB10-F4F2FAC1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3920AD0-DD26-A8BC-4E1E-CBF3B88A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04813"/>
            <a:ext cx="69342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B2636E-D2AE-D0A6-71FB-31836A90406F}"/>
              </a:ext>
            </a:extLst>
          </p:cNvPr>
          <p:cNvSpPr txBox="1"/>
          <p:nvPr/>
        </p:nvSpPr>
        <p:spPr>
          <a:xfrm>
            <a:off x="7419976" y="3013501"/>
            <a:ext cx="3571874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sz="2400" b="1" dirty="0">
                <a:cs typeface="+mj-cs"/>
              </a:rPr>
              <a:t>تمت عملية التثبيت بنجاح، أُنقر على زرّ الإنهاء </a:t>
            </a:r>
            <a:r>
              <a:rPr lang="fr-FR" sz="2400" b="1" dirty="0">
                <a:cs typeface="+mj-cs"/>
              </a:rPr>
              <a:t>« Finish »</a:t>
            </a:r>
          </a:p>
        </p:txBody>
      </p:sp>
      <p:pic>
        <p:nvPicPr>
          <p:cNvPr id="4" name="Image 3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4E91FA04-2D7D-984A-8E3D-FCFBAD591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7687"/>
            <a:ext cx="1221828" cy="1457864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980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BA957-1896-ACD4-BE08-8DAFB2C7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B341B-450E-B9E1-158B-2F59907A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DZ" dirty="0">
                <a:latin typeface="+mn-lt"/>
              </a:rPr>
              <a:t>أولا:</a:t>
            </a:r>
            <a:r>
              <a:rPr lang="fr-FR" dirty="0">
                <a:latin typeface="+mn-lt"/>
              </a:rPr>
              <a:t> </a:t>
            </a:r>
            <a:r>
              <a:rPr kumimoji="0" lang="ar-D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شرح أنواع الوثائق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014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0A03-6572-BBB6-57B3-50858239B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1B2864-AFA8-EB0C-F513-84CEB1CC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44"/>
            <a:ext cx="12192000" cy="63825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280817-8CAF-9285-0E11-7D506992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  <a:solidFill>
            <a:srgbClr val="00B0F0">
              <a:alpha val="50196"/>
            </a:srgbClr>
          </a:solidFill>
        </p:spPr>
        <p:txBody>
          <a:bodyPr>
            <a:normAutofit/>
          </a:bodyPr>
          <a:lstStyle/>
          <a:p>
            <a:pPr algn="ctr" rtl="1" fontAlgn="base"/>
            <a:r>
              <a:rPr lang="ar-DZ" dirty="0"/>
              <a:t>المرحلة الثالثة: استخدام تطبيق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b="1" dirty="0"/>
              <a:t> 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Dutie</a:t>
            </a:r>
            <a:r>
              <a:rPr lang="fr-FR" b="1" dirty="0"/>
              <a:t>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ar-DZ" b="1" dirty="0"/>
              <a:t> </a:t>
            </a:r>
            <a:r>
              <a:rPr lang="ar-DZ" dirty="0"/>
              <a:t>لقراءة بطاقة التعريف وجواز السفر </a:t>
            </a:r>
            <a:r>
              <a:rPr lang="ar-DZ" dirty="0" err="1"/>
              <a:t>البيومتريين</a:t>
            </a:r>
            <a:r>
              <a:rPr lang="ar-DZ" dirty="0"/>
              <a:t> ضمن نظام الموثق الجزائري</a:t>
            </a:r>
          </a:p>
        </p:txBody>
      </p:sp>
    </p:spTree>
    <p:extLst>
      <p:ext uri="{BB962C8B-B14F-4D97-AF65-F5344CB8AC3E}">
        <p14:creationId xmlns:p14="http://schemas.microsoft.com/office/powerpoint/2010/main" val="73861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93205-59BA-2FE4-0D57-59007C61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A584AD-EDE4-8C5F-641C-FADC35493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54"/>
            <a:ext cx="12192000" cy="5891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3B475-950B-7575-D73D-E9C5C789A1D6}"/>
              </a:ext>
            </a:extLst>
          </p:cNvPr>
          <p:cNvSpPr txBox="1"/>
          <p:nvPr/>
        </p:nvSpPr>
        <p:spPr>
          <a:xfrm>
            <a:off x="7332955" y="3779213"/>
            <a:ext cx="434783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لُج إلى نظام الموثق وأدخل اسم المستخدم وكلمة المرور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04430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B69228-6072-1C11-5FEE-3B1983AA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25"/>
            <a:ext cx="12192000" cy="6051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21C793-F0F3-73E1-82CF-B5DD9FD35D91}"/>
              </a:ext>
            </a:extLst>
          </p:cNvPr>
          <p:cNvSpPr/>
          <p:nvPr/>
        </p:nvSpPr>
        <p:spPr>
          <a:xfrm flipV="1">
            <a:off x="10675620" y="1684020"/>
            <a:ext cx="145542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9E9CBDF-A542-3E33-D40E-3745452C6DA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620000" y="1305839"/>
            <a:ext cx="3055620" cy="192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id="{A76A7710-8313-436C-8AD9-B7B39AD31AB7}"/>
              </a:ext>
            </a:extLst>
          </p:cNvPr>
          <p:cNvSpPr txBox="1"/>
          <p:nvPr/>
        </p:nvSpPr>
        <p:spPr>
          <a:xfrm>
            <a:off x="4006864" y="982673"/>
            <a:ext cx="36131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dirty="0"/>
              <a:t>توجّه إلى قسم </a:t>
            </a:r>
            <a:r>
              <a:rPr lang="ar-DZ" b="1" dirty="0"/>
              <a:t>"الأشخاص الطبيعيين" </a:t>
            </a:r>
            <a:r>
              <a:rPr lang="ar-DZ" dirty="0"/>
              <a:t>تحت قائمة </a:t>
            </a:r>
            <a:r>
              <a:rPr lang="ar-DZ" b="1" dirty="0"/>
              <a:t>"سجل البيانات"</a:t>
            </a:r>
            <a:endParaRPr lang="fr-FR" sz="3200" b="1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61997E4-100F-A58B-4E4F-B3CA41E9608B}"/>
              </a:ext>
            </a:extLst>
          </p:cNvPr>
          <p:cNvSpPr/>
          <p:nvPr/>
        </p:nvSpPr>
        <p:spPr>
          <a:xfrm>
            <a:off x="3124200" y="3238500"/>
            <a:ext cx="365760" cy="373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6BCE7E5-DAC6-0C74-0A78-CF888C4C98E1}"/>
              </a:ext>
            </a:extLst>
          </p:cNvPr>
          <p:cNvCxnSpPr>
            <a:cxnSpLocks/>
          </p:cNvCxnSpPr>
          <p:nvPr/>
        </p:nvCxnSpPr>
        <p:spPr>
          <a:xfrm flipH="1">
            <a:off x="2529840" y="3425190"/>
            <a:ext cx="594360" cy="933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5F1C8E26-5E99-1BFF-6E62-2D67BDE29A91}"/>
              </a:ext>
            </a:extLst>
          </p:cNvPr>
          <p:cNvSpPr txBox="1"/>
          <p:nvPr/>
        </p:nvSpPr>
        <p:spPr>
          <a:xfrm>
            <a:off x="219075" y="2996595"/>
            <a:ext cx="2310765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1600" dirty="0">
                <a:cs typeface="+mj-cs"/>
              </a:rPr>
              <a:t>لاحظ هذا الرقم، يمثل الخطوة الحالية في عملية قراءة البطاقات </a:t>
            </a:r>
            <a:r>
              <a:rPr lang="ar-DZ" sz="1600" dirty="0" err="1">
                <a:cs typeface="+mj-cs"/>
              </a:rPr>
              <a:t>البيومترية</a:t>
            </a:r>
            <a:br>
              <a:rPr lang="ar-DZ" sz="1600" dirty="0">
                <a:cs typeface="+mj-cs"/>
              </a:rPr>
            </a:br>
            <a:r>
              <a:rPr lang="ar-DZ" sz="1600" dirty="0">
                <a:cs typeface="+mj-cs"/>
              </a:rPr>
              <a:t>1 = تحميل تطبيق </a:t>
            </a:r>
            <a:r>
              <a:rPr lang="fr-FR" sz="1600" b="1" dirty="0">
                <a:cs typeface="+mj-cs"/>
              </a:rPr>
              <a:t>DUTIE</a:t>
            </a:r>
            <a:r>
              <a:rPr lang="ar-DZ" sz="1600" dirty="0">
                <a:cs typeface="+mj-cs"/>
              </a:rPr>
              <a:t> وتثبيته على الجهاز</a:t>
            </a:r>
            <a:br>
              <a:rPr lang="ar-DZ" sz="1600" dirty="0">
                <a:cs typeface="+mj-cs"/>
              </a:rPr>
            </a:br>
            <a:r>
              <a:rPr lang="ar-DZ" sz="1600" dirty="0">
                <a:cs typeface="+mj-cs"/>
              </a:rPr>
              <a:t>2 = توصيل القارئ </a:t>
            </a:r>
            <a:r>
              <a:rPr lang="ar-DZ" sz="1600" dirty="0" err="1">
                <a:cs typeface="+mj-cs"/>
              </a:rPr>
              <a:t>البيوميتري</a:t>
            </a:r>
            <a:r>
              <a:rPr lang="ar-DZ" sz="1600" dirty="0">
                <a:cs typeface="+mj-cs"/>
              </a:rPr>
              <a:t> بالحاسوب</a:t>
            </a:r>
            <a:br>
              <a:rPr lang="ar-DZ" sz="1600" dirty="0">
                <a:cs typeface="+mj-cs"/>
              </a:rPr>
            </a:br>
            <a:r>
              <a:rPr lang="ar-DZ" sz="1600" dirty="0">
                <a:cs typeface="+mj-cs"/>
              </a:rPr>
              <a:t>3 = تحديد القارئ وإدخال معلومات المستند</a:t>
            </a:r>
            <a:br>
              <a:rPr lang="ar-DZ" sz="1600" dirty="0">
                <a:cs typeface="+mj-cs"/>
              </a:rPr>
            </a:br>
            <a:r>
              <a:rPr lang="ar-DZ" sz="1600" dirty="0">
                <a:cs typeface="+mj-cs"/>
              </a:rPr>
              <a:t>4 = إدخال البطاقة/ وضعها فوق القارئ</a:t>
            </a:r>
            <a:br>
              <a:rPr lang="ar-DZ" sz="1600" dirty="0">
                <a:cs typeface="+mj-cs"/>
              </a:rPr>
            </a:br>
            <a:r>
              <a:rPr lang="ar-DZ" sz="1600" dirty="0">
                <a:cs typeface="+mj-cs"/>
              </a:rPr>
              <a:t>5 = جار قراءة البطاقة</a:t>
            </a:r>
          </a:p>
        </p:txBody>
      </p:sp>
    </p:spTree>
    <p:extLst>
      <p:ext uri="{BB962C8B-B14F-4D97-AF65-F5344CB8AC3E}">
        <p14:creationId xmlns:p14="http://schemas.microsoft.com/office/powerpoint/2010/main" val="288686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386128C-BD4E-4B1C-54DB-676413FB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5" y="1562277"/>
            <a:ext cx="4587551" cy="46873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9FB53957-D670-1C76-EC00-2C7AC8C96059}"/>
              </a:ext>
            </a:extLst>
          </p:cNvPr>
          <p:cNvSpPr txBox="1"/>
          <p:nvPr/>
        </p:nvSpPr>
        <p:spPr>
          <a:xfrm>
            <a:off x="7080319" y="1562277"/>
            <a:ext cx="318771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800" b="1" dirty="0">
                <a:cs typeface="+mj-cs"/>
              </a:rPr>
              <a:t>تأكد من أن جهاز القارئ موصول بجهاز الحاسوب الخاص بالمُستخدم</a:t>
            </a:r>
            <a:endParaRPr lang="fr-FR" sz="4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590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E1094B1-DD28-BC98-A401-611E3632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"/>
            <a:ext cx="12192000" cy="6057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FA52A5-60BE-D75C-9101-BA168AAA405E}"/>
              </a:ext>
            </a:extLst>
          </p:cNvPr>
          <p:cNvSpPr/>
          <p:nvPr/>
        </p:nvSpPr>
        <p:spPr>
          <a:xfrm flipV="1">
            <a:off x="7277101" y="2569845"/>
            <a:ext cx="201549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DBA9745-A062-77BF-78C7-7EF7975FA10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649142" y="2154347"/>
            <a:ext cx="627959" cy="4154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7A1DF155-0B9F-21C8-FB12-C83377228048}"/>
              </a:ext>
            </a:extLst>
          </p:cNvPr>
          <p:cNvSpPr txBox="1"/>
          <p:nvPr/>
        </p:nvSpPr>
        <p:spPr>
          <a:xfrm>
            <a:off x="4095750" y="1738848"/>
            <a:ext cx="25533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انقر على زر "تحديث" ثم حدد القارئ</a:t>
            </a:r>
            <a:endParaRPr lang="fr-FR" sz="24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FDBD8BD-9D1F-3C17-4482-DA3345D08FD7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329612" y="3819525"/>
            <a:ext cx="271463" cy="8094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>
            <a:extLst>
              <a:ext uri="{FF2B5EF4-FFF2-40B4-BE49-F238E27FC236}">
                <a16:creationId xmlns:a16="http://schemas.microsoft.com/office/drawing/2014/main" id="{730703BC-5163-77B5-4C0F-4EF158F153B1}"/>
              </a:ext>
            </a:extLst>
          </p:cNvPr>
          <p:cNvSpPr txBox="1"/>
          <p:nvPr/>
        </p:nvSpPr>
        <p:spPr>
          <a:xfrm>
            <a:off x="6296024" y="4628941"/>
            <a:ext cx="40671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ثم قم بملء معلومات البطاقة الأولية، تسمح هذه العملية للقارئ بتوليد كلمة السر اللازمة لقراءة البطاقة </a:t>
            </a:r>
            <a:r>
              <a:rPr lang="ar-DZ" sz="2400" dirty="0" err="1"/>
              <a:t>البيوميترية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638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92B9B37-92ED-085C-08E2-19C544878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966"/>
            <a:ext cx="12192000" cy="6080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5DC52B-8F06-B86C-2B01-5505CF44EAA9}"/>
              </a:ext>
            </a:extLst>
          </p:cNvPr>
          <p:cNvSpPr/>
          <p:nvPr/>
        </p:nvSpPr>
        <p:spPr>
          <a:xfrm flipV="1">
            <a:off x="7277101" y="2569845"/>
            <a:ext cx="201549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989E28C-88F3-E47B-3F1C-0E19247AF05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011092" y="1729413"/>
            <a:ext cx="904183" cy="9375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6B5978C5-09A5-4861-9829-F6F0D6D83DFB}"/>
              </a:ext>
            </a:extLst>
          </p:cNvPr>
          <p:cNvSpPr txBox="1"/>
          <p:nvPr/>
        </p:nvSpPr>
        <p:spPr>
          <a:xfrm>
            <a:off x="3095625" y="1129248"/>
            <a:ext cx="391546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بمجرد تحديد القارئ (وملء البيانات اللازمة) سيطلب منك إدخال البطاقة، يكفي وضعها فوق القارئ </a:t>
            </a:r>
            <a:r>
              <a:rPr lang="ar-DZ" sz="2400" dirty="0" err="1"/>
              <a:t>البيوميتري</a:t>
            </a:r>
            <a:endParaRPr lang="fr-FR" sz="240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F005696-E9E4-2651-A93B-9A5E371724A6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3375436" y="2329577"/>
            <a:ext cx="550164" cy="2949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6A789B4A-1808-1E74-2915-24113FE90A1F}"/>
              </a:ext>
            </a:extLst>
          </p:cNvPr>
          <p:cNvSpPr/>
          <p:nvPr/>
        </p:nvSpPr>
        <p:spPr>
          <a:xfrm>
            <a:off x="3063240" y="2569845"/>
            <a:ext cx="365760" cy="373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C56F78-046B-4E2F-D366-2352395B6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250" r="12256" b="1250"/>
          <a:stretch>
            <a:fillRect/>
          </a:stretch>
        </p:blipFill>
        <p:spPr bwMode="auto">
          <a:xfrm>
            <a:off x="0" y="3409401"/>
            <a:ext cx="3133725" cy="305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2730F072-D4BE-06CF-1E27-FB7FC394E0C9}"/>
              </a:ext>
            </a:extLst>
          </p:cNvPr>
          <p:cNvSpPr txBox="1"/>
          <p:nvPr/>
        </p:nvSpPr>
        <p:spPr>
          <a:xfrm>
            <a:off x="4001495" y="4935142"/>
            <a:ext cx="313372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ضع البطاقة على القارئ وانقر زر </a:t>
            </a:r>
            <a:r>
              <a:rPr lang="ar-DZ" sz="2400" b="1" dirty="0"/>
              <a:t>"قراءة الشريحة"</a:t>
            </a:r>
            <a:endParaRPr lang="fr-FR" sz="2400" b="1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E0DAC2A-EFAA-49BB-04D7-B0EF843DF5CB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135220" y="4419600"/>
            <a:ext cx="1084855" cy="9310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71CFFF9-7187-F257-89FD-0A77D72F798C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133600" y="5350641"/>
            <a:ext cx="1867895" cy="68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88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9EB2AD6-7A90-6D0E-5BE0-F15C5BA3A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958"/>
            <a:ext cx="12192000" cy="6080084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096F1FE4-E657-1449-42C6-1FD4EE2158F8}"/>
              </a:ext>
            </a:extLst>
          </p:cNvPr>
          <p:cNvSpPr txBox="1"/>
          <p:nvPr/>
        </p:nvSpPr>
        <p:spPr>
          <a:xfrm>
            <a:off x="2180533" y="1586448"/>
            <a:ext cx="391546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انتظر قليلا ريثما تتم قراءة البطاقة واستخراج البيانات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4591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F244-854C-3D10-9704-24FB7B12B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44CB5E-DACA-18CA-71E2-D954C5B9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975"/>
            <a:ext cx="12192000" cy="57340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4A8FAB8E-DB60-D7E1-28A3-916C91F776A9}"/>
              </a:ext>
            </a:extLst>
          </p:cNvPr>
          <p:cNvSpPr txBox="1"/>
          <p:nvPr/>
        </p:nvSpPr>
        <p:spPr>
          <a:xfrm>
            <a:off x="7789653" y="0"/>
            <a:ext cx="440296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تمت قراءة البطاقة، استخراج الصورة، التوقيع، والمعلومات مع استعمالها في توليد فقرتي </a:t>
            </a:r>
            <a:r>
              <a:rPr lang="ar-DZ" sz="2400" b="1" dirty="0"/>
              <a:t>"طرف في العقد" </a:t>
            </a:r>
            <a:br>
              <a:rPr lang="ar-DZ" sz="2400" dirty="0"/>
            </a:br>
            <a:r>
              <a:rPr lang="ar-DZ" sz="2400" dirty="0"/>
              <a:t>و </a:t>
            </a:r>
            <a:r>
              <a:rPr lang="ar-DZ" sz="2400" b="1" dirty="0"/>
              <a:t>"مختصر"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3531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6C1-6A38-7353-7CAC-82222F15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DZ" dirty="0">
                <a:latin typeface="+mn-lt"/>
              </a:rPr>
              <a:t>خامسا :</a:t>
            </a:r>
            <a:r>
              <a:rPr lang="fr-FR" dirty="0">
                <a:latin typeface="+mn-lt"/>
              </a:rPr>
              <a:t> </a:t>
            </a:r>
            <a:r>
              <a:rPr kumimoji="0" lang="ar-D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تثبيت تطبيق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Dutie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ar-D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على هاتف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android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ar-D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لقراءة بطاقة التعريف، شهادة الميلاد والسجل التجاري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243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3035B-FFA0-E291-53CE-E393AF7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37" y="244215"/>
            <a:ext cx="10167672" cy="978938"/>
          </a:xfrm>
        </p:spPr>
        <p:txBody>
          <a:bodyPr/>
          <a:lstStyle/>
          <a:p>
            <a:pPr algn="ctr" rtl="1"/>
            <a:r>
              <a:rPr lang="ar-DZ" b="1" dirty="0"/>
              <a:t>التعريف بتطبيق </a:t>
            </a:r>
            <a:r>
              <a:rPr lang="ar-DZ" dirty="0"/>
              <a:t>"</a:t>
            </a:r>
            <a:r>
              <a:rPr lang="fr-FR" b="1" dirty="0" err="1">
                <a:latin typeface="Times New Roman" panose="02020603050405020304" pitchFamily="18" charset="0"/>
              </a:rPr>
              <a:t>Dutie</a:t>
            </a:r>
            <a:r>
              <a:rPr lang="ar-DZ" dirty="0"/>
              <a:t>"</a:t>
            </a:r>
            <a:r>
              <a:rPr lang="ar-DZ" b="1" dirty="0"/>
              <a:t> للهاتف الذكي</a:t>
            </a:r>
            <a:endParaRPr lang="fr-FR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B5F93F5-A13F-A944-87A6-D84A3EDA9716}"/>
              </a:ext>
            </a:extLst>
          </p:cNvPr>
          <p:cNvSpPr txBox="1">
            <a:spLocks/>
          </p:cNvSpPr>
          <p:nvPr/>
        </p:nvSpPr>
        <p:spPr>
          <a:xfrm>
            <a:off x="785004" y="1253087"/>
            <a:ext cx="10621991" cy="3159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sz="3600" dirty="0"/>
              <a:t>على غرار أجهزة قراءة البطاقات الذكية، يمكن للسادة الموثقين استعمال تطبيق "</a:t>
            </a:r>
            <a:r>
              <a:rPr lang="fr-FR" sz="3600" b="1" dirty="0" err="1">
                <a:latin typeface="Times New Roman" panose="02020603050405020304" pitchFamily="18" charset="0"/>
              </a:rPr>
              <a:t>Dutie</a:t>
            </a:r>
            <a:r>
              <a:rPr lang="ar-DZ" sz="3600" dirty="0"/>
              <a:t>"</a:t>
            </a:r>
            <a:r>
              <a:rPr lang="fr-FR" sz="3600" dirty="0"/>
              <a:t> </a:t>
            </a:r>
            <a:r>
              <a:rPr lang="ar-DZ" sz="3600" dirty="0"/>
              <a:t> على هواتف الأندرويد التي تتمتع بخاصية </a:t>
            </a:r>
            <a:r>
              <a:rPr lang="fr-FR" sz="3600" b="1" dirty="0"/>
              <a:t>‘NFC’</a:t>
            </a:r>
            <a:r>
              <a:rPr lang="ar-DZ" sz="3600" dirty="0"/>
              <a:t> لقراءة الشرائح المدمجة في بطاقات التعريف، جوازات السفر ورخص السياقة </a:t>
            </a:r>
            <a:r>
              <a:rPr lang="ar-DZ" sz="3600" dirty="0" err="1"/>
              <a:t>البيومترية</a:t>
            </a:r>
            <a:r>
              <a:rPr lang="ar-DZ" sz="3600" dirty="0"/>
              <a:t> واستخراج البيانات ليتم استعمالها في نظام الموثق الجزائري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58183D-2E5A-A72E-E2B8-B3816C016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r="4687"/>
          <a:stretch>
            <a:fillRect/>
          </a:stretch>
        </p:blipFill>
        <p:spPr bwMode="auto">
          <a:xfrm>
            <a:off x="3269413" y="4149990"/>
            <a:ext cx="4308932" cy="265707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443FC5-CEC0-00F3-4F1D-A61FDB4B7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13124" r="12840" b="1982"/>
          <a:stretch>
            <a:fillRect/>
          </a:stretch>
        </p:blipFill>
        <p:spPr>
          <a:xfrm>
            <a:off x="7996687" y="4149989"/>
            <a:ext cx="4068520" cy="265707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3D05A3A-76EE-DFBB-ED5C-15B2D95D3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2" y="4334301"/>
            <a:ext cx="2279484" cy="2279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413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A1C5C46-4614-2F97-B2CA-83215F4B88EE}"/>
              </a:ext>
            </a:extLst>
          </p:cNvPr>
          <p:cNvSpPr txBox="1">
            <a:spLocks/>
          </p:cNvSpPr>
          <p:nvPr/>
        </p:nvSpPr>
        <p:spPr>
          <a:xfrm>
            <a:off x="7880044" y="61724"/>
            <a:ext cx="4272307" cy="261310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يستخدم التطبيق لقراءة الوثائق </a:t>
            </a:r>
            <a:r>
              <a:rPr lang="ar-DZ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البيومترية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(جواز سفر، بطاقة تعريف، رخصة سياقة) والوثائق الإلكترونية (شهادة ميلاد، سجل تجاري) للتأكد من معلوماتها ونقل هذه الأخيرة إلى نظام الموثق الجزائري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F45034A-3C6A-21C8-355D-B6C5BB968889}"/>
              </a:ext>
            </a:extLst>
          </p:cNvPr>
          <p:cNvCxnSpPr>
            <a:cxnSpLocks/>
            <a:stCxn id="5" idx="1"/>
            <a:endCxn id="49" idx="3"/>
          </p:cNvCxnSpPr>
          <p:nvPr/>
        </p:nvCxnSpPr>
        <p:spPr>
          <a:xfrm flipH="1">
            <a:off x="6918162" y="1368279"/>
            <a:ext cx="961882" cy="575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51D1679-C157-65E9-F897-DE4F35D52DB5}"/>
              </a:ext>
            </a:extLst>
          </p:cNvPr>
          <p:cNvGrpSpPr/>
          <p:nvPr/>
        </p:nvGrpSpPr>
        <p:grpSpPr>
          <a:xfrm>
            <a:off x="547892" y="42605"/>
            <a:ext cx="6370269" cy="2814894"/>
            <a:chOff x="6845181" y="67204"/>
            <a:chExt cx="6059576" cy="2586029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76D342F5-6B89-5A52-1540-AAFA4D388EB0}"/>
                </a:ext>
              </a:extLst>
            </p:cNvPr>
            <p:cNvGrpSpPr/>
            <p:nvPr/>
          </p:nvGrpSpPr>
          <p:grpSpPr>
            <a:xfrm>
              <a:off x="6845181" y="100536"/>
              <a:ext cx="3517533" cy="2552697"/>
              <a:chOff x="1182749" y="112143"/>
              <a:chExt cx="4812609" cy="3316857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2957AAC5-90CA-21A2-1A05-6AB26C02D275}"/>
                  </a:ext>
                </a:extLst>
              </p:cNvPr>
              <p:cNvGrpSpPr/>
              <p:nvPr/>
            </p:nvGrpSpPr>
            <p:grpSpPr>
              <a:xfrm>
                <a:off x="1182749" y="112143"/>
                <a:ext cx="4812609" cy="3316857"/>
                <a:chOff x="1586357" y="242646"/>
                <a:chExt cx="6311171" cy="4893457"/>
              </a:xfrm>
            </p:grpSpPr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D2914A5C-3FEF-6B43-F98E-6D2E8A1BC9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95" t="3020" r="9348" b="3020"/>
                <a:stretch>
                  <a:fillRect/>
                </a:stretch>
              </p:blipFill>
              <p:spPr>
                <a:xfrm>
                  <a:off x="3429045" y="2308750"/>
                  <a:ext cx="4468483" cy="2827353"/>
                </a:xfrm>
                <a:prstGeom prst="rect">
                  <a:avLst/>
                </a:prstGeom>
              </p:spPr>
            </p:pic>
            <p:pic>
              <p:nvPicPr>
                <p:cNvPr id="12" name="Image 11">
                  <a:extLst>
                    <a:ext uri="{FF2B5EF4-FFF2-40B4-BE49-F238E27FC236}">
                      <a16:creationId xmlns:a16="http://schemas.microsoft.com/office/drawing/2014/main" id="{025B9B9E-9A6D-08B9-20FE-F58D025CAE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6357" y="242646"/>
                  <a:ext cx="5211797" cy="2918216"/>
                </a:xfrm>
                <a:prstGeom prst="rect">
                  <a:avLst/>
                </a:prstGeom>
              </p:spPr>
            </p:pic>
            <p:sp>
              <p:nvSpPr>
                <p:cNvPr id="14" name="Google Shape;1396;p225">
                  <a:extLst>
                    <a:ext uri="{FF2B5EF4-FFF2-40B4-BE49-F238E27FC236}">
                      <a16:creationId xmlns:a16="http://schemas.microsoft.com/office/drawing/2014/main" id="{0D49906E-1777-2FF5-9F29-DD9291D2CA6E}"/>
                    </a:ext>
                  </a:extLst>
                </p:cNvPr>
                <p:cNvSpPr/>
                <p:nvPr/>
              </p:nvSpPr>
              <p:spPr>
                <a:xfrm>
                  <a:off x="1833607" y="2157864"/>
                  <a:ext cx="4717296" cy="672000"/>
                </a:xfrm>
                <a:prstGeom prst="roundRect">
                  <a:avLst>
                    <a:gd name="adj" fmla="val 7232"/>
                  </a:avLst>
                </a:prstGeom>
                <a:solidFill>
                  <a:srgbClr val="BD7DFF">
                    <a:alpha val="38990"/>
                  </a:srgbClr>
                </a:solidFill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396;p225">
                <a:extLst>
                  <a:ext uri="{FF2B5EF4-FFF2-40B4-BE49-F238E27FC236}">
                    <a16:creationId xmlns:a16="http://schemas.microsoft.com/office/drawing/2014/main" id="{360CB850-E6A7-C166-3AF4-ABDF712F2307}"/>
                  </a:ext>
                </a:extLst>
              </p:cNvPr>
              <p:cNvSpPr/>
              <p:nvPr/>
            </p:nvSpPr>
            <p:spPr>
              <a:xfrm>
                <a:off x="2700068" y="2743791"/>
                <a:ext cx="3156205" cy="478514"/>
              </a:xfrm>
              <a:prstGeom prst="roundRect">
                <a:avLst>
                  <a:gd name="adj" fmla="val 7232"/>
                </a:avLst>
              </a:prstGeom>
              <a:solidFill>
                <a:srgbClr val="BD7DFF">
                  <a:alpha val="38990"/>
                </a:srgbClr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D2BE7E99-0DAC-208B-8F9F-8138195CA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80716" y="-376611"/>
              <a:ext cx="1680226" cy="2567856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A0977088-642E-5530-57AC-0333722C367A}"/>
              </a:ext>
            </a:extLst>
          </p:cNvPr>
          <p:cNvGrpSpPr/>
          <p:nvPr/>
        </p:nvGrpSpPr>
        <p:grpSpPr>
          <a:xfrm>
            <a:off x="5054506" y="3034506"/>
            <a:ext cx="2551251" cy="3871796"/>
            <a:chOff x="9402792" y="2616244"/>
            <a:chExt cx="2750622" cy="4155767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3425291-F035-0889-1DF5-678B58856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84" b="10943"/>
            <a:stretch>
              <a:fillRect/>
            </a:stretch>
          </p:blipFill>
          <p:spPr>
            <a:xfrm>
              <a:off x="9402792" y="2616244"/>
              <a:ext cx="2750622" cy="41557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Google Shape;1396;p225">
              <a:extLst>
                <a:ext uri="{FF2B5EF4-FFF2-40B4-BE49-F238E27FC236}">
                  <a16:creationId xmlns:a16="http://schemas.microsoft.com/office/drawing/2014/main" id="{885E6E33-B649-3577-A17A-EDECE37A82AA}"/>
                </a:ext>
              </a:extLst>
            </p:cNvPr>
            <p:cNvSpPr/>
            <p:nvPr/>
          </p:nvSpPr>
          <p:spPr>
            <a:xfrm>
              <a:off x="9438328" y="5579268"/>
              <a:ext cx="1094526" cy="1114829"/>
            </a:xfrm>
            <a:prstGeom prst="roundRect">
              <a:avLst>
                <a:gd name="adj" fmla="val 7232"/>
              </a:avLst>
            </a:prstGeom>
            <a:solidFill>
              <a:srgbClr val="BD7DFF">
                <a:alpha val="38990"/>
              </a:srgbClr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CC3F9E60-C0E4-B12E-23F9-9E6787C76DB1}"/>
              </a:ext>
            </a:extLst>
          </p:cNvPr>
          <p:cNvGrpSpPr/>
          <p:nvPr/>
        </p:nvGrpSpPr>
        <p:grpSpPr>
          <a:xfrm>
            <a:off x="95484" y="3143132"/>
            <a:ext cx="4819880" cy="3429000"/>
            <a:chOff x="38586" y="3070723"/>
            <a:chExt cx="4819880" cy="3429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FFE09EA-DBD2-C581-8F41-0E8BBAB0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6" y="3070723"/>
              <a:ext cx="4819880" cy="3429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Google Shape;1396;p225">
              <a:extLst>
                <a:ext uri="{FF2B5EF4-FFF2-40B4-BE49-F238E27FC236}">
                  <a16:creationId xmlns:a16="http://schemas.microsoft.com/office/drawing/2014/main" id="{B6247408-F6DD-5F18-E604-CD0F4BA99BDB}"/>
                </a:ext>
              </a:extLst>
            </p:cNvPr>
            <p:cNvSpPr/>
            <p:nvPr/>
          </p:nvSpPr>
          <p:spPr>
            <a:xfrm>
              <a:off x="1758764" y="3153751"/>
              <a:ext cx="522963" cy="597853"/>
            </a:xfrm>
            <a:prstGeom prst="roundRect">
              <a:avLst>
                <a:gd name="adj" fmla="val 7232"/>
              </a:avLst>
            </a:prstGeom>
            <a:solidFill>
              <a:srgbClr val="BD7DFF">
                <a:alpha val="38990"/>
              </a:srgbClr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itre 1">
            <a:extLst>
              <a:ext uri="{FF2B5EF4-FFF2-40B4-BE49-F238E27FC236}">
                <a16:creationId xmlns:a16="http://schemas.microsoft.com/office/drawing/2014/main" id="{3A085375-1E43-39A9-DE5A-7BECBB5977D4}"/>
              </a:ext>
            </a:extLst>
          </p:cNvPr>
          <p:cNvSpPr txBox="1">
            <a:spLocks/>
          </p:cNvSpPr>
          <p:nvPr/>
        </p:nvSpPr>
        <p:spPr>
          <a:xfrm>
            <a:off x="7880044" y="2750535"/>
            <a:ext cx="4273370" cy="394900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يستطيع التطبيق في مرحلة أولى التعرف على البطاقات </a:t>
            </a:r>
            <a:r>
              <a:rPr lang="ar-DZ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البيومترية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والوثائق الإلكترونية بتوجيه الكاميرا إلى نص الـ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</a:rPr>
              <a:t>MRZ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خلف البطاقات  </a:t>
            </a:r>
            <a:r>
              <a:rPr lang="ar-DZ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البيومترية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أو على الصفحة الأولى من جواز السفر </a:t>
            </a:r>
            <a:r>
              <a:rPr lang="ar-DZ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</a:t>
            </a:r>
            <a:b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كما يمكنه قراءة الوثائق الإلكترونية بتوجيه الكاميرا </a:t>
            </a:r>
            <a:r>
              <a:rPr lang="ar-DZ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لل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ـ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</a:rPr>
              <a:t>QR Code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على كل وثيقة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F7EC853-4BFF-A9A5-7E9A-FA78A2A28A27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6102658" y="6314387"/>
            <a:ext cx="17773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6B6D676-72F7-AD6B-F435-B253955C1CCF}"/>
              </a:ext>
            </a:extLst>
          </p:cNvPr>
          <p:cNvCxnSpPr>
            <a:cxnSpLocks/>
            <a:endCxn id="23" idx="0"/>
          </p:cNvCxnSpPr>
          <p:nvPr/>
        </p:nvCxnSpPr>
        <p:spPr>
          <a:xfrm rot="10800000" flipV="1">
            <a:off x="2077144" y="2924918"/>
            <a:ext cx="5802900" cy="30124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0">
            <a:extLst>
              <a:ext uri="{FF2B5EF4-FFF2-40B4-BE49-F238E27FC236}">
                <a16:creationId xmlns:a16="http://schemas.microsoft.com/office/drawing/2014/main" id="{905A4744-7FD4-DA58-4C14-854A3D7F485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>
            <a:off x="2926338" y="2684346"/>
            <a:ext cx="4953707" cy="22939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30">
            <a:extLst>
              <a:ext uri="{FF2B5EF4-FFF2-40B4-BE49-F238E27FC236}">
                <a16:creationId xmlns:a16="http://schemas.microsoft.com/office/drawing/2014/main" id="{561691C0-F10E-552A-CC67-8424F27036BD}"/>
              </a:ext>
            </a:extLst>
          </p:cNvPr>
          <p:cNvCxnSpPr>
            <a:cxnSpLocks/>
            <a:endCxn id="14" idx="2"/>
          </p:cNvCxnSpPr>
          <p:nvPr/>
        </p:nvCxnSpPr>
        <p:spPr>
          <a:xfrm rot="10800000">
            <a:off x="2074760" y="1547967"/>
            <a:ext cx="5805284" cy="136941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EE9CD092-1E67-5F68-0B2A-CEA9B13488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59" y="1112095"/>
            <a:ext cx="2696803" cy="16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6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A14A3-E79E-B164-B0A0-318164A5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E5BB9-A76B-5051-5044-971A9A11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9"/>
            <a:ext cx="10515600" cy="1161860"/>
          </a:xfrm>
          <a:solidFill>
            <a:srgbClr val="00B050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DZ" dirty="0"/>
              <a:t>المرحلة الأولى: تثبيت تطبيق</a:t>
            </a:r>
            <a:r>
              <a:rPr lang="fr-FR" dirty="0"/>
              <a:t> </a:t>
            </a:r>
            <a:r>
              <a:rPr lang="ar-DZ" dirty="0"/>
              <a:t>"</a:t>
            </a:r>
            <a:r>
              <a:rPr lang="fr-FR" b="1" dirty="0" err="1">
                <a:latin typeface="Times New Roman" panose="02020603050405020304" pitchFamily="18" charset="0"/>
              </a:rPr>
              <a:t>Dutie</a:t>
            </a:r>
            <a:r>
              <a:rPr lang="ar-DZ" dirty="0"/>
              <a:t>"</a:t>
            </a:r>
            <a:r>
              <a:rPr lang="fr-FR" dirty="0"/>
              <a:t> </a:t>
            </a:r>
            <a:r>
              <a:rPr lang="ar-DZ" dirty="0"/>
              <a:t>على هاتف الأندرويد</a:t>
            </a: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3FC4D9D-AC94-0CD4-91E2-2D2508A0A60E}"/>
              </a:ext>
            </a:extLst>
          </p:cNvPr>
          <p:cNvSpPr txBox="1">
            <a:spLocks/>
          </p:cNvSpPr>
          <p:nvPr/>
        </p:nvSpPr>
        <p:spPr>
          <a:xfrm>
            <a:off x="2406050" y="2871489"/>
            <a:ext cx="9138249" cy="3159314"/>
          </a:xfrm>
          <a:prstGeom prst="rect">
            <a:avLst/>
          </a:prstGeom>
          <a:solidFill>
            <a:schemeClr val="accent5">
              <a:lumMod val="60000"/>
              <a:lumOff val="40000"/>
              <a:alpha val="65098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sz="3600" dirty="0" err="1"/>
              <a:t>دوتي</a:t>
            </a:r>
            <a:r>
              <a:rPr lang="ar-DZ" sz="3600" dirty="0"/>
              <a:t> تطبيق محمول، تم تطويره من طرف جزائريين بنسبة 100%، الهدف منه هو تبسيط عملية مسح وقراءة بطاقات الهوية </a:t>
            </a:r>
            <a:r>
              <a:rPr lang="ar-DZ" sz="3600" dirty="0" err="1"/>
              <a:t>البيومترية</a:t>
            </a:r>
            <a:r>
              <a:rPr lang="ar-DZ" sz="3600" dirty="0"/>
              <a:t> والوثائق الإلكترونية الجزائرية. ونقل البيانات مباشرة إلى نظام الموثق الجزائري بشكل آلي وسريع، يمكن تحميل التطبيق مجانا من </a:t>
            </a:r>
            <a:r>
              <a:rPr lang="fr-FR" sz="3600" b="1" dirty="0"/>
              <a:t>Play Store</a:t>
            </a:r>
            <a:r>
              <a:rPr lang="ar-DZ" sz="3600" b="1" dirty="0"/>
              <a:t> </a:t>
            </a:r>
            <a:r>
              <a:rPr lang="ar-DZ" sz="3600" dirty="0"/>
              <a:t>أو من الموقع</a:t>
            </a:r>
            <a:endParaRPr lang="ar-D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0867ED-55D8-FDF8-4A2A-4EE97192D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9" y="3788226"/>
            <a:ext cx="1603792" cy="1603792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6846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DB31B42-A74C-1F42-0779-1C356D7CB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9" y="0"/>
            <a:ext cx="316523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2FA979-3A0D-567D-47C8-E9460254F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14" y="0"/>
            <a:ext cx="316523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846044-F9D7-4F63-47A8-E56184FC8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71" y="0"/>
            <a:ext cx="3165231" cy="68580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C21B1B1E-1BE3-D744-3CB2-A29BE67AAD86}"/>
              </a:ext>
            </a:extLst>
          </p:cNvPr>
          <p:cNvSpPr txBox="1">
            <a:spLocks/>
          </p:cNvSpPr>
          <p:nvPr/>
        </p:nvSpPr>
        <p:spPr>
          <a:xfrm>
            <a:off x="8819260" y="1502648"/>
            <a:ext cx="3372740" cy="133455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قم بتحميل تطبيق </a:t>
            </a:r>
            <a:r>
              <a:rPr lang="fr-F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Dutie</a:t>
            </a:r>
            <a:endParaRPr lang="ar-D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من</a:t>
            </a:r>
            <a:r>
              <a:rPr lang="ar-D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Store</a:t>
            </a:r>
            <a:r>
              <a:rPr lang="ar-D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D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أو من الموقع وتثبيته على الهاتف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F59298B-2519-8866-89D9-992839F356D6}"/>
              </a:ext>
            </a:extLst>
          </p:cNvPr>
          <p:cNvSpPr txBox="1">
            <a:spLocks/>
          </p:cNvSpPr>
          <p:nvPr/>
        </p:nvSpPr>
        <p:spPr>
          <a:xfrm>
            <a:off x="0" y="5357184"/>
            <a:ext cx="3247402" cy="150081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ملاحظة : إذا كان هاتفك لا يدعم تقنية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</a:rPr>
              <a:t>‘NFC’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فلن يظهر لك التطبيق على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Store</a:t>
            </a:r>
            <a:r>
              <a:rPr lang="ar-D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045E330E-016A-F834-2F24-5705F7EDFA32}"/>
              </a:ext>
            </a:extLst>
          </p:cNvPr>
          <p:cNvSpPr/>
          <p:nvPr/>
        </p:nvSpPr>
        <p:spPr>
          <a:xfrm flipH="1">
            <a:off x="8161234" y="3138443"/>
            <a:ext cx="1905712" cy="7669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2765836B-8A30-A8AB-0EEA-BBF0515C06B4}"/>
              </a:ext>
            </a:extLst>
          </p:cNvPr>
          <p:cNvSpPr/>
          <p:nvPr/>
        </p:nvSpPr>
        <p:spPr>
          <a:xfrm flipH="1">
            <a:off x="4854012" y="3045507"/>
            <a:ext cx="1905712" cy="7669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61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B06EE-3C72-C518-01AE-EF5706A9C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FDFCD-1AA0-56E8-C694-C5B09144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2488844"/>
            <a:ext cx="10515600" cy="1161860"/>
          </a:xfrm>
          <a:solidFill>
            <a:srgbClr val="00B050">
              <a:alpha val="50196"/>
            </a:srgbClr>
          </a:solidFill>
        </p:spPr>
        <p:txBody>
          <a:bodyPr>
            <a:normAutofit/>
          </a:bodyPr>
          <a:lstStyle/>
          <a:p>
            <a:pPr algn="ctr" rtl="1"/>
            <a:r>
              <a:rPr lang="ar-DZ" dirty="0"/>
              <a:t>المرحلة الثانية: كيفية استعمال التطبيق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8645DC-7173-5CCC-B4ED-3331DB3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41" y="4260679"/>
            <a:ext cx="1603792" cy="1603792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9497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FA0B5-DCFD-7670-8150-CAA6C1BA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12A04D-F526-47FE-FC01-0F9CAD3D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"/>
          <a:stretch>
            <a:fillRect/>
          </a:stretch>
        </p:blipFill>
        <p:spPr>
          <a:xfrm>
            <a:off x="957532" y="24252"/>
            <a:ext cx="3443031" cy="68158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9D1DBD5-1BD2-2E2F-0149-A23AAD9AD3B6}"/>
              </a:ext>
            </a:extLst>
          </p:cNvPr>
          <p:cNvSpPr txBox="1">
            <a:spLocks/>
          </p:cNvSpPr>
          <p:nvPr/>
        </p:nvSpPr>
        <p:spPr>
          <a:xfrm>
            <a:off x="5000625" y="108233"/>
            <a:ext cx="4242435" cy="60578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يظهر التطبيق عند فتحه على هذا الشكل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36AF021-1449-0CC0-7480-DE1EA1CC735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400563" y="411125"/>
            <a:ext cx="600062" cy="302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9D4A2FAC-A7A9-E191-3DCB-5CB10936E1E8}"/>
              </a:ext>
            </a:extLst>
          </p:cNvPr>
          <p:cNvSpPr txBox="1">
            <a:spLocks/>
          </p:cNvSpPr>
          <p:nvPr/>
        </p:nvSpPr>
        <p:spPr>
          <a:xfrm>
            <a:off x="5000625" y="1016909"/>
            <a:ext cx="4242435" cy="191680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اضغط هنا لقراءة :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بطاقة التعريف </a:t>
            </a:r>
            <a:r>
              <a:rPr lang="ar-D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البيومترية</a:t>
            </a:r>
            <a:endParaRPr lang="ar-D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جواز السفر </a:t>
            </a:r>
            <a:r>
              <a:rPr lang="ar-D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رخصة السياقة </a:t>
            </a:r>
            <a:r>
              <a:rPr lang="ar-D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البيومترية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1AC50E3-CADB-32FE-625D-61E293BC742B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244340" y="1975313"/>
            <a:ext cx="756285" cy="3030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DF4AF620-DDE1-3939-E86A-E7EA3DA3B235}"/>
              </a:ext>
            </a:extLst>
          </p:cNvPr>
          <p:cNvSpPr txBox="1">
            <a:spLocks/>
          </p:cNvSpPr>
          <p:nvPr/>
        </p:nvSpPr>
        <p:spPr>
          <a:xfrm>
            <a:off x="5000625" y="3048000"/>
            <a:ext cx="4242435" cy="87628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اضغط هنا لقراءة :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شهادة الميلاد الإلكترونية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45CF462-DC29-5062-7B30-6A733720ADC1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244339" y="3486142"/>
            <a:ext cx="756286" cy="2505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18F73C9-765B-024B-2ED5-E8A415F05EFC}"/>
              </a:ext>
            </a:extLst>
          </p:cNvPr>
          <p:cNvCxnSpPr>
            <a:cxnSpLocks/>
          </p:cNvCxnSpPr>
          <p:nvPr/>
        </p:nvCxnSpPr>
        <p:spPr>
          <a:xfrm flipH="1">
            <a:off x="4244339" y="4587742"/>
            <a:ext cx="756286" cy="2970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re 1">
            <a:extLst>
              <a:ext uri="{FF2B5EF4-FFF2-40B4-BE49-F238E27FC236}">
                <a16:creationId xmlns:a16="http://schemas.microsoft.com/office/drawing/2014/main" id="{4B4A7B4E-6BC8-620C-925F-26A0DA99BB48}"/>
              </a:ext>
            </a:extLst>
          </p:cNvPr>
          <p:cNvSpPr txBox="1">
            <a:spLocks/>
          </p:cNvSpPr>
          <p:nvPr/>
        </p:nvSpPr>
        <p:spPr>
          <a:xfrm>
            <a:off x="5000625" y="4141479"/>
            <a:ext cx="4242435" cy="87628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اضغط هنا لقراءة :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السجل التجاري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D6489A-A5AE-D93B-2F22-DB3A97E83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1" y="5502290"/>
            <a:ext cx="1269446" cy="126944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4729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95228-A1E9-D312-981D-C81D0C90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850A027-9A8F-46B4-7763-3D0984EFBADD}"/>
              </a:ext>
            </a:extLst>
          </p:cNvPr>
          <p:cNvSpPr txBox="1">
            <a:spLocks/>
          </p:cNvSpPr>
          <p:nvPr/>
        </p:nvSpPr>
        <p:spPr>
          <a:xfrm>
            <a:off x="3483022" y="606440"/>
            <a:ext cx="4665069" cy="87628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قراءة بطاقة التعريف </a:t>
            </a:r>
            <a:r>
              <a:rPr lang="ar-DZ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البيومترية</a:t>
            </a:r>
            <a:endParaRPr lang="ar-DZ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6EE2189-9BB4-15F5-2A54-E2242FEE1E92}"/>
              </a:ext>
            </a:extLst>
          </p:cNvPr>
          <p:cNvSpPr txBox="1">
            <a:spLocks/>
          </p:cNvSpPr>
          <p:nvPr/>
        </p:nvSpPr>
        <p:spPr>
          <a:xfrm>
            <a:off x="3483022" y="2068016"/>
            <a:ext cx="4665069" cy="343427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قم </a:t>
            </a:r>
            <a:r>
              <a:rPr lang="ar-DZ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بالإتصال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بنفس شبكة الـ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</a:rPr>
              <a:t>WIFI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المرتبط بها خادم نظام الموثق الجزائري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(وليس ببيانات الجوال)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افتح التطبيق وانقر على نوع الوثيقة المراد قراءتها (بطاقة التعريف في هذا المثال)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قم بتوجيه عدسة الكاميرا على الجهة الخلفية للبطاقة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اضغط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"قراءة الشريحة"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EB5FEB-2D45-CAC5-80FE-E5C4624EC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1" y="5502290"/>
            <a:ext cx="1269446" cy="126944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FE3FFD-EEA1-E380-A0F5-40B72BFF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t="14639" r="7542" b="14547"/>
          <a:stretch>
            <a:fillRect/>
          </a:stretch>
        </p:blipFill>
        <p:spPr>
          <a:xfrm>
            <a:off x="793230" y="738262"/>
            <a:ext cx="1663956" cy="14347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E0898B-8660-2028-95C9-68D148D15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8072" r="8490" b="6919"/>
          <a:stretch>
            <a:fillRect/>
          </a:stretch>
        </p:blipFill>
        <p:spPr>
          <a:xfrm>
            <a:off x="9536753" y="645631"/>
            <a:ext cx="1606026" cy="1620000"/>
          </a:xfrm>
          <a:prstGeom prst="rect">
            <a:avLst/>
          </a:prstGeom>
        </p:spPr>
      </p:pic>
      <p:sp>
        <p:nvSpPr>
          <p:cNvPr id="7" name="Croix 6">
            <a:extLst>
              <a:ext uri="{FF2B5EF4-FFF2-40B4-BE49-F238E27FC236}">
                <a16:creationId xmlns:a16="http://schemas.microsoft.com/office/drawing/2014/main" id="{0BF19AD1-E57C-4D87-BA2A-D7FF8A774637}"/>
              </a:ext>
            </a:extLst>
          </p:cNvPr>
          <p:cNvSpPr/>
          <p:nvPr/>
        </p:nvSpPr>
        <p:spPr>
          <a:xfrm rot="18757411">
            <a:off x="9515620" y="600210"/>
            <a:ext cx="1652608" cy="1653777"/>
          </a:xfrm>
          <a:prstGeom prst="plus">
            <a:avLst>
              <a:gd name="adj" fmla="val 481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508560-4D2C-DDB7-6872-904DFB4D2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3020" r="9348" b="3020"/>
          <a:stretch>
            <a:fillRect/>
          </a:stretch>
        </p:blipFill>
        <p:spPr>
          <a:xfrm>
            <a:off x="243161" y="3115060"/>
            <a:ext cx="3090589" cy="1895089"/>
          </a:xfrm>
          <a:prstGeom prst="rect">
            <a:avLst/>
          </a:prstGeom>
        </p:spPr>
      </p:pic>
      <p:sp>
        <p:nvSpPr>
          <p:cNvPr id="9" name="Google Shape;1396;p225">
            <a:extLst>
              <a:ext uri="{FF2B5EF4-FFF2-40B4-BE49-F238E27FC236}">
                <a16:creationId xmlns:a16="http://schemas.microsoft.com/office/drawing/2014/main" id="{8A423112-4A18-2F62-3122-73D231C39086}"/>
              </a:ext>
            </a:extLst>
          </p:cNvPr>
          <p:cNvSpPr/>
          <p:nvPr/>
        </p:nvSpPr>
        <p:spPr>
          <a:xfrm>
            <a:off x="385640" y="4361263"/>
            <a:ext cx="2814428" cy="433847"/>
          </a:xfrm>
          <a:prstGeom prst="roundRect">
            <a:avLst>
              <a:gd name="adj" fmla="val 7232"/>
            </a:avLst>
          </a:prstGeom>
          <a:solidFill>
            <a:srgbClr val="BD7DFF">
              <a:alpha val="38990"/>
            </a:srgb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50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332EE0D-5770-9806-395C-20B3DE9595CC}"/>
              </a:ext>
            </a:extLst>
          </p:cNvPr>
          <p:cNvCxnSpPr>
            <a:cxnSpLocks/>
          </p:cNvCxnSpPr>
          <p:nvPr/>
        </p:nvCxnSpPr>
        <p:spPr>
          <a:xfrm>
            <a:off x="3123445" y="2733675"/>
            <a:ext cx="50081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2CA048F-E2B7-955F-8116-44DED04EE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3446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E5D9F0-2834-04A4-15ED-F49CD2EC1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0"/>
            <a:ext cx="3123446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7935075-3951-6286-618B-8F9232344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4" y="0"/>
            <a:ext cx="3123446" cy="6858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291928F-E5ED-3FD2-1B96-2E59646A0373}"/>
              </a:ext>
            </a:extLst>
          </p:cNvPr>
          <p:cNvSpPr txBox="1">
            <a:spLocks/>
          </p:cNvSpPr>
          <p:nvPr/>
        </p:nvSpPr>
        <p:spPr>
          <a:xfrm>
            <a:off x="933451" y="4362451"/>
            <a:ext cx="4552950" cy="249554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5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ألصق البطاقة خلف الهاتف وانتظر حتى يتم التعرف عليها وتحميل البيانات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5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اضغط على زر "إرسال البيانات"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5"/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املاء البيانات الناقصة ( مثل: اسم الأب، العنوان ...)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569BF04-FEF1-1162-5924-F41FD6F58E36}"/>
              </a:ext>
            </a:extLst>
          </p:cNvPr>
          <p:cNvCxnSpPr>
            <a:cxnSpLocks/>
          </p:cNvCxnSpPr>
          <p:nvPr/>
        </p:nvCxnSpPr>
        <p:spPr>
          <a:xfrm>
            <a:off x="6747708" y="2676525"/>
            <a:ext cx="50081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961C1990-49A8-CA3E-C15D-F2DF3F010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1" y="5502290"/>
            <a:ext cx="1269446" cy="126944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6775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E5FB3-599A-1FCC-5EE3-A46D99E8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76845-38A6-77B1-020C-880D81D9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2488844"/>
            <a:ext cx="10515600" cy="1161860"/>
          </a:xfrm>
          <a:solidFill>
            <a:srgbClr val="00B050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DZ" dirty="0"/>
              <a:t>المرحلة الثالثة: كيفية ارسال البيانات لنظام الموثق الجزائري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5CC22F-F0CB-AF61-3B9A-0469358F0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41" y="4374978"/>
            <a:ext cx="1603792" cy="1603792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474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7B26CE-240F-3942-9CC0-693561DF56D9}"/>
              </a:ext>
            </a:extLst>
          </p:cNvPr>
          <p:cNvSpPr txBox="1"/>
          <p:nvPr/>
        </p:nvSpPr>
        <p:spPr>
          <a:xfrm>
            <a:off x="3946905" y="2115403"/>
            <a:ext cx="7372350" cy="193899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cs typeface="+mj-cs"/>
              </a:rPr>
              <a:t>تظهر لك هذه النافذة عند أول استعمال، اتبع الخطوات المبينة :</a:t>
            </a:r>
            <a:br>
              <a:rPr lang="ar-DZ" sz="2400" b="1" dirty="0">
                <a:cs typeface="+mj-cs"/>
              </a:rPr>
            </a:br>
            <a:r>
              <a:rPr lang="ar-DZ" sz="2400" b="1" dirty="0">
                <a:cs typeface="+mj-cs"/>
              </a:rPr>
              <a:t>1) - اتصل بنفس شبكة </a:t>
            </a:r>
            <a:r>
              <a:rPr lang="fr-FR" sz="2400" b="1" dirty="0">
                <a:cs typeface="+mj-cs"/>
              </a:rPr>
              <a:t>WIFI</a:t>
            </a:r>
            <a:r>
              <a:rPr lang="ar-DZ" sz="2400" b="1" dirty="0">
                <a:cs typeface="+mj-cs"/>
              </a:rPr>
              <a:t> مع </a:t>
            </a:r>
            <a:r>
              <a:rPr lang="fr-FR" sz="2400" b="1" dirty="0" err="1">
                <a:cs typeface="+mj-cs"/>
              </a:rPr>
              <a:t>Notaire.local</a:t>
            </a:r>
            <a:endParaRPr lang="fr-FR" sz="2400" b="1" dirty="0">
              <a:cs typeface="+mj-cs"/>
            </a:endParaRPr>
          </a:p>
          <a:p>
            <a:pPr algn="r" rtl="1"/>
            <a:r>
              <a:rPr lang="ar-DZ" sz="2400" b="1" dirty="0">
                <a:cs typeface="+mj-cs"/>
              </a:rPr>
              <a:t>2) - قم بإيقاف بيانات الجوال (</a:t>
            </a:r>
            <a:r>
              <a:rPr lang="fr-FR" sz="2400" b="1" dirty="0">
                <a:cs typeface="+mj-cs"/>
              </a:rPr>
              <a:t>4G</a:t>
            </a:r>
            <a:r>
              <a:rPr lang="ar-DZ" sz="2400" b="1" dirty="0">
                <a:cs typeface="+mj-cs"/>
              </a:rPr>
              <a:t>) إذا كانت مفعلة</a:t>
            </a:r>
          </a:p>
          <a:p>
            <a:pPr algn="r" rtl="1"/>
            <a:r>
              <a:rPr lang="ar-DZ" sz="2400" b="1" dirty="0">
                <a:cs typeface="+mj-cs"/>
              </a:rPr>
              <a:t>3) - امسح رمز الاستجابة السريع (</a:t>
            </a:r>
            <a:r>
              <a:rPr lang="fr-FR" sz="2400" b="1" dirty="0">
                <a:cs typeface="+mj-cs"/>
              </a:rPr>
              <a:t>QR</a:t>
            </a:r>
            <a:r>
              <a:rPr lang="ar-DZ" sz="2400" b="1" dirty="0">
                <a:cs typeface="+mj-cs"/>
              </a:rPr>
              <a:t> </a:t>
            </a:r>
            <a:r>
              <a:rPr lang="fr-FR" sz="2400" b="1" dirty="0">
                <a:cs typeface="+mj-cs"/>
              </a:rPr>
              <a:t>Code</a:t>
            </a:r>
            <a:r>
              <a:rPr lang="ar-DZ" sz="2400" b="1" dirty="0">
                <a:cs typeface="+mj-cs"/>
              </a:rPr>
              <a:t>) الموجود على </a:t>
            </a:r>
            <a:r>
              <a:rPr lang="fr-FR" sz="2400" b="1" dirty="0" err="1">
                <a:cs typeface="+mj-cs"/>
              </a:rPr>
              <a:t>Notaire.local</a:t>
            </a:r>
            <a:endParaRPr lang="fr-FR" sz="2400" b="1" dirty="0"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D8E8E9-A5D1-2B15-42BC-E28E3277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3446" cy="68580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7ACA3AB-C6D0-E052-0869-7539A6E99C79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758888" y="3084899"/>
            <a:ext cx="1188017" cy="1086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C0543673-223C-F4AC-F3F9-833ADE874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1" y="5502290"/>
            <a:ext cx="1269446" cy="126944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E8EC40D-7F5F-0D3F-3C6D-7F134767E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t="14639" r="7542" b="14547"/>
          <a:stretch>
            <a:fillRect/>
          </a:stretch>
        </p:blipFill>
        <p:spPr>
          <a:xfrm>
            <a:off x="7807976" y="377107"/>
            <a:ext cx="1728489" cy="149038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D55C9752-74D3-C564-9EC5-AB434F4D2E87}"/>
              </a:ext>
            </a:extLst>
          </p:cNvPr>
          <p:cNvGrpSpPr/>
          <p:nvPr/>
        </p:nvGrpSpPr>
        <p:grpSpPr>
          <a:xfrm>
            <a:off x="9836787" y="295995"/>
            <a:ext cx="1653777" cy="1664836"/>
            <a:chOff x="9515035" y="600795"/>
            <a:chExt cx="1653777" cy="166483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22C6C3F-62FD-8848-7184-6EE6A0F5C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3" t="8072" r="8490" b="6919"/>
            <a:stretch>
              <a:fillRect/>
            </a:stretch>
          </p:blipFill>
          <p:spPr>
            <a:xfrm>
              <a:off x="9536753" y="645631"/>
              <a:ext cx="1606026" cy="1620000"/>
            </a:xfrm>
            <a:prstGeom prst="rect">
              <a:avLst/>
            </a:prstGeom>
          </p:spPr>
        </p:pic>
        <p:sp>
          <p:nvSpPr>
            <p:cNvPr id="7" name="Croix 6">
              <a:extLst>
                <a:ext uri="{FF2B5EF4-FFF2-40B4-BE49-F238E27FC236}">
                  <a16:creationId xmlns:a16="http://schemas.microsoft.com/office/drawing/2014/main" id="{3C5EC82F-8F68-F7D6-B5D4-0FD8A55701AB}"/>
                </a:ext>
              </a:extLst>
            </p:cNvPr>
            <p:cNvSpPr/>
            <p:nvPr/>
          </p:nvSpPr>
          <p:spPr>
            <a:xfrm rot="18757411">
              <a:off x="9515620" y="600210"/>
              <a:ext cx="1652608" cy="1653777"/>
            </a:xfrm>
            <a:prstGeom prst="plus">
              <a:avLst>
                <a:gd name="adj" fmla="val 4816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245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12761-0E49-9B2E-5B1F-69E8D0E2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55A649AF-9F67-AEDC-31BB-1FB381FC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19" b="8147"/>
          <a:stretch>
            <a:fillRect/>
          </a:stretch>
        </p:blipFill>
        <p:spPr>
          <a:xfrm>
            <a:off x="2561942" y="752161"/>
            <a:ext cx="6789094" cy="4750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Google Shape;1396;p225">
            <a:extLst>
              <a:ext uri="{FF2B5EF4-FFF2-40B4-BE49-F238E27FC236}">
                <a16:creationId xmlns:a16="http://schemas.microsoft.com/office/drawing/2014/main" id="{D3DB71D3-70AD-193C-7A23-926235DECCB8}"/>
              </a:ext>
            </a:extLst>
          </p:cNvPr>
          <p:cNvSpPr/>
          <p:nvPr/>
        </p:nvSpPr>
        <p:spPr>
          <a:xfrm>
            <a:off x="5695832" y="3211808"/>
            <a:ext cx="1839272" cy="1878807"/>
          </a:xfrm>
          <a:prstGeom prst="roundRect">
            <a:avLst>
              <a:gd name="adj" fmla="val 7232"/>
            </a:avLst>
          </a:prstGeom>
          <a:solidFill>
            <a:srgbClr val="BD7DFF">
              <a:alpha val="38990"/>
            </a:srgb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18D52C-AA11-45D9-28C8-57E206A53C48}"/>
              </a:ext>
            </a:extLst>
          </p:cNvPr>
          <p:cNvSpPr txBox="1"/>
          <p:nvPr/>
        </p:nvSpPr>
        <p:spPr>
          <a:xfrm>
            <a:off x="2199992" y="943605"/>
            <a:ext cx="3757611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sz="2400" dirty="0">
                <a:cs typeface="+mj-cs"/>
              </a:rPr>
              <a:t>لج إلى نظام الموثق الجزائري، انقر على </a:t>
            </a:r>
            <a:r>
              <a:rPr lang="ar-DZ" sz="2400" b="1" dirty="0">
                <a:cs typeface="+mj-cs"/>
              </a:rPr>
              <a:t>"الأشخاص الطبيعيين" </a:t>
            </a:r>
            <a:r>
              <a:rPr lang="ar-DZ" sz="2400" dirty="0">
                <a:cs typeface="+mj-cs"/>
              </a:rPr>
              <a:t>تحت قائمة </a:t>
            </a:r>
            <a:r>
              <a:rPr lang="ar-DZ" sz="2400" b="1" dirty="0">
                <a:cs typeface="+mj-cs"/>
              </a:rPr>
              <a:t>"سجل البيانات" </a:t>
            </a:r>
            <a:r>
              <a:rPr lang="ar-DZ" sz="2400" dirty="0">
                <a:cs typeface="+mj-cs"/>
              </a:rPr>
              <a:t>ثم اختر </a:t>
            </a:r>
            <a:r>
              <a:rPr lang="ar-DZ" sz="2400" b="1" dirty="0">
                <a:cs typeface="+mj-cs"/>
              </a:rPr>
              <a:t>"تطبيق الهاتف الذكي"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3C60747-1A2D-37E3-70EB-79D4F3459511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957603" y="1509215"/>
            <a:ext cx="1957780" cy="4552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7BF8CB6-59C2-2D6F-2A8A-FC5AA31475D2}"/>
              </a:ext>
            </a:extLst>
          </p:cNvPr>
          <p:cNvSpPr/>
          <p:nvPr/>
        </p:nvSpPr>
        <p:spPr>
          <a:xfrm flipV="1">
            <a:off x="7915383" y="1798897"/>
            <a:ext cx="1341365" cy="331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71ABE0-5DBB-B1B4-BCB7-20706C52ADC8}"/>
              </a:ext>
            </a:extLst>
          </p:cNvPr>
          <p:cNvSpPr/>
          <p:nvPr/>
        </p:nvSpPr>
        <p:spPr>
          <a:xfrm flipV="1">
            <a:off x="5206241" y="2771446"/>
            <a:ext cx="1264444" cy="331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6C7059-AC97-68F6-BAEA-87D9CC58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1" y="5502290"/>
            <a:ext cx="1269446" cy="126944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962085F-9545-9BEE-4771-AF1B2DB6D558}"/>
              </a:ext>
            </a:extLst>
          </p:cNvPr>
          <p:cNvSpPr txBox="1"/>
          <p:nvPr/>
        </p:nvSpPr>
        <p:spPr>
          <a:xfrm>
            <a:off x="2857857" y="4567353"/>
            <a:ext cx="3757611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sz="2400" dirty="0">
                <a:cs typeface="+mj-cs"/>
              </a:rPr>
              <a:t>قم بتوجيه كاميرا الهاتف نحو </a:t>
            </a:r>
            <a:r>
              <a:rPr lang="ar-DZ" sz="2400" b="1" dirty="0">
                <a:cs typeface="+mj-cs"/>
              </a:rPr>
              <a:t>رمز </a:t>
            </a:r>
            <a:r>
              <a:rPr lang="ar-DZ" sz="2400" b="1" dirty="0" err="1">
                <a:cs typeface="+mj-cs"/>
              </a:rPr>
              <a:t>الإستجابة</a:t>
            </a:r>
            <a:r>
              <a:rPr lang="ar-DZ" sz="2400" b="1" dirty="0">
                <a:cs typeface="+mj-cs"/>
              </a:rPr>
              <a:t> السريع (</a:t>
            </a:r>
            <a:r>
              <a:rPr lang="fr-FR" sz="2400" b="1" dirty="0">
                <a:cs typeface="+mj-cs"/>
              </a:rPr>
              <a:t>QR Code</a:t>
            </a:r>
            <a:r>
              <a:rPr lang="ar-DZ" sz="2400" b="1" dirty="0">
                <a:cs typeface="+mj-cs"/>
              </a:rPr>
              <a:t>) </a:t>
            </a:r>
            <a:r>
              <a:rPr lang="ar-DZ" sz="2400" dirty="0">
                <a:cs typeface="+mj-cs"/>
              </a:rPr>
              <a:t>لربطه بالنظام</a:t>
            </a:r>
          </a:p>
        </p:txBody>
      </p:sp>
    </p:spTree>
    <p:extLst>
      <p:ext uri="{BB962C8B-B14F-4D97-AF65-F5344CB8AC3E}">
        <p14:creationId xmlns:p14="http://schemas.microsoft.com/office/powerpoint/2010/main" val="1814882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15813345-A1BF-69C4-85C0-7F92C756A9EB}"/>
              </a:ext>
            </a:extLst>
          </p:cNvPr>
          <p:cNvSpPr txBox="1">
            <a:spLocks/>
          </p:cNvSpPr>
          <p:nvPr/>
        </p:nvSpPr>
        <p:spPr>
          <a:xfrm>
            <a:off x="691551" y="2323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dirty="0"/>
              <a:t>سادسا : تعديل معلومات شخص طبيعي وطباعة بطاقة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220420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B2228-B0D8-A009-0759-CE9FB157F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4EA81F7-4837-AB3E-F8E9-3C8C1AE7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39"/>
            <a:ext cx="12192000" cy="6553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60E6DD-C798-5D05-C511-3E73C837BF42}"/>
              </a:ext>
            </a:extLst>
          </p:cNvPr>
          <p:cNvSpPr txBox="1"/>
          <p:nvPr/>
        </p:nvSpPr>
        <p:spPr>
          <a:xfrm>
            <a:off x="3842238" y="996552"/>
            <a:ext cx="442916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توجّه إلى قسم</a:t>
            </a:r>
            <a:r>
              <a:rPr lang="ar-DZ" sz="2400" b="1" dirty="0"/>
              <a:t> "الأشخاص الطبيعيين" </a:t>
            </a:r>
            <a:r>
              <a:rPr lang="ar-DZ" sz="2400" dirty="0"/>
              <a:t>تحت قائمة </a:t>
            </a:r>
            <a:r>
              <a:rPr lang="ar-DZ" sz="2400" b="1" dirty="0"/>
              <a:t>"سجل البيانات"</a:t>
            </a:r>
            <a:endParaRPr lang="fr-FR" sz="4000" b="1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3FB9F86-AEB2-C49D-2FD6-1E1913ED27F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8271400" y="1412051"/>
            <a:ext cx="2191446" cy="1090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BF55F3-57B0-B6BC-85F5-F110D41E09BA}"/>
              </a:ext>
            </a:extLst>
          </p:cNvPr>
          <p:cNvSpPr/>
          <p:nvPr/>
        </p:nvSpPr>
        <p:spPr>
          <a:xfrm>
            <a:off x="10322169" y="1654419"/>
            <a:ext cx="1791469" cy="464527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537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F3CD42-5E1D-AE00-3491-623F5D80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39"/>
            <a:ext cx="12192000" cy="6553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23BB5E-BACE-1F31-D9B6-2F0934CBF9CD}"/>
              </a:ext>
            </a:extLst>
          </p:cNvPr>
          <p:cNvSpPr txBox="1"/>
          <p:nvPr/>
        </p:nvSpPr>
        <p:spPr>
          <a:xfrm>
            <a:off x="3842238" y="996552"/>
            <a:ext cx="442916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توجّه إلى قسم</a:t>
            </a:r>
            <a:r>
              <a:rPr lang="ar-DZ" sz="2400" b="1" dirty="0"/>
              <a:t> "الأشخاص الطبيعيين" </a:t>
            </a:r>
            <a:r>
              <a:rPr lang="ar-DZ" sz="2400" dirty="0"/>
              <a:t>تحت قائمة </a:t>
            </a:r>
            <a:r>
              <a:rPr lang="ar-DZ" sz="2400" b="1" dirty="0"/>
              <a:t>"سجل البيانات"</a:t>
            </a:r>
            <a:endParaRPr lang="fr-FR" sz="4000" b="1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3A27791-3947-45B7-14AD-736CEEA4EBF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8271400" y="1412051"/>
            <a:ext cx="2191446" cy="1090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8921E4E-AC1B-ECD2-BA9C-7796AE4F2CC2}"/>
              </a:ext>
            </a:extLst>
          </p:cNvPr>
          <p:cNvSpPr/>
          <p:nvPr/>
        </p:nvSpPr>
        <p:spPr>
          <a:xfrm>
            <a:off x="10322169" y="1654419"/>
            <a:ext cx="1791469" cy="464527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463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D8C4-539B-BA27-18C3-9A425879E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5FE62B9-022B-2616-1DD2-C63337DE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5C2C9E4-C610-7911-E383-4004D6D8CC19}"/>
              </a:ext>
            </a:extLst>
          </p:cNvPr>
          <p:cNvSpPr txBox="1"/>
          <p:nvPr/>
        </p:nvSpPr>
        <p:spPr>
          <a:xfrm>
            <a:off x="5820508" y="266699"/>
            <a:ext cx="472180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أبحر لأسفل الصفحة لتجد قائمة الأشخاص الطبيعيين الذين تم حفظهم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36532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3463F-FC50-946C-8893-911866D1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F5469D4-AC18-1E96-5248-AFC7BAA5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0FA0A0DA-7857-84EC-18DA-34B5978C9A3A}"/>
              </a:ext>
            </a:extLst>
          </p:cNvPr>
          <p:cNvSpPr txBox="1"/>
          <p:nvPr/>
        </p:nvSpPr>
        <p:spPr>
          <a:xfrm>
            <a:off x="5416062" y="2380864"/>
            <a:ext cx="310881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يمكنك النقر على زر </a:t>
            </a:r>
            <a:r>
              <a:rPr lang="ar-DZ" sz="2000" b="1" dirty="0"/>
              <a:t>"تعديل الشخص" </a:t>
            </a:r>
            <a:r>
              <a:rPr lang="ar-DZ" sz="2000" dirty="0"/>
              <a:t>لإضافة أي معلومات غير متوفرة على البطاقة </a:t>
            </a:r>
            <a:r>
              <a:rPr lang="ar-DZ" sz="2000" dirty="0" err="1"/>
              <a:t>البيوميترية</a:t>
            </a:r>
            <a:r>
              <a:rPr lang="ar-DZ" sz="2000" dirty="0"/>
              <a:t> (مثل: اسم الأب و العنوان...)</a:t>
            </a:r>
            <a:endParaRPr lang="fr-FR" sz="20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2263219-B33F-9FC3-316E-52CD023B1533}"/>
              </a:ext>
            </a:extLst>
          </p:cNvPr>
          <p:cNvSpPr/>
          <p:nvPr/>
        </p:nvSpPr>
        <p:spPr>
          <a:xfrm>
            <a:off x="8667750" y="2076450"/>
            <a:ext cx="1285875" cy="647700"/>
          </a:xfrm>
          <a:prstGeom prst="roundRect">
            <a:avLst>
              <a:gd name="adj" fmla="val 784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51A8E2A0-158F-792A-2EF0-C2773C89548A}"/>
              </a:ext>
            </a:extLst>
          </p:cNvPr>
          <p:cNvSpPr/>
          <p:nvPr/>
        </p:nvSpPr>
        <p:spPr>
          <a:xfrm>
            <a:off x="8524874" y="2076450"/>
            <a:ext cx="219075" cy="647700"/>
          </a:xfrm>
          <a:prstGeom prst="leftBrace">
            <a:avLst>
              <a:gd name="adj1" fmla="val 27083"/>
              <a:gd name="adj2" fmla="val 59091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574FC27-7B74-93AB-3A1C-355EAFFED2C0}"/>
              </a:ext>
            </a:extLst>
          </p:cNvPr>
          <p:cNvCxnSpPr>
            <a:cxnSpLocks/>
          </p:cNvCxnSpPr>
          <p:nvPr/>
        </p:nvCxnSpPr>
        <p:spPr>
          <a:xfrm flipV="1">
            <a:off x="8305800" y="1963470"/>
            <a:ext cx="73818" cy="4173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58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F5052-7015-4FEC-AF8D-85F35B20C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257E571-3EDD-FBEF-BD36-E4B7B0A5FE6C}"/>
              </a:ext>
            </a:extLst>
          </p:cNvPr>
          <p:cNvSpPr txBox="1">
            <a:spLocks/>
          </p:cNvSpPr>
          <p:nvPr/>
        </p:nvSpPr>
        <p:spPr>
          <a:xfrm>
            <a:off x="691551" y="2323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dirty="0"/>
              <a:t>سابعا : طباعة بطاقة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2163553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890C7-50A5-8734-54D5-52570A30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09788F3-B8A4-AA06-2AEE-5782623D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72" y="188912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CE139E7B-0610-CF74-1A7A-F5A6CE9CFD80}"/>
              </a:ext>
            </a:extLst>
          </p:cNvPr>
          <p:cNvSpPr txBox="1"/>
          <p:nvPr/>
        </p:nvSpPr>
        <p:spPr>
          <a:xfrm>
            <a:off x="2686395" y="259601"/>
            <a:ext cx="332422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يمكنك طباعة بطاقة المعلومات الخاصة بهذا الشخص لإضافتها في ملف العقد، وذلك بالنقر على زر </a:t>
            </a:r>
            <a:r>
              <a:rPr lang="ar-DZ" sz="2000" b="1" dirty="0"/>
              <a:t>"طباعة بطاقة المعلومات"</a:t>
            </a:r>
            <a:endParaRPr lang="fr-FR" sz="2000" b="1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C387435-D86E-EAFE-FCEA-3D6DC466DF6A}"/>
              </a:ext>
            </a:extLst>
          </p:cNvPr>
          <p:cNvCxnSpPr>
            <a:cxnSpLocks/>
          </p:cNvCxnSpPr>
          <p:nvPr/>
        </p:nvCxnSpPr>
        <p:spPr>
          <a:xfrm>
            <a:off x="6010621" y="1346787"/>
            <a:ext cx="213811" cy="343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6ED22E9-D39F-1441-69E3-916E4601BB12}"/>
              </a:ext>
            </a:extLst>
          </p:cNvPr>
          <p:cNvCxnSpPr>
            <a:cxnSpLocks/>
          </p:cNvCxnSpPr>
          <p:nvPr/>
        </p:nvCxnSpPr>
        <p:spPr>
          <a:xfrm flipH="1">
            <a:off x="6003985" y="1963470"/>
            <a:ext cx="220447" cy="10136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8B613FC-D6B9-52EE-D970-EB615AF83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" y="2977168"/>
            <a:ext cx="6181380" cy="3075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890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51CCBE8-E30C-2E24-AD1A-577709BDDBF8}"/>
              </a:ext>
            </a:extLst>
          </p:cNvPr>
          <p:cNvSpPr txBox="1">
            <a:spLocks/>
          </p:cNvSpPr>
          <p:nvPr/>
        </p:nvSpPr>
        <p:spPr>
          <a:xfrm>
            <a:off x="691551" y="2323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DZ" dirty="0"/>
              <a:t>ثامنا : حذف معلومات شخص طبيعي</a:t>
            </a:r>
          </a:p>
        </p:txBody>
      </p:sp>
    </p:spTree>
    <p:extLst>
      <p:ext uri="{BB962C8B-B14F-4D97-AF65-F5344CB8AC3E}">
        <p14:creationId xmlns:p14="http://schemas.microsoft.com/office/powerpoint/2010/main" val="3197248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9787697-CC09-AD97-7A53-3D178085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333BA9-9C86-19EC-1651-C319A56D35D8}"/>
              </a:ext>
            </a:extLst>
          </p:cNvPr>
          <p:cNvSpPr/>
          <p:nvPr/>
        </p:nvSpPr>
        <p:spPr>
          <a:xfrm>
            <a:off x="2389517" y="4234672"/>
            <a:ext cx="1147313" cy="208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F67409-50B1-C079-B048-EF1BB9752A0A}"/>
              </a:ext>
            </a:extLst>
          </p:cNvPr>
          <p:cNvSpPr/>
          <p:nvPr/>
        </p:nvSpPr>
        <p:spPr>
          <a:xfrm>
            <a:off x="2573785" y="4514265"/>
            <a:ext cx="963045" cy="645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FF1E599-EC14-F3BB-5930-DF81F027E0A0}"/>
              </a:ext>
            </a:extLst>
          </p:cNvPr>
          <p:cNvSpPr txBox="1"/>
          <p:nvPr/>
        </p:nvSpPr>
        <p:spPr>
          <a:xfrm>
            <a:off x="4193931" y="635930"/>
            <a:ext cx="270136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1) كما يمكنك حذف معلومات هذا الشخص بالنقر على زر </a:t>
            </a:r>
            <a:r>
              <a:rPr lang="ar-DZ" sz="2000" b="1" dirty="0"/>
              <a:t>"حذف الشخص"</a:t>
            </a:r>
            <a:endParaRPr lang="fr-FR" sz="2000" b="1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FBCAFE3-578D-4050-F73B-6B5BE31AE5DB}"/>
              </a:ext>
            </a:extLst>
          </p:cNvPr>
          <p:cNvCxnSpPr>
            <a:cxnSpLocks/>
          </p:cNvCxnSpPr>
          <p:nvPr/>
        </p:nvCxnSpPr>
        <p:spPr>
          <a:xfrm>
            <a:off x="6896539" y="1248405"/>
            <a:ext cx="297891" cy="4682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536C3ED-7626-F968-FA6F-C50F1A8C4086}"/>
              </a:ext>
            </a:extLst>
          </p:cNvPr>
          <p:cNvCxnSpPr>
            <a:cxnSpLocks/>
          </p:cNvCxnSpPr>
          <p:nvPr/>
        </p:nvCxnSpPr>
        <p:spPr>
          <a:xfrm>
            <a:off x="7953555" y="1947997"/>
            <a:ext cx="715992" cy="442953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52B3CEE-3D24-9F23-C9E8-D3AA30CE06C5}"/>
              </a:ext>
            </a:extLst>
          </p:cNvPr>
          <p:cNvCxnSpPr>
            <a:cxnSpLocks/>
          </p:cNvCxnSpPr>
          <p:nvPr/>
        </p:nvCxnSpPr>
        <p:spPr>
          <a:xfrm flipH="1">
            <a:off x="2229164" y="1966820"/>
            <a:ext cx="4715101" cy="442094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Image 10" descr="Une image contenant texte, capture d’écran, logiciel, nombre">
            <a:extLst>
              <a:ext uri="{FF2B5EF4-FFF2-40B4-BE49-F238E27FC236}">
                <a16:creationId xmlns:a16="http://schemas.microsoft.com/office/drawing/2014/main" id="{7074458A-EA76-0ED1-263B-1D7944448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64" y="3124378"/>
            <a:ext cx="6451798" cy="32531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A5A675C-0DD1-4409-C1AD-346F6523B55E}"/>
              </a:ext>
            </a:extLst>
          </p:cNvPr>
          <p:cNvCxnSpPr>
            <a:cxnSpLocks/>
          </p:cNvCxnSpPr>
          <p:nvPr/>
        </p:nvCxnSpPr>
        <p:spPr>
          <a:xfrm>
            <a:off x="7953555" y="1697831"/>
            <a:ext cx="715992" cy="14163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472B3D5-C423-D381-EFD2-2737F5BD89A6}"/>
              </a:ext>
            </a:extLst>
          </p:cNvPr>
          <p:cNvCxnSpPr>
            <a:cxnSpLocks/>
          </p:cNvCxnSpPr>
          <p:nvPr/>
        </p:nvCxnSpPr>
        <p:spPr>
          <a:xfrm flipH="1">
            <a:off x="2229164" y="1697831"/>
            <a:ext cx="4715101" cy="14163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2">
            <a:extLst>
              <a:ext uri="{FF2B5EF4-FFF2-40B4-BE49-F238E27FC236}">
                <a16:creationId xmlns:a16="http://schemas.microsoft.com/office/drawing/2014/main" id="{C9D8D7FB-2E63-8C49-B6E0-3388DE826C0A}"/>
              </a:ext>
            </a:extLst>
          </p:cNvPr>
          <p:cNvSpPr txBox="1"/>
          <p:nvPr/>
        </p:nvSpPr>
        <p:spPr>
          <a:xfrm>
            <a:off x="3648589" y="5004934"/>
            <a:ext cx="25121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/>
              <a:t>2) انقر </a:t>
            </a:r>
            <a:r>
              <a:rPr lang="ar-DZ" sz="2000" dirty="0"/>
              <a:t>على زر </a:t>
            </a:r>
            <a:r>
              <a:rPr lang="ar-DZ" sz="2000" b="1" dirty="0"/>
              <a:t>"حذف" </a:t>
            </a:r>
            <a:r>
              <a:rPr lang="ar-DZ" sz="2000" dirty="0"/>
              <a:t>لتأكيد العملية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2050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9992A99-9BAC-E64F-353E-BB2FFF8B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E024C44-0103-6870-70B5-6D494D1B8CF1}"/>
              </a:ext>
            </a:extLst>
          </p:cNvPr>
          <p:cNvSpPr/>
          <p:nvPr/>
        </p:nvSpPr>
        <p:spPr>
          <a:xfrm>
            <a:off x="114300" y="1580972"/>
            <a:ext cx="9963150" cy="5010329"/>
          </a:xfrm>
          <a:prstGeom prst="roundRect">
            <a:avLst>
              <a:gd name="adj" fmla="val 784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C323C51-2C50-A23E-558F-A7250F7A63F9}"/>
              </a:ext>
            </a:extLst>
          </p:cNvPr>
          <p:cNvSpPr txBox="1"/>
          <p:nvPr/>
        </p:nvSpPr>
        <p:spPr>
          <a:xfrm>
            <a:off x="679939" y="622304"/>
            <a:ext cx="43053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2) تُحفظ بيانات الأشخاص الطبيعيين المتضمنة في البطاقات الذكية الممسوحة، أو التي تمت إضافتها بشكل يدوي في سجل الأشخاص الطبيعيين، مع إمكانية استغلالها لاحقا</a:t>
            </a:r>
            <a:endParaRPr lang="fr-FR" sz="240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F490F08-F799-CD1B-B8F2-885B40F920BA}"/>
              </a:ext>
            </a:extLst>
          </p:cNvPr>
          <p:cNvSpPr txBox="1"/>
          <p:nvPr/>
        </p:nvSpPr>
        <p:spPr>
          <a:xfrm>
            <a:off x="6237009" y="266699"/>
            <a:ext cx="43053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1) أبحر لأسفل الصفحة لتجد قائمة الأشخاص الطبيعيين الذين تم حفظهم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819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93D72-9DAE-D5B1-F52E-751022ED3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5B672-B883-B69D-EACC-6D7F003D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DZ" dirty="0">
                <a:latin typeface="+mn-lt"/>
              </a:rPr>
              <a:t>ثانيا : إضافة شخص طبيعي بشكل يدوي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59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46AE87F0-6E22-C493-1C3E-28712182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21C793-F0F3-73E1-82CF-B5DD9FD35D91}"/>
              </a:ext>
            </a:extLst>
          </p:cNvPr>
          <p:cNvSpPr/>
          <p:nvPr/>
        </p:nvSpPr>
        <p:spPr>
          <a:xfrm flipV="1">
            <a:off x="10675620" y="1748288"/>
            <a:ext cx="145542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76A7710-8313-436C-8AD9-B7B39AD31AB7}"/>
              </a:ext>
            </a:extLst>
          </p:cNvPr>
          <p:cNvSpPr txBox="1"/>
          <p:nvPr/>
        </p:nvSpPr>
        <p:spPr>
          <a:xfrm>
            <a:off x="4121624" y="996552"/>
            <a:ext cx="41497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dirty="0"/>
              <a:t>1) توجّه إلى قسم</a:t>
            </a:r>
            <a:r>
              <a:rPr lang="ar-DZ" sz="2000" b="1" dirty="0"/>
              <a:t> "الأشخاص الطبيعيين" </a:t>
            </a:r>
            <a:r>
              <a:rPr lang="ar-DZ" sz="2000" dirty="0"/>
              <a:t>تحت قائمة "سجل البيانات" ثم </a:t>
            </a:r>
            <a:r>
              <a:rPr lang="ar-DZ" sz="2000" b="1" dirty="0"/>
              <a:t>"إدخال يدوي"</a:t>
            </a:r>
            <a:endParaRPr lang="fr-FR" sz="3600" b="1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6BCE7E5-DAC6-0C74-0A78-CF888C4C98E1}"/>
              </a:ext>
            </a:extLst>
          </p:cNvPr>
          <p:cNvCxnSpPr>
            <a:cxnSpLocks/>
          </p:cNvCxnSpPr>
          <p:nvPr/>
        </p:nvCxnSpPr>
        <p:spPr>
          <a:xfrm>
            <a:off x="6096000" y="1629004"/>
            <a:ext cx="434196" cy="4413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5F1C8E26-5E99-1BFF-6E62-2D67BDE29A91}"/>
              </a:ext>
            </a:extLst>
          </p:cNvPr>
          <p:cNvSpPr txBox="1"/>
          <p:nvPr/>
        </p:nvSpPr>
        <p:spPr>
          <a:xfrm>
            <a:off x="2251881" y="88612"/>
            <a:ext cx="68878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000" b="1" dirty="0">
                <a:cs typeface="+mj-cs"/>
              </a:rPr>
              <a:t>في حالة لم يتمتع مكتبك بأي من التجهيزات لقراءة البطاقات </a:t>
            </a:r>
            <a:r>
              <a:rPr lang="ar-DZ" sz="2000" b="1" dirty="0" err="1">
                <a:cs typeface="+mj-cs"/>
              </a:rPr>
              <a:t>البيومترية</a:t>
            </a:r>
            <a:r>
              <a:rPr lang="ar-DZ" sz="2000" b="1" dirty="0">
                <a:cs typeface="+mj-cs"/>
              </a:rPr>
              <a:t>، يمكنك في كل الحالات إضافة الأشخاص الطبيعيين بشكل يدوي عبر هذه الصفحة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3532085B-B483-C5C9-1172-C2C223873A2B}"/>
              </a:ext>
            </a:extLst>
          </p:cNvPr>
          <p:cNvSpPr txBox="1"/>
          <p:nvPr/>
        </p:nvSpPr>
        <p:spPr>
          <a:xfrm>
            <a:off x="276045" y="5624500"/>
            <a:ext cx="33370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dirty="0"/>
              <a:t>2) عند الانتهاء من ملء البيانات، اضغط على زر </a:t>
            </a:r>
            <a:r>
              <a:rPr lang="ar-DZ" b="1" dirty="0"/>
              <a:t>"حفظ الشخص"</a:t>
            </a:r>
            <a:endParaRPr lang="fr-FR" sz="3200" b="1" dirty="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970A601-B829-2F52-1904-B8D43A9C9F23}"/>
              </a:ext>
            </a:extLst>
          </p:cNvPr>
          <p:cNvCxnSpPr>
            <a:cxnSpLocks/>
          </p:cNvCxnSpPr>
          <p:nvPr/>
        </p:nvCxnSpPr>
        <p:spPr>
          <a:xfrm>
            <a:off x="3613136" y="5947665"/>
            <a:ext cx="1045128" cy="1869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3ECCF53-6371-1549-A5B5-17D7AF13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B822F75C-AD72-8DD3-6081-29446B270BB2}"/>
              </a:ext>
            </a:extLst>
          </p:cNvPr>
          <p:cNvSpPr txBox="1"/>
          <p:nvPr/>
        </p:nvSpPr>
        <p:spPr>
          <a:xfrm>
            <a:off x="3513126" y="339729"/>
            <a:ext cx="51657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800" dirty="0"/>
              <a:t>تظهر معلومات الشخص على هذا الشكل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346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6C1-6A38-7353-7CAC-82222F15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ثالثا : شرح قارئ البطاقات الذكية </a:t>
            </a:r>
            <a:r>
              <a:rPr lang="ar-DZ" dirty="0" err="1"/>
              <a:t>والبيومترية</a:t>
            </a:r>
            <a:r>
              <a:rPr lang="ar-DZ" dirty="0"/>
              <a:t> (نسخة الهاتف، نسخة الحاسوب)</a:t>
            </a:r>
          </a:p>
        </p:txBody>
      </p:sp>
    </p:spTree>
    <p:extLst>
      <p:ext uri="{BB962C8B-B14F-4D97-AF65-F5344CB8AC3E}">
        <p14:creationId xmlns:p14="http://schemas.microsoft.com/office/powerpoint/2010/main" val="349985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1168</Words>
  <Application>Microsoft Office PowerPoint</Application>
  <PresentationFormat>Grand écran</PresentationFormat>
  <Paragraphs>90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Office Theme</vt:lpstr>
      <vt:lpstr>سجل الأشخاص الطبيعيين</vt:lpstr>
      <vt:lpstr>أولا: شرح أنواع الوثائق</vt:lpstr>
      <vt:lpstr>Présentation PowerPoint</vt:lpstr>
      <vt:lpstr>Présentation PowerPoint</vt:lpstr>
      <vt:lpstr>Présentation PowerPoint</vt:lpstr>
      <vt:lpstr>ثانيا : إضافة شخص طبيعي بشكل يدوي</vt:lpstr>
      <vt:lpstr>Présentation PowerPoint</vt:lpstr>
      <vt:lpstr>Présentation PowerPoint</vt:lpstr>
      <vt:lpstr>ثالثا : شرح قارئ البطاقات الذكية والبيومترية (نسخة الهاتف، نسخة الحاسوب)</vt:lpstr>
      <vt:lpstr>شرح قارئ البطاقات الذكية والبيوميترية</vt:lpstr>
      <vt:lpstr>رابعا : تحميل تطبيق سطح المكتب "Dutie" من الموقع وتثبيته على الحاسوب</vt:lpstr>
      <vt:lpstr>المرحلة الأولى: تحميل تطبيق سطح المكتب "Dutie" على الحاسوب</vt:lpstr>
      <vt:lpstr>Présentation PowerPoint</vt:lpstr>
      <vt:lpstr>Présentation PowerPoint</vt:lpstr>
      <vt:lpstr>المرحلة الثانية : تثبيت تطبيق سطح المكتب "Dutie" على الحاسوب</vt:lpstr>
      <vt:lpstr>Présentation PowerPoint</vt:lpstr>
      <vt:lpstr>Présentation PowerPoint</vt:lpstr>
      <vt:lpstr>Présentation PowerPoint</vt:lpstr>
      <vt:lpstr>Présentation PowerPoint</vt:lpstr>
      <vt:lpstr>المرحلة الثالثة: استخدام تطبيق « Dutie » لقراءة بطاقة التعريف وجواز السفر البيومتريين ضمن نظام الموثق الجزائري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خامسا : تثبيت تطبيقDutie  على هاتفandroid  لقراءة بطاقة التعريف، شهادة الميلاد والسجل التجاري</vt:lpstr>
      <vt:lpstr>التعريف بتطبيق "Dutie" للهاتف الذكي</vt:lpstr>
      <vt:lpstr>المرحلة الأولى: تثبيت تطبيق "Dutie" على هاتف الأندرويد</vt:lpstr>
      <vt:lpstr>Présentation PowerPoint</vt:lpstr>
      <vt:lpstr>المرحلة الثانية: كيفية استعمال التطبيق</vt:lpstr>
      <vt:lpstr>Présentation PowerPoint</vt:lpstr>
      <vt:lpstr>Présentation PowerPoint</vt:lpstr>
      <vt:lpstr>Présentation PowerPoint</vt:lpstr>
      <vt:lpstr>المرحلة الثالثة: كيفية ارسال البيانات لنظام الموثق الجزائري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Notair local</cp:lastModifiedBy>
  <cp:revision>185</cp:revision>
  <dcterms:created xsi:type="dcterms:W3CDTF">2024-02-26T13:35:37Z</dcterms:created>
  <dcterms:modified xsi:type="dcterms:W3CDTF">2026-01-12T15:07:51Z</dcterms:modified>
</cp:coreProperties>
</file>