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19" r:id="rId3"/>
    <p:sldId id="320" r:id="rId4"/>
    <p:sldId id="332" r:id="rId5"/>
    <p:sldId id="318" r:id="rId6"/>
    <p:sldId id="301" r:id="rId7"/>
    <p:sldId id="330" r:id="rId8"/>
    <p:sldId id="305" r:id="rId9"/>
    <p:sldId id="314" r:id="rId10"/>
    <p:sldId id="294" r:id="rId11"/>
    <p:sldId id="331" r:id="rId12"/>
    <p:sldId id="302" r:id="rId13"/>
    <p:sldId id="295" r:id="rId14"/>
    <p:sldId id="315" r:id="rId15"/>
    <p:sldId id="316" r:id="rId16"/>
    <p:sldId id="308" r:id="rId17"/>
    <p:sldId id="321" r:id="rId18"/>
    <p:sldId id="323" r:id="rId19"/>
    <p:sldId id="317" r:id="rId20"/>
    <p:sldId id="322" r:id="rId21"/>
    <p:sldId id="328" r:id="rId22"/>
    <p:sldId id="329" r:id="rId23"/>
    <p:sldId id="327" r:id="rId24"/>
    <p:sldId id="325" r:id="rId25"/>
    <p:sldId id="324" r:id="rId26"/>
    <p:sldId id="32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خصائص العقود" id="{273C8D33-6C72-4D86-AF2E-09B3F2FE3005}">
          <p14:sldIdLst>
            <p14:sldId id="292"/>
            <p14:sldId id="319"/>
            <p14:sldId id="320"/>
            <p14:sldId id="332"/>
            <p14:sldId id="318"/>
          </p14:sldIdLst>
        </p14:section>
        <p14:section name="إضافة نوع عقد جديد" id="{B8192C60-B639-409A-9426-D7FBA3C7C346}">
          <p14:sldIdLst>
            <p14:sldId id="301"/>
            <p14:sldId id="330"/>
            <p14:sldId id="305"/>
            <p14:sldId id="314"/>
            <p14:sldId id="294"/>
            <p14:sldId id="331"/>
          </p14:sldIdLst>
        </p14:section>
        <p14:section name="تعديل نوع عقد" id="{ECF6A48D-3E64-4E29-BD87-768E39D51C6E}">
          <p14:sldIdLst>
            <p14:sldId id="302"/>
            <p14:sldId id="295"/>
            <p14:sldId id="315"/>
            <p14:sldId id="316"/>
          </p14:sldIdLst>
        </p14:section>
        <p14:section name="حذف نوع عقد" id="{9D52B127-396B-4203-A054-47A9EA769C65}">
          <p14:sldIdLst>
            <p14:sldId id="308"/>
            <p14:sldId id="321"/>
            <p14:sldId id="323"/>
            <p14:sldId id="317"/>
            <p14:sldId id="322"/>
          </p14:sldIdLst>
        </p14:section>
        <p14:section name="تصنيف العقود" id="{644FE64F-C4E7-43DE-A59C-38BB99AE136B}">
          <p14:sldIdLst>
            <p14:sldId id="328"/>
            <p14:sldId id="329"/>
            <p14:sldId id="327"/>
          </p14:sldIdLst>
        </p14:section>
        <p14:section name="إحصائيات عدد الفهارس حسب أنواعها (سنويا)" id="{AF8691CC-8195-47AE-9ED1-E57ABAAAD4CB}">
          <p14:sldIdLst>
            <p14:sldId id="325"/>
            <p14:sldId id="324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4:02:08.198"/>
    </inkml:context>
    <inkml:brush xml:id="br0">
      <inkml:brushProperty name="width" value="0.2" units="cm"/>
      <inkml:brushProperty name="height" value="0.4" units="cm"/>
      <inkml:brushProperty name="color" value="#FF85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0,'610'0'0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4:02:16.792"/>
    </inkml:context>
    <inkml:brush xml:id="br0">
      <inkml:brushProperty name="width" value="0.2" units="cm"/>
      <inkml:brushProperty name="height" value="0.4" units="cm"/>
      <inkml:brushProperty name="color" value="#FF85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0,'556'0'0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03:07.77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0,'4'0,"11"0,7 0,14 0,5 0,-1 0,-1 0,-4 0,-3 0,-2 0,-3 0,0 0,-1 0,0 0,0 0,4 0,2 0,-4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4:03:11.05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0,'635'52'0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4:02:08.198"/>
    </inkml:context>
    <inkml:brush xml:id="br0">
      <inkml:brushProperty name="width" value="0.2" units="cm"/>
      <inkml:brushProperty name="height" value="0.4" units="cm"/>
      <inkml:brushProperty name="color" value="#FF85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0,'610'0'0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4:02:16.792"/>
    </inkml:context>
    <inkml:brush xml:id="br0">
      <inkml:brushProperty name="width" value="0.2" units="cm"/>
      <inkml:brushProperty name="height" value="0.4" units="cm"/>
      <inkml:brushProperty name="color" value="#FF8571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0,'556'0'0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4T14:03:07.77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0,'4'0,"11"0,7 0,14 0,5 0,-1 0,-1 0,-4 0,-3 0,-2 0,-3 0,0 0,-1 0,0 0,0 0,4 0,2 0,-4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4T14:03:11.05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0,'635'52'0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2.xml"/><Relationship Id="rId10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6.xml"/><Relationship Id="rId10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5092" y="841759"/>
            <a:ext cx="5788352" cy="1252908"/>
          </a:xfrm>
        </p:spPr>
        <p:txBody>
          <a:bodyPr anchor="ctr" anchorCtr="0"/>
          <a:lstStyle/>
          <a:p>
            <a:r>
              <a:rPr lang="ar-DZ" dirty="0"/>
              <a:t>خصائص العقود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4080" y="2712341"/>
            <a:ext cx="6826096" cy="3303899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إضافة نوع عقد جديد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تعديل نوع عقد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حذف نوع عقد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تصنيف العقود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إحصائيات عدد الفهارس حسب أنواعها</a:t>
            </a:r>
            <a:r>
              <a:rPr lang="en-US" sz="2800" dirty="0"/>
              <a:t> </a:t>
            </a:r>
            <a:r>
              <a:rPr lang="ar-DZ" sz="2800" dirty="0"/>
              <a:t>(سنويا)</a:t>
            </a:r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C30F-49F4-DCFA-A9D2-E43E2EE6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1A9ED5D-E9C8-53E2-A7FC-3E170BDE8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98"/>
            <a:ext cx="12192000" cy="6102403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D3EDE0F-E33F-8994-C016-F45D7C06B93D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133366" y="2186930"/>
            <a:ext cx="96263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E193394A-480E-E0B2-EDE5-BC3EB4AB4756}"/>
              </a:ext>
            </a:extLst>
          </p:cNvPr>
          <p:cNvSpPr txBox="1"/>
          <p:nvPr/>
        </p:nvSpPr>
        <p:spPr>
          <a:xfrm>
            <a:off x="711467" y="1586765"/>
            <a:ext cx="442189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1) تجد في هذه القائمة كل الخصائص التي يتميز بها العقد، اختر الخصائص المناسبة لنوع العقد الذي أنت بصدد إنشائه</a:t>
            </a:r>
            <a:endParaRPr lang="fr-FR" sz="2400" dirty="0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F092C23-A0A0-F3CC-76FD-65AF240E114E}"/>
              </a:ext>
            </a:extLst>
          </p:cNvPr>
          <p:cNvSpPr txBox="1"/>
          <p:nvPr/>
        </p:nvSpPr>
        <p:spPr>
          <a:xfrm>
            <a:off x="2676093" y="3267309"/>
            <a:ext cx="226661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2) اختر الوثائق التابعة للعقد</a:t>
            </a:r>
            <a:endParaRPr lang="fr-FR" sz="2400" dirty="0"/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BF8633CD-6ABE-4745-AC1D-8537E638CEA8}"/>
              </a:ext>
            </a:extLst>
          </p:cNvPr>
          <p:cNvSpPr/>
          <p:nvPr/>
        </p:nvSpPr>
        <p:spPr>
          <a:xfrm>
            <a:off x="6867972" y="2878193"/>
            <a:ext cx="179461" cy="2435551"/>
          </a:xfrm>
          <a:prstGeom prst="leftBrace">
            <a:avLst>
              <a:gd name="adj1" fmla="val 69444"/>
              <a:gd name="adj2" fmla="val 3666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A1528-9E3A-53B9-12C6-B10E4F9B316C}"/>
              </a:ext>
            </a:extLst>
          </p:cNvPr>
          <p:cNvSpPr/>
          <p:nvPr/>
        </p:nvSpPr>
        <p:spPr>
          <a:xfrm>
            <a:off x="7937396" y="6037319"/>
            <a:ext cx="692210" cy="322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B78D4D3-54BA-6819-B296-2FD6591BE0EE}"/>
              </a:ext>
            </a:extLst>
          </p:cNvPr>
          <p:cNvCxnSpPr>
            <a:cxnSpLocks/>
          </p:cNvCxnSpPr>
          <p:nvPr/>
        </p:nvCxnSpPr>
        <p:spPr>
          <a:xfrm>
            <a:off x="4942703" y="3672447"/>
            <a:ext cx="1925269" cy="1079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8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21704-DE4F-C149-DD42-1896C5CA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ogiciel, Icône d’ordinateur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D0A04540-8B12-3889-4BD1-745E005C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843"/>
            <a:ext cx="12192000" cy="6054313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09E3D00-527F-EF61-D14D-FC5CCECC2ABC}"/>
              </a:ext>
            </a:extLst>
          </p:cNvPr>
          <p:cNvSpPr txBox="1"/>
          <p:nvPr/>
        </p:nvSpPr>
        <p:spPr>
          <a:xfrm>
            <a:off x="3046203" y="5739119"/>
            <a:ext cx="28806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2) اضغط على زر </a:t>
            </a:r>
            <a:r>
              <a:rPr lang="ar-DZ" sz="2400" b="1" dirty="0">
                <a:cs typeface="Times New Roman" panose="02020603050405020304" pitchFamily="18" charset="0"/>
              </a:rPr>
              <a:t>"حفظ"</a:t>
            </a:r>
            <a:endParaRPr lang="fr-FR" sz="2400" b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8869E73-CDF0-F9A1-E348-278AD7D9259F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5926881" y="5926163"/>
            <a:ext cx="1672956" cy="43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A08E5D7D-6156-1D61-F2B1-7A137EAD4665}"/>
              </a:ext>
            </a:extLst>
          </p:cNvPr>
          <p:cNvSpPr/>
          <p:nvPr/>
        </p:nvSpPr>
        <p:spPr>
          <a:xfrm>
            <a:off x="4671703" y="2955105"/>
            <a:ext cx="179461" cy="2435551"/>
          </a:xfrm>
          <a:prstGeom prst="leftBrace">
            <a:avLst>
              <a:gd name="adj1" fmla="val 69444"/>
              <a:gd name="adj2" fmla="val 3666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A0505D9A-5A1A-493C-08C4-5D735A6EFC53}"/>
              </a:ext>
            </a:extLst>
          </p:cNvPr>
          <p:cNvSpPr txBox="1"/>
          <p:nvPr/>
        </p:nvSpPr>
        <p:spPr>
          <a:xfrm>
            <a:off x="256374" y="2955105"/>
            <a:ext cx="379433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1) يمكنك إضافة الملفات اللازمة لإنجاز العقد بالضغط على الزر </a:t>
            </a:r>
            <a:r>
              <a:rPr lang="ar-DZ" sz="2400" b="1" dirty="0">
                <a:cs typeface="Times New Roman" panose="02020603050405020304" pitchFamily="18" charset="0"/>
              </a:rPr>
              <a:t>[+]</a:t>
            </a:r>
            <a:br>
              <a:rPr lang="ar-DZ" sz="2400" b="1" dirty="0">
                <a:cs typeface="Times New Roman" panose="02020603050405020304" pitchFamily="18" charset="0"/>
              </a:rPr>
            </a:br>
            <a:r>
              <a:rPr lang="ar-DZ" sz="2400" dirty="0">
                <a:cs typeface="Times New Roman" panose="02020603050405020304" pitchFamily="18" charset="0"/>
              </a:rPr>
              <a:t>أو حذف أي ملف بالنقر على الزر </a:t>
            </a:r>
            <a:r>
              <a:rPr lang="ar-DZ" sz="2400" b="1" dirty="0">
                <a:cs typeface="Times New Roman" panose="02020603050405020304" pitchFamily="18" charset="0"/>
              </a:rPr>
              <a:t>[-]</a:t>
            </a:r>
            <a:endParaRPr lang="fr-FR" sz="2400" b="1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AA891C-91DC-8611-BA6E-42B57BF8D13B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050707" y="3555270"/>
            <a:ext cx="620996" cy="298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4F70BB-20BF-3E27-7068-9DB25079F1C1}"/>
              </a:ext>
            </a:extLst>
          </p:cNvPr>
          <p:cNvSpPr/>
          <p:nvPr/>
        </p:nvSpPr>
        <p:spPr>
          <a:xfrm>
            <a:off x="7599837" y="5764757"/>
            <a:ext cx="692210" cy="322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89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0A03-6572-BBB6-57B3-50858239B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80817-8CAF-9285-0E11-7D506992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ثانيا:</a:t>
            </a:r>
            <a:br>
              <a:rPr lang="fr-FR" dirty="0"/>
            </a:br>
            <a:r>
              <a:rPr lang="ar-DZ" dirty="0"/>
              <a:t>تعديل نوع عقد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61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98D19-17A0-D8AD-AE49-422A31AE0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A814B2-A48C-5839-7411-C728C59A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98"/>
            <a:ext cx="12192000" cy="610240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4D97966-93AA-5A1D-0E7B-56B072981F1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007836" y="2736304"/>
            <a:ext cx="659728" cy="752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4FBA537-B136-DD6C-B74C-DFF011D3FC6E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8478913" y="5024927"/>
            <a:ext cx="1135106" cy="4977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>
            <a:extLst>
              <a:ext uri="{FF2B5EF4-FFF2-40B4-BE49-F238E27FC236}">
                <a16:creationId xmlns:a16="http://schemas.microsoft.com/office/drawing/2014/main" id="{4E0ACB62-EEAD-A23A-C8AE-CA3464070E33}"/>
              </a:ext>
            </a:extLst>
          </p:cNvPr>
          <p:cNvSpPr txBox="1"/>
          <p:nvPr/>
        </p:nvSpPr>
        <p:spPr>
          <a:xfrm>
            <a:off x="5511114" y="4922504"/>
            <a:ext cx="296779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2) لتعديل أي </a:t>
            </a:r>
            <a:r>
              <a:rPr lang="ar-DZ" sz="2400" b="1" dirty="0">
                <a:cs typeface="Times New Roman" panose="02020603050405020304" pitchFamily="18" charset="0"/>
              </a:rPr>
              <a:t>نوع</a:t>
            </a:r>
            <a:r>
              <a:rPr lang="ar-DZ" sz="2400" dirty="0">
                <a:cs typeface="Times New Roman" panose="02020603050405020304" pitchFamily="18" charset="0"/>
              </a:rPr>
              <a:t> من العقود اضغط على زر </a:t>
            </a:r>
            <a:r>
              <a:rPr lang="ar-DZ" sz="2400" b="1" dirty="0">
                <a:cs typeface="Times New Roman" panose="02020603050405020304" pitchFamily="18" charset="0"/>
              </a:rPr>
              <a:t>"تعديل" </a:t>
            </a:r>
            <a:r>
              <a:rPr lang="ar-DZ" sz="2400" dirty="0">
                <a:cs typeface="Times New Roman" panose="02020603050405020304" pitchFamily="18" charset="0"/>
              </a:rPr>
              <a:t>الخاص به</a:t>
            </a:r>
            <a:endParaRPr lang="fr-FR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5783B6-0F12-ACF0-D763-DF4152F177AC}"/>
              </a:ext>
            </a:extLst>
          </p:cNvPr>
          <p:cNvSpPr/>
          <p:nvPr/>
        </p:nvSpPr>
        <p:spPr>
          <a:xfrm>
            <a:off x="113505" y="2965493"/>
            <a:ext cx="10047445" cy="3514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2E51EDFF-E95E-A882-EEFB-48A6F5367CD0}"/>
              </a:ext>
            </a:extLst>
          </p:cNvPr>
          <p:cNvSpPr txBox="1"/>
          <p:nvPr/>
        </p:nvSpPr>
        <p:spPr>
          <a:xfrm>
            <a:off x="5667564" y="2136139"/>
            <a:ext cx="281134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1) يمكنك استخدام محرك البحث الخاص بهذه الصفحة لإيجاد </a:t>
            </a:r>
            <a:r>
              <a:rPr lang="ar-DZ" sz="2400" b="1" dirty="0">
                <a:cs typeface="Times New Roman" panose="02020603050405020304" pitchFamily="18" charset="0"/>
              </a:rPr>
              <a:t>نوع</a:t>
            </a:r>
            <a:r>
              <a:rPr lang="ar-DZ" sz="2400" dirty="0">
                <a:cs typeface="Times New Roman" panose="02020603050405020304" pitchFamily="18" charset="0"/>
              </a:rPr>
              <a:t> العقد الذي تريد</a:t>
            </a:r>
          </a:p>
        </p:txBody>
      </p:sp>
    </p:spTree>
    <p:extLst>
      <p:ext uri="{BB962C8B-B14F-4D97-AF65-F5344CB8AC3E}">
        <p14:creationId xmlns:p14="http://schemas.microsoft.com/office/powerpoint/2010/main" val="105659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7293D-F5CD-56B7-015E-3459D7EB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5BBDE6F-FB9B-CF03-151B-0290AE66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71"/>
            <a:ext cx="12192000" cy="614445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4CCA527-4B30-71F6-928C-26233E87E0AC}"/>
              </a:ext>
            </a:extLst>
          </p:cNvPr>
          <p:cNvSpPr txBox="1"/>
          <p:nvPr/>
        </p:nvSpPr>
        <p:spPr>
          <a:xfrm>
            <a:off x="1418603" y="2134575"/>
            <a:ext cx="291122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هنا يمكنك تعديل مختلف الخصائص الخاصة بهذا </a:t>
            </a:r>
            <a:r>
              <a:rPr lang="ar-DZ" sz="2400" b="1" dirty="0">
                <a:cs typeface="Times New Roman" panose="02020603050405020304" pitchFamily="18" charset="0"/>
              </a:rPr>
              <a:t>النوع </a:t>
            </a:r>
            <a:r>
              <a:rPr lang="ar-DZ" sz="2400" dirty="0">
                <a:cs typeface="Times New Roman" panose="02020603050405020304" pitchFamily="18" charset="0"/>
              </a:rPr>
              <a:t>من العقود من أتعاب أو رسوم التسجيل أو الطابع أو مختلف الإجراءات ... إلخ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E6BEDDA-452E-A681-DC9F-3C54085F7BB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29831" y="3104071"/>
            <a:ext cx="678005" cy="10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914F3D2-7EEB-43BD-9545-DB21609F556C}"/>
              </a:ext>
            </a:extLst>
          </p:cNvPr>
          <p:cNvSpPr/>
          <p:nvPr/>
        </p:nvSpPr>
        <p:spPr>
          <a:xfrm>
            <a:off x="5007836" y="1106445"/>
            <a:ext cx="5353586" cy="5394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62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DB11C-42B8-16E9-6EC1-61393329E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FA83CC-2EA4-17DC-929F-B2B8518A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66"/>
            <a:ext cx="12192000" cy="617006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8820A25-C1B6-64E5-36A4-F9318F2A1548}"/>
              </a:ext>
            </a:extLst>
          </p:cNvPr>
          <p:cNvSpPr txBox="1"/>
          <p:nvPr/>
        </p:nvSpPr>
        <p:spPr>
          <a:xfrm>
            <a:off x="2714626" y="5313704"/>
            <a:ext cx="39488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3) عند الانتهاء من تعديل كافة الخصائص المراد تعديلها، اضغط على زر </a:t>
            </a:r>
            <a:r>
              <a:rPr lang="ar-DZ" sz="2400" b="1" dirty="0">
                <a:cs typeface="Times New Roman" panose="02020603050405020304" pitchFamily="18" charset="0"/>
              </a:rPr>
              <a:t>"حفظ" </a:t>
            </a:r>
            <a:r>
              <a:rPr lang="ar-DZ" sz="2400" dirty="0">
                <a:cs typeface="Times New Roman" panose="02020603050405020304" pitchFamily="18" charset="0"/>
              </a:rPr>
              <a:t>أسفل الصفحة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E96B24F-F1A6-E5E4-AB36-7B6412106DD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663456" y="5913869"/>
            <a:ext cx="1328019" cy="2180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>
            <a:extLst>
              <a:ext uri="{FF2B5EF4-FFF2-40B4-BE49-F238E27FC236}">
                <a16:creationId xmlns:a16="http://schemas.microsoft.com/office/drawing/2014/main" id="{6D4B53BE-3367-B84E-9CC2-566E909C82AD}"/>
              </a:ext>
            </a:extLst>
          </p:cNvPr>
          <p:cNvSpPr txBox="1"/>
          <p:nvPr/>
        </p:nvSpPr>
        <p:spPr>
          <a:xfrm>
            <a:off x="2809874" y="1791675"/>
            <a:ext cx="30684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1) تأكد من إبقاء </a:t>
            </a:r>
            <a:r>
              <a:rPr lang="ar-DZ" sz="2400" b="1" dirty="0">
                <a:cs typeface="Times New Roman" panose="02020603050405020304" pitchFamily="18" charset="0"/>
              </a:rPr>
              <a:t>نوع</a:t>
            </a:r>
            <a:r>
              <a:rPr lang="ar-DZ" sz="2400" dirty="0">
                <a:cs typeface="Times New Roman" panose="02020603050405020304" pitchFamily="18" charset="0"/>
              </a:rPr>
              <a:t> </a:t>
            </a:r>
            <a:r>
              <a:rPr lang="ar-DZ" sz="2400" b="1" dirty="0">
                <a:cs typeface="Times New Roman" panose="02020603050405020304" pitchFamily="18" charset="0"/>
              </a:rPr>
              <a:t>العقد</a:t>
            </a:r>
            <a:r>
              <a:rPr lang="ar-DZ" sz="2400" dirty="0">
                <a:cs typeface="Times New Roman" panose="02020603050405020304" pitchFamily="18" charset="0"/>
              </a:rPr>
              <a:t> تحت </a:t>
            </a:r>
            <a:r>
              <a:rPr lang="ar-DZ" sz="2400" b="1" dirty="0">
                <a:cs typeface="Times New Roman" panose="02020603050405020304" pitchFamily="18" charset="0"/>
              </a:rPr>
              <a:t>الصنف</a:t>
            </a:r>
            <a:r>
              <a:rPr lang="ar-DZ" sz="2400" dirty="0">
                <a:cs typeface="Times New Roman" panose="02020603050405020304" pitchFamily="18" charset="0"/>
              </a:rPr>
              <a:t> الذي ينتمي إليه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C3B5508-E6B0-34EC-AA83-747639B79A9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878361" y="2133600"/>
            <a:ext cx="1189189" cy="735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">
            <a:extLst>
              <a:ext uri="{FF2B5EF4-FFF2-40B4-BE49-F238E27FC236}">
                <a16:creationId xmlns:a16="http://schemas.microsoft.com/office/drawing/2014/main" id="{983AAD4C-C5C5-362C-7E6C-DBA50BC1E12B}"/>
              </a:ext>
            </a:extLst>
          </p:cNvPr>
          <p:cNvSpPr txBox="1"/>
          <p:nvPr/>
        </p:nvSpPr>
        <p:spPr>
          <a:xfrm>
            <a:off x="1359244" y="3325005"/>
            <a:ext cx="332979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2) يمكن ادراج الوثائق المكونة للعقد أولا بأول باستخدام الزر  زائد </a:t>
            </a:r>
            <a:r>
              <a:rPr lang="ar-DZ" sz="2400" b="1" dirty="0">
                <a:cs typeface="Times New Roman" panose="02020603050405020304" pitchFamily="18" charset="0"/>
              </a:rPr>
              <a:t>[+]</a:t>
            </a:r>
            <a:endParaRPr lang="ar-DZ" sz="2400" dirty="0"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9">
            <a:extLst>
              <a:ext uri="{FF2B5EF4-FFF2-40B4-BE49-F238E27FC236}">
                <a16:creationId xmlns:a16="http://schemas.microsoft.com/office/drawing/2014/main" id="{4AE33F6A-4647-A993-67EB-4E86063154EA}"/>
              </a:ext>
            </a:extLst>
          </p:cNvPr>
          <p:cNvCxnSpPr>
            <a:cxnSpLocks/>
          </p:cNvCxnSpPr>
          <p:nvPr/>
        </p:nvCxnSpPr>
        <p:spPr>
          <a:xfrm flipV="1">
            <a:off x="4689041" y="3079102"/>
            <a:ext cx="1189320" cy="661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7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3BAB0-5420-F0B9-9F09-8A6E83AA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3B8C0-4C6C-8DD7-913D-83D2BC6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ثالثا:</a:t>
            </a:r>
            <a:br>
              <a:rPr lang="fr-FR" dirty="0"/>
            </a:br>
            <a:r>
              <a:rPr lang="ar-DZ" dirty="0"/>
              <a:t>حذف نوع عقد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49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3C349-B8E2-E03C-AF30-A4C8DF71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535BA9-7F25-3F59-4982-96649B7D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98"/>
            <a:ext cx="12192000" cy="6102403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2C36B1D-5A17-7C05-B6DD-47BB5428E89A}"/>
              </a:ext>
            </a:extLst>
          </p:cNvPr>
          <p:cNvSpPr txBox="1"/>
          <p:nvPr/>
        </p:nvSpPr>
        <p:spPr>
          <a:xfrm>
            <a:off x="8829942" y="1490007"/>
            <a:ext cx="271462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في نفس صفحة خصائص العقود، انقر على  زر </a:t>
            </a:r>
            <a:r>
              <a:rPr lang="ar-DZ" sz="2400" b="1" dirty="0">
                <a:cs typeface="Times New Roman" panose="02020603050405020304" pitchFamily="18" charset="0"/>
              </a:rPr>
              <a:t>"حذف" </a:t>
            </a:r>
            <a:r>
              <a:rPr lang="ar-DZ" sz="2400" dirty="0">
                <a:cs typeface="Times New Roman" panose="02020603050405020304" pitchFamily="18" charset="0"/>
              </a:rPr>
              <a:t>نوع العقد الموجود أسفل نوع العقد المراد حذفه</a:t>
            </a:r>
            <a:endParaRPr lang="ar-DZ" sz="24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1261053-FBD2-4FFF-81FA-6251C07DC1EE}"/>
              </a:ext>
            </a:extLst>
          </p:cNvPr>
          <p:cNvCxnSpPr>
            <a:cxnSpLocks/>
          </p:cNvCxnSpPr>
          <p:nvPr/>
        </p:nvCxnSpPr>
        <p:spPr>
          <a:xfrm>
            <a:off x="9372600" y="3428999"/>
            <a:ext cx="0" cy="476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6241BC26-1B36-A90B-3937-D5885114AC9F}"/>
                  </a:ext>
                </a:extLst>
              </p14:cNvPr>
              <p14:cNvContentPartPr/>
              <p14:nvPr/>
            </p14:nvContentPartPr>
            <p14:xfrm>
              <a:off x="7267095" y="3599955"/>
              <a:ext cx="219960" cy="72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2673E399-B00F-CC25-9922-E4E6E8872E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1095" y="3455955"/>
                <a:ext cx="291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49D983CE-1E0F-43E7-E5E4-43957C7F33EF}"/>
                  </a:ext>
                </a:extLst>
              </p14:cNvPr>
              <p14:cNvContentPartPr/>
              <p14:nvPr/>
            </p14:nvContentPartPr>
            <p14:xfrm>
              <a:off x="7286175" y="4400235"/>
              <a:ext cx="200520" cy="36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5D6788CE-B551-9580-8F3A-15B1704AF6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0175" y="4328235"/>
                <a:ext cx="272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BF0FD4FD-72EC-80F9-1ACF-3C669A96F9F2}"/>
                  </a:ext>
                </a:extLst>
              </p14:cNvPr>
              <p14:cNvContentPartPr/>
              <p14:nvPr/>
            </p14:nvContentPartPr>
            <p14:xfrm>
              <a:off x="7286175" y="5200155"/>
              <a:ext cx="186120" cy="36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B4F45D52-9867-3EF2-F419-109F3E8EAE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0535" y="5128155"/>
                <a:ext cx="257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AAB0D9C6-56AE-95F2-92FF-B65BD85E02EA}"/>
                  </a:ext>
                </a:extLst>
              </p14:cNvPr>
              <p14:cNvContentPartPr/>
              <p14:nvPr/>
            </p14:nvContentPartPr>
            <p14:xfrm>
              <a:off x="7295895" y="5991075"/>
              <a:ext cx="228960" cy="1908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D76F292D-3EE7-73C0-6102-903C42E01F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59895" y="5919075"/>
                <a:ext cx="30060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03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C88A-019E-A024-754A-AF08B3BA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0EFB-1F63-9295-F95F-245C21EA3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E638C0-C055-850F-327C-594D4901D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39"/>
            <a:ext cx="12192000" cy="5830121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32FAB4E-2655-976D-8D0C-7A24EA9E5BFE}"/>
              </a:ext>
            </a:extLst>
          </p:cNvPr>
          <p:cNvSpPr txBox="1"/>
          <p:nvPr/>
        </p:nvSpPr>
        <p:spPr>
          <a:xfrm>
            <a:off x="4738688" y="1793550"/>
            <a:ext cx="27146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انقر على  زر </a:t>
            </a:r>
            <a:r>
              <a:rPr lang="ar-DZ" sz="2400" b="1" dirty="0">
                <a:cs typeface="Times New Roman" panose="02020603050405020304" pitchFamily="18" charset="0"/>
              </a:rPr>
              <a:t>"حذف" </a:t>
            </a:r>
            <a:r>
              <a:rPr lang="ar-DZ" sz="2400" dirty="0">
                <a:cs typeface="Times New Roman" panose="02020603050405020304" pitchFamily="18" charset="0"/>
              </a:rPr>
              <a:t>لتأكيد العملية</a:t>
            </a:r>
            <a:endParaRPr lang="ar-DZ" sz="24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78E7D38-2905-530B-133A-32B344C08489}"/>
              </a:ext>
            </a:extLst>
          </p:cNvPr>
          <p:cNvCxnSpPr>
            <a:cxnSpLocks/>
          </p:cNvCxnSpPr>
          <p:nvPr/>
        </p:nvCxnSpPr>
        <p:spPr>
          <a:xfrm>
            <a:off x="6835346" y="2620029"/>
            <a:ext cx="0" cy="476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0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42B4F-D03E-69C4-81FA-A3D37378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D9948DA-64F0-B34F-FF28-DB657A6E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98"/>
            <a:ext cx="12192000" cy="6102403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E844FE3-C39A-3D38-CC4A-036F0E5B92E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541140" y="2459504"/>
            <a:ext cx="500062" cy="5408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D78C5C-0526-E429-65B6-57C10A2A8806}"/>
              </a:ext>
            </a:extLst>
          </p:cNvPr>
          <p:cNvSpPr/>
          <p:nvPr/>
        </p:nvSpPr>
        <p:spPr>
          <a:xfrm>
            <a:off x="7041202" y="3000375"/>
            <a:ext cx="569274" cy="3333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42AA274-4658-3CDF-F4EC-773AB18B93AA}"/>
              </a:ext>
            </a:extLst>
          </p:cNvPr>
          <p:cNvSpPr txBox="1"/>
          <p:nvPr/>
        </p:nvSpPr>
        <p:spPr>
          <a:xfrm>
            <a:off x="180975" y="1859339"/>
            <a:ext cx="636016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ملاحظة :</a:t>
            </a:r>
            <a:r>
              <a:rPr lang="ar-D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ar-DZ" sz="2400" dirty="0">
                <a:cs typeface="Times New Roman" panose="02020603050405020304" pitchFamily="18" charset="0"/>
              </a:rPr>
              <a:t>لا يمكنك </a:t>
            </a:r>
            <a:r>
              <a:rPr lang="ar-DZ" sz="2400" b="1" dirty="0">
                <a:cs typeface="Times New Roman" panose="02020603050405020304" pitchFamily="18" charset="0"/>
              </a:rPr>
              <a:t>حذف</a:t>
            </a:r>
            <a:r>
              <a:rPr lang="ar-DZ" sz="2400" dirty="0">
                <a:cs typeface="Times New Roman" panose="02020603050405020304" pitchFamily="18" charset="0"/>
              </a:rPr>
              <a:t> </a:t>
            </a:r>
            <a:r>
              <a:rPr lang="ar-DZ" sz="2400" b="1" dirty="0">
                <a:cs typeface="Times New Roman" panose="02020603050405020304" pitchFamily="18" charset="0"/>
              </a:rPr>
              <a:t>نوع عقد </a:t>
            </a:r>
            <a:r>
              <a:rPr lang="ar-DZ" sz="2400" dirty="0">
                <a:cs typeface="Times New Roman" panose="02020603050405020304" pitchFamily="18" charset="0"/>
              </a:rPr>
              <a:t>إذا كانت هناك عقود محررة على أساسه، لذلك يجب عليك تغيير النوع الذي تنتمي إليه تلك العقود، حتى تتمكن من </a:t>
            </a:r>
            <a:r>
              <a:rPr lang="ar-DZ" sz="2400" b="1" dirty="0">
                <a:cs typeface="Times New Roman" panose="02020603050405020304" pitchFamily="18" charset="0"/>
              </a:rPr>
              <a:t>"حذف نوع العقد"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2673E399-B00F-CC25-9922-E4E6E8872ED7}"/>
                  </a:ext>
                </a:extLst>
              </p14:cNvPr>
              <p14:cNvContentPartPr/>
              <p14:nvPr/>
            </p14:nvContentPartPr>
            <p14:xfrm>
              <a:off x="7267095" y="3599955"/>
              <a:ext cx="219960" cy="72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2673E399-B00F-CC25-9922-E4E6E8872E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1095" y="3455955"/>
                <a:ext cx="291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5D6788CE-B551-9580-8F3A-15B1704AF62E}"/>
                  </a:ext>
                </a:extLst>
              </p14:cNvPr>
              <p14:cNvContentPartPr/>
              <p14:nvPr/>
            </p14:nvContentPartPr>
            <p14:xfrm>
              <a:off x="7286175" y="4400235"/>
              <a:ext cx="200520" cy="36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5D6788CE-B551-9580-8F3A-15B1704AF6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0175" y="4328235"/>
                <a:ext cx="272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B4F45D52-9867-3EF2-F419-109F3E8EAE90}"/>
                  </a:ext>
                </a:extLst>
              </p14:cNvPr>
              <p14:cNvContentPartPr/>
              <p14:nvPr/>
            </p14:nvContentPartPr>
            <p14:xfrm>
              <a:off x="7286175" y="5200155"/>
              <a:ext cx="186120" cy="36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B4F45D52-9867-3EF2-F419-109F3E8EAE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0535" y="5128155"/>
                <a:ext cx="257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D76F292D-3EE7-73C0-6102-903C42E01FF9}"/>
                  </a:ext>
                </a:extLst>
              </p14:cNvPr>
              <p14:cNvContentPartPr/>
              <p14:nvPr/>
            </p14:nvContentPartPr>
            <p14:xfrm>
              <a:off x="7295895" y="5991075"/>
              <a:ext cx="228960" cy="1908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D76F292D-3EE7-73C0-6102-903C42E01F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59895" y="5919075"/>
                <a:ext cx="300600" cy="16272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TextBox 2">
            <a:extLst>
              <a:ext uri="{FF2B5EF4-FFF2-40B4-BE49-F238E27FC236}">
                <a16:creationId xmlns:a16="http://schemas.microsoft.com/office/drawing/2014/main" id="{C5781599-D149-FBDD-5874-8DA2AA05E9BA}"/>
              </a:ext>
            </a:extLst>
          </p:cNvPr>
          <p:cNvSpPr txBox="1"/>
          <p:nvPr/>
        </p:nvSpPr>
        <p:spPr>
          <a:xfrm>
            <a:off x="452437" y="3887568"/>
            <a:ext cx="63601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أنواع عقود </a:t>
            </a:r>
            <a:r>
              <a:rPr lang="ar-DZ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لا يمكن</a:t>
            </a:r>
            <a:r>
              <a:rPr lang="ar-DZ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ar-D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حذفها بسبب وجود </a:t>
            </a:r>
            <a:r>
              <a:rPr lang="ar-D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"عقود" </a:t>
            </a:r>
            <a:r>
              <a:rPr lang="ar-D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محررة حسبها</a:t>
            </a:r>
            <a:endParaRPr lang="ar-DZ" sz="2400" b="1" dirty="0">
              <a:cs typeface="Times New Roman" panose="02020603050405020304" pitchFamily="18" charset="0"/>
            </a:endParaRPr>
          </a:p>
        </p:txBody>
      </p:sp>
      <p:sp>
        <p:nvSpPr>
          <p:cNvPr id="49" name="TextBox 2">
            <a:extLst>
              <a:ext uri="{FF2B5EF4-FFF2-40B4-BE49-F238E27FC236}">
                <a16:creationId xmlns:a16="http://schemas.microsoft.com/office/drawing/2014/main" id="{1F0E01BE-96AC-3298-B87A-07422A8B2C6F}"/>
              </a:ext>
            </a:extLst>
          </p:cNvPr>
          <p:cNvSpPr txBox="1"/>
          <p:nvPr/>
        </p:nvSpPr>
        <p:spPr>
          <a:xfrm>
            <a:off x="452437" y="5333999"/>
            <a:ext cx="63601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أنواع عقود </a:t>
            </a:r>
            <a:r>
              <a:rPr lang="ar-DZ" sz="2400" b="1" u="sng" dirty="0">
                <a:solidFill>
                  <a:srgbClr val="00B050"/>
                </a:solidFill>
                <a:cs typeface="Times New Roman" panose="02020603050405020304" pitchFamily="18" charset="0"/>
              </a:rPr>
              <a:t>يمكن</a:t>
            </a:r>
            <a:r>
              <a:rPr lang="ar-DZ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ar-DZ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حذفها</a:t>
            </a:r>
            <a:r>
              <a:rPr lang="ar-DZ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 لعدم وجود أي عقد حرِّر على أساسها</a:t>
            </a:r>
            <a:endParaRPr lang="ar-DZ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136FAD8-01B9-13D2-55FB-03662F8E6ED1}"/>
              </a:ext>
            </a:extLst>
          </p:cNvPr>
          <p:cNvCxnSpPr>
            <a:cxnSpLocks/>
          </p:cNvCxnSpPr>
          <p:nvPr/>
        </p:nvCxnSpPr>
        <p:spPr>
          <a:xfrm flipV="1">
            <a:off x="6790875" y="3794560"/>
            <a:ext cx="381000" cy="2710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381EF0AF-A4A9-460D-B414-C5442C98BD15}"/>
              </a:ext>
            </a:extLst>
          </p:cNvPr>
          <p:cNvCxnSpPr>
            <a:cxnSpLocks/>
          </p:cNvCxnSpPr>
          <p:nvPr/>
        </p:nvCxnSpPr>
        <p:spPr>
          <a:xfrm>
            <a:off x="6795537" y="4084045"/>
            <a:ext cx="376338" cy="3318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A45B1D9-054C-1E0D-C0C0-062113CD56CA}"/>
              </a:ext>
            </a:extLst>
          </p:cNvPr>
          <p:cNvCxnSpPr>
            <a:cxnSpLocks/>
          </p:cNvCxnSpPr>
          <p:nvPr/>
        </p:nvCxnSpPr>
        <p:spPr>
          <a:xfrm flipV="1">
            <a:off x="6817364" y="5251376"/>
            <a:ext cx="381000" cy="271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4D474D86-EE7A-4041-8675-251DCF57AB45}"/>
              </a:ext>
            </a:extLst>
          </p:cNvPr>
          <p:cNvCxnSpPr>
            <a:cxnSpLocks/>
          </p:cNvCxnSpPr>
          <p:nvPr/>
        </p:nvCxnSpPr>
        <p:spPr>
          <a:xfrm>
            <a:off x="6822026" y="5540861"/>
            <a:ext cx="376338" cy="331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C885A-0612-2931-C526-4BA718982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24629C-107E-51E3-30A5-83D4A5C9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907"/>
            <a:ext cx="12192000" cy="592018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95B53BD-5C99-DD0C-C626-8146664D081B}"/>
              </a:ext>
            </a:extLst>
          </p:cNvPr>
          <p:cNvCxnSpPr>
            <a:cxnSpLocks/>
            <a:stCxn id="7" idx="0"/>
            <a:endCxn id="10" idx="3"/>
          </p:cNvCxnSpPr>
          <p:nvPr/>
        </p:nvCxnSpPr>
        <p:spPr>
          <a:xfrm flipH="1" flipV="1">
            <a:off x="1331650" y="1768175"/>
            <a:ext cx="2563392" cy="3614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3DC40C0D-195C-4ECF-ECDF-6322FBAFB5A0}"/>
              </a:ext>
            </a:extLst>
          </p:cNvPr>
          <p:cNvSpPr txBox="1">
            <a:spLocks/>
          </p:cNvSpPr>
          <p:nvPr/>
        </p:nvSpPr>
        <p:spPr>
          <a:xfrm>
            <a:off x="1432013" y="2129648"/>
            <a:ext cx="4926057" cy="11775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لعرض خصائص العقود، انقر على اسم حسابك، ثم انقر على 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</a:rPr>
              <a:t>"خصائص العقود"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39E74-E92B-62A0-8E9C-2533C74DFE67}"/>
              </a:ext>
            </a:extLst>
          </p:cNvPr>
          <p:cNvSpPr/>
          <p:nvPr/>
        </p:nvSpPr>
        <p:spPr>
          <a:xfrm>
            <a:off x="75163" y="468907"/>
            <a:ext cx="707255" cy="241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30212A-BFB7-B950-148B-D920D4C6F1D3}"/>
              </a:ext>
            </a:extLst>
          </p:cNvPr>
          <p:cNvSpPr/>
          <p:nvPr/>
        </p:nvSpPr>
        <p:spPr>
          <a:xfrm>
            <a:off x="159797" y="1624322"/>
            <a:ext cx="1171853" cy="287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861724-E067-B490-1B87-579896644B6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2418" y="589561"/>
            <a:ext cx="223422" cy="2130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2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A2CF-1EEE-CB58-AA4A-B515733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5BC5D-4815-3842-D186-03142989E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C5A17F-4072-52D8-3C85-544ADEF2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226"/>
            <a:ext cx="12192000" cy="578354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743033A-94D1-42A1-444C-C5745DB962F2}"/>
              </a:ext>
            </a:extLst>
          </p:cNvPr>
          <p:cNvSpPr txBox="1"/>
          <p:nvPr/>
        </p:nvSpPr>
        <p:spPr>
          <a:xfrm>
            <a:off x="838200" y="1447290"/>
            <a:ext cx="636016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عند محاولة حذف نوع عقد تندرج تحته عقود محررة، ستظهر النافذة على هذا الشكل، مما يمنع حذفه</a:t>
            </a:r>
            <a:endParaRPr lang="ar-DZ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4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5133-1AAC-C585-578A-65B4E7E2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19726D-C538-B9CD-8FE1-42CBBF98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رابعا: </a:t>
            </a:r>
            <a:br>
              <a:rPr lang="ar-DZ" dirty="0"/>
            </a:br>
            <a:r>
              <a:rPr lang="ar-DZ" dirty="0"/>
              <a:t>تصنيف العقود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4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F090030-762D-6F86-D87B-20420D5A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39"/>
            <a:ext cx="12192000" cy="6389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E77069-F6D2-51F7-6242-06AF7C9FED79}"/>
              </a:ext>
            </a:extLst>
          </p:cNvPr>
          <p:cNvSpPr/>
          <p:nvPr/>
        </p:nvSpPr>
        <p:spPr>
          <a:xfrm>
            <a:off x="6477322" y="1697355"/>
            <a:ext cx="1317938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AF06F53-30D1-416B-D15F-A2F669EABA33}"/>
              </a:ext>
            </a:extLst>
          </p:cNvPr>
          <p:cNvSpPr txBox="1"/>
          <p:nvPr/>
        </p:nvSpPr>
        <p:spPr>
          <a:xfrm>
            <a:off x="2713996" y="234339"/>
            <a:ext cx="55460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1) يمكنك إضافة صنف جديد تماما، يمكن أن يندرج أكثر من </a:t>
            </a:r>
            <a:r>
              <a:rPr lang="ar-DZ" sz="2400" b="1" dirty="0">
                <a:cs typeface="Times New Roman" panose="02020603050405020304" pitchFamily="18" charset="0"/>
              </a:rPr>
              <a:t>"نوع عقد" </a:t>
            </a:r>
            <a:r>
              <a:rPr lang="ar-DZ" sz="2400" dirty="0">
                <a:cs typeface="Times New Roman" panose="02020603050405020304" pitchFamily="18" charset="0"/>
              </a:rPr>
              <a:t>تحت كل </a:t>
            </a:r>
            <a:r>
              <a:rPr lang="ar-DZ" sz="2400" b="1" dirty="0">
                <a:cs typeface="Times New Roman" panose="02020603050405020304" pitchFamily="18" charset="0"/>
              </a:rPr>
              <a:t>"صنف"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C8A7884-4F78-E37B-D0BE-961E7DCC9246}"/>
              </a:ext>
            </a:extLst>
          </p:cNvPr>
          <p:cNvSpPr txBox="1"/>
          <p:nvPr/>
        </p:nvSpPr>
        <p:spPr>
          <a:xfrm>
            <a:off x="3253740" y="1336148"/>
            <a:ext cx="27609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2) اضغط على زر</a:t>
            </a:r>
            <a:br>
              <a:rPr lang="ar-DZ" sz="2400" dirty="0">
                <a:cs typeface="Times New Roman" panose="02020603050405020304" pitchFamily="18" charset="0"/>
              </a:rPr>
            </a:br>
            <a:r>
              <a:rPr lang="ar-DZ" sz="2400" b="1" dirty="0">
                <a:cs typeface="Times New Roman" panose="02020603050405020304" pitchFamily="18" charset="0"/>
              </a:rPr>
              <a:t>"تصنيف العقود"</a:t>
            </a:r>
            <a:endParaRPr lang="fr-FR" sz="2400" b="1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FB8C74D-0D94-D7BD-141E-170B905FEBC8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6014646" y="1751647"/>
            <a:ext cx="462676" cy="160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7F87B1-28D8-5830-E991-A99B66C69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932900A-0B0A-1473-CE81-34495FD36BE9}"/>
              </a:ext>
            </a:extLst>
          </p:cNvPr>
          <p:cNvCxnSpPr>
            <a:cxnSpLocks/>
            <a:stCxn id="4" idx="3"/>
            <a:endCxn id="3" idx="0"/>
          </p:cNvCxnSpPr>
          <p:nvPr/>
        </p:nvCxnSpPr>
        <p:spPr>
          <a:xfrm>
            <a:off x="5303520" y="2028906"/>
            <a:ext cx="1051560" cy="752395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96F61F2-F93B-1F78-8B67-396A63836C5A}"/>
              </a:ext>
            </a:extLst>
          </p:cNvPr>
          <p:cNvSpPr/>
          <p:nvPr/>
        </p:nvSpPr>
        <p:spPr>
          <a:xfrm>
            <a:off x="4244340" y="2781301"/>
            <a:ext cx="4221480" cy="929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46CC74D-79C6-F9DF-A518-D8BF32B02501}"/>
              </a:ext>
            </a:extLst>
          </p:cNvPr>
          <p:cNvSpPr txBox="1"/>
          <p:nvPr/>
        </p:nvSpPr>
        <p:spPr>
          <a:xfrm>
            <a:off x="643467" y="1428741"/>
            <a:ext cx="466005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1) لإضافة صنف جديد : قم باختيار التصنيف الأساسي، ثم أدرج تسمية الصنف المراد إضافته وامنحه رقما لتسهيل إيجاده</a:t>
            </a:r>
            <a:endParaRPr lang="ar-DZ" sz="2400" b="1" dirty="0">
              <a:cs typeface="Times New Roman" panose="02020603050405020304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15250AFB-0052-7008-D20C-A4294C675379}"/>
              </a:ext>
            </a:extLst>
          </p:cNvPr>
          <p:cNvSpPr txBox="1"/>
          <p:nvPr/>
        </p:nvSpPr>
        <p:spPr>
          <a:xfrm>
            <a:off x="4404360" y="3863171"/>
            <a:ext cx="297772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2) ثم انقر على زر </a:t>
            </a:r>
            <a:r>
              <a:rPr lang="ar-DZ" sz="2400" b="1" dirty="0">
                <a:cs typeface="Times New Roman" panose="02020603050405020304" pitchFamily="18" charset="0"/>
              </a:rPr>
              <a:t>"حفظ"</a:t>
            </a:r>
          </a:p>
        </p:txBody>
      </p:sp>
      <p:cxnSp>
        <p:nvCxnSpPr>
          <p:cNvPr id="14" name="Connecteur droit avec flèche 1">
            <a:extLst>
              <a:ext uri="{FF2B5EF4-FFF2-40B4-BE49-F238E27FC236}">
                <a16:creationId xmlns:a16="http://schemas.microsoft.com/office/drawing/2014/main" id="{EE23D644-E636-81FF-0823-291B2A6F32FA}"/>
              </a:ext>
            </a:extLst>
          </p:cNvPr>
          <p:cNvCxnSpPr>
            <a:cxnSpLocks/>
          </p:cNvCxnSpPr>
          <p:nvPr/>
        </p:nvCxnSpPr>
        <p:spPr>
          <a:xfrm flipV="1">
            <a:off x="7382087" y="3931920"/>
            <a:ext cx="557953" cy="168950"/>
          </a:xfrm>
          <a:prstGeom prst="bentConnector3">
            <a:avLst>
              <a:gd name="adj1" fmla="val 10078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">
            <a:extLst>
              <a:ext uri="{FF2B5EF4-FFF2-40B4-BE49-F238E27FC236}">
                <a16:creationId xmlns:a16="http://schemas.microsoft.com/office/drawing/2014/main" id="{0892F901-95AE-CDDD-3A79-816AD5A39258}"/>
              </a:ext>
            </a:extLst>
          </p:cNvPr>
          <p:cNvSpPr txBox="1"/>
          <p:nvPr/>
        </p:nvSpPr>
        <p:spPr>
          <a:xfrm>
            <a:off x="643467" y="4463335"/>
            <a:ext cx="40614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3) تظهر قائمة </a:t>
            </a:r>
            <a:r>
              <a:rPr lang="ar-DZ" sz="2400" b="1" dirty="0">
                <a:cs typeface="Times New Roman" panose="02020603050405020304" pitchFamily="18" charset="0"/>
              </a:rPr>
              <a:t>"أصناف العقود" </a:t>
            </a:r>
            <a:r>
              <a:rPr lang="ar-DZ" sz="2400" dirty="0">
                <a:cs typeface="Times New Roman" panose="02020603050405020304" pitchFamily="18" charset="0"/>
              </a:rPr>
              <a:t>حسب أرقامها اسفل النافذة</a:t>
            </a:r>
          </a:p>
        </p:txBody>
      </p:sp>
      <p:cxnSp>
        <p:nvCxnSpPr>
          <p:cNvPr id="22" name="Connecteur droit avec flèche 1">
            <a:extLst>
              <a:ext uri="{FF2B5EF4-FFF2-40B4-BE49-F238E27FC236}">
                <a16:creationId xmlns:a16="http://schemas.microsoft.com/office/drawing/2014/main" id="{79342B1F-5B68-DE12-2FF1-4DE81FF84F3B}"/>
              </a:ext>
            </a:extLst>
          </p:cNvPr>
          <p:cNvCxnSpPr>
            <a:cxnSpLocks/>
          </p:cNvCxnSpPr>
          <p:nvPr/>
        </p:nvCxnSpPr>
        <p:spPr>
          <a:xfrm>
            <a:off x="4704927" y="4778080"/>
            <a:ext cx="1051560" cy="5864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002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05733B-E523-B092-7906-D41014EB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خامسا: </a:t>
            </a:r>
            <a:br>
              <a:rPr lang="ar-DZ" dirty="0"/>
            </a:br>
            <a:r>
              <a:rPr lang="ar-DZ" dirty="0"/>
              <a:t>إحصائيات عدد الفهارس حسب أنواعها</a:t>
            </a:r>
            <a:r>
              <a:rPr lang="en-US" dirty="0"/>
              <a:t> </a:t>
            </a:r>
            <a:r>
              <a:rPr lang="ar-DZ" dirty="0"/>
              <a:t>(سنويا)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8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BC94-9A65-84D7-8656-98F44EF4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ED558A2E-A772-97AF-13AD-681FE758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" y="681037"/>
            <a:ext cx="12192000" cy="6102403"/>
          </a:xfrm>
          <a:prstGeom prst="rect">
            <a:avLst/>
          </a:prstGeom>
        </p:spPr>
      </p:pic>
      <p:cxnSp>
        <p:nvCxnSpPr>
          <p:cNvPr id="5" name="Connecteur droit avec flèche 15">
            <a:extLst>
              <a:ext uri="{FF2B5EF4-FFF2-40B4-BE49-F238E27FC236}">
                <a16:creationId xmlns:a16="http://schemas.microsoft.com/office/drawing/2014/main" id="{4A77512C-67B0-40F1-F9AC-43D91185A344}"/>
              </a:ext>
            </a:extLst>
          </p:cNvPr>
          <p:cNvCxnSpPr>
            <a:cxnSpLocks/>
          </p:cNvCxnSpPr>
          <p:nvPr/>
        </p:nvCxnSpPr>
        <p:spPr>
          <a:xfrm>
            <a:off x="6170645" y="2324566"/>
            <a:ext cx="928222" cy="9723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84DE717-B99E-B301-A7EB-0279C4B79D68}"/>
              </a:ext>
            </a:extLst>
          </p:cNvPr>
          <p:cNvSpPr/>
          <p:nvPr/>
        </p:nvSpPr>
        <p:spPr>
          <a:xfrm>
            <a:off x="7098867" y="3296937"/>
            <a:ext cx="569274" cy="3333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D751870-49EF-8848-255D-366E8008475C}"/>
              </a:ext>
            </a:extLst>
          </p:cNvPr>
          <p:cNvSpPr txBox="1"/>
          <p:nvPr/>
        </p:nvSpPr>
        <p:spPr>
          <a:xfrm>
            <a:off x="1990150" y="2093734"/>
            <a:ext cx="41804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عدد الفهارس لكل نوع عقد (العدد الكلي وليس السنوي فقط)</a:t>
            </a:r>
            <a:endParaRPr lang="ar-DZ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35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5C3C25-D862-F8C2-89AE-3010FD941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17" y="1628069"/>
            <a:ext cx="11277600" cy="51031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B6DD16-F992-0673-4D28-1D20D64DBD9C}"/>
              </a:ext>
            </a:extLst>
          </p:cNvPr>
          <p:cNvSpPr txBox="1">
            <a:spLocks/>
          </p:cNvSpPr>
          <p:nvPr/>
        </p:nvSpPr>
        <p:spPr>
          <a:xfrm>
            <a:off x="1765118" y="-1"/>
            <a:ext cx="8681902" cy="162721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تظهر هذه الإحصائيات نسبة كل عقد سنويا حسب نوعه </a:t>
            </a:r>
            <a:b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(تعتمد الإحصائيات على العقود المفهرسة فقط علما أنه هناك ملفات أخرى على مستوى الإيداع)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5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048BF-C06C-8926-386D-1CFE1156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ar-DZ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شكل صفحة خصائص العقود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75B283-F6CF-8686-8E34-196079E1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638485"/>
            <a:ext cx="7608304" cy="36519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90857D-DA4A-82A7-8BFE-AED2F1565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13"/>
            <a:ext cx="12192000" cy="650197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12D2D8D-9B1E-D881-6860-0C9CF5F163E9}"/>
              </a:ext>
            </a:extLst>
          </p:cNvPr>
          <p:cNvSpPr txBox="1">
            <a:spLocks/>
          </p:cNvSpPr>
          <p:nvPr/>
        </p:nvSpPr>
        <p:spPr>
          <a:xfrm>
            <a:off x="4081883" y="0"/>
            <a:ext cx="3934072" cy="58968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تظهر قائمة العقود على هذا الشكل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logiciel, Icône d’ordinateur, nombre&#10;&#10;Le contenu généré par l’IA peut être incorrect.">
            <a:extLst>
              <a:ext uri="{FF2B5EF4-FFF2-40B4-BE49-F238E27FC236}">
                <a16:creationId xmlns:a16="http://schemas.microsoft.com/office/drawing/2014/main" id="{EF1FC231-D8BB-F7C9-31FF-0CCB2E64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2" b="1674"/>
          <a:stretch>
            <a:fillRect/>
          </a:stretch>
        </p:blipFill>
        <p:spPr>
          <a:xfrm>
            <a:off x="0" y="393713"/>
            <a:ext cx="12192000" cy="6015367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1669C93-E902-FD1E-5D58-9E855FF75C97}"/>
              </a:ext>
            </a:extLst>
          </p:cNvPr>
          <p:cNvCxnSpPr/>
          <p:nvPr/>
        </p:nvCxnSpPr>
        <p:spPr>
          <a:xfrm>
            <a:off x="10434637" y="3373130"/>
            <a:ext cx="245163" cy="6806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0E6A39A-3F0D-540C-0FAC-C665D78150F6}"/>
              </a:ext>
            </a:extLst>
          </p:cNvPr>
          <p:cNvCxnSpPr>
            <a:cxnSpLocks/>
          </p:cNvCxnSpPr>
          <p:nvPr/>
        </p:nvCxnSpPr>
        <p:spPr>
          <a:xfrm flipH="1">
            <a:off x="8318999" y="3341406"/>
            <a:ext cx="956842" cy="7123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61A9ECE-242B-9991-D2E4-3FE5F5F71891}"/>
              </a:ext>
            </a:extLst>
          </p:cNvPr>
          <p:cNvSpPr txBox="1">
            <a:spLocks/>
          </p:cNvSpPr>
          <p:nvPr/>
        </p:nvSpPr>
        <p:spPr>
          <a:xfrm>
            <a:off x="10588239" y="1106078"/>
            <a:ext cx="1538243" cy="2235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يظهر اسم كل نوع على اليمين، مع أزرار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"تعديل"</a:t>
            </a: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، 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"حذف" </a:t>
            </a:r>
            <a:b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و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</a:rPr>
              <a:t>"النماذج"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9AD83-DB16-111F-5CBB-423F88DF2A6C}"/>
              </a:ext>
            </a:extLst>
          </p:cNvPr>
          <p:cNvSpPr/>
          <p:nvPr/>
        </p:nvSpPr>
        <p:spPr>
          <a:xfrm>
            <a:off x="8900160" y="761999"/>
            <a:ext cx="1612071" cy="568025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logiciel, Icône d’ordinateur, nombre&#10;&#10;Le contenu généré par l’IA peut être incorrect.">
            <a:extLst>
              <a:ext uri="{FF2B5EF4-FFF2-40B4-BE49-F238E27FC236}">
                <a16:creationId xmlns:a16="http://schemas.microsoft.com/office/drawing/2014/main" id="{407DCB84-6E55-04B8-04E1-181068B4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77" t="55675" r="14287" b="40197"/>
          <a:stretch>
            <a:fillRect/>
          </a:stretch>
        </p:blipFill>
        <p:spPr>
          <a:xfrm>
            <a:off x="8323462" y="3535024"/>
            <a:ext cx="2356338" cy="5187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803BCD-B452-3561-3C88-0ED6F9AE85AA}"/>
              </a:ext>
            </a:extLst>
          </p:cNvPr>
          <p:cNvSpPr/>
          <p:nvPr/>
        </p:nvSpPr>
        <p:spPr>
          <a:xfrm>
            <a:off x="7814856" y="644887"/>
            <a:ext cx="337583" cy="579736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02C21-119A-59B8-2C19-27DF33A4A8F4}"/>
              </a:ext>
            </a:extLst>
          </p:cNvPr>
          <p:cNvSpPr/>
          <p:nvPr/>
        </p:nvSpPr>
        <p:spPr>
          <a:xfrm>
            <a:off x="2456094" y="666922"/>
            <a:ext cx="616236" cy="579736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A14D8F-F410-2E44-F908-2BE2D5802363}"/>
              </a:ext>
            </a:extLst>
          </p:cNvPr>
          <p:cNvSpPr/>
          <p:nvPr/>
        </p:nvSpPr>
        <p:spPr>
          <a:xfrm>
            <a:off x="1351658" y="666922"/>
            <a:ext cx="922425" cy="579736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953E5-9AC2-CCB7-9394-9F5B0D4515A1}"/>
              </a:ext>
            </a:extLst>
          </p:cNvPr>
          <p:cNvSpPr/>
          <p:nvPr/>
        </p:nvSpPr>
        <p:spPr>
          <a:xfrm>
            <a:off x="3200361" y="666922"/>
            <a:ext cx="805514" cy="579736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3B0D5-C0AF-E975-A22E-AF84A492A0DA}"/>
              </a:ext>
            </a:extLst>
          </p:cNvPr>
          <p:cNvSpPr/>
          <p:nvPr/>
        </p:nvSpPr>
        <p:spPr>
          <a:xfrm>
            <a:off x="128031" y="666922"/>
            <a:ext cx="1095596" cy="579736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ACD572-56F1-0EB5-3ED2-55158BA0F810}"/>
              </a:ext>
            </a:extLst>
          </p:cNvPr>
          <p:cNvSpPr/>
          <p:nvPr/>
        </p:nvSpPr>
        <p:spPr>
          <a:xfrm>
            <a:off x="4133974" y="644887"/>
            <a:ext cx="3608327" cy="579736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6E2FF-D365-687B-6CBF-44F5131C7DE8}"/>
              </a:ext>
            </a:extLst>
          </p:cNvPr>
          <p:cNvSpPr/>
          <p:nvPr/>
        </p:nvSpPr>
        <p:spPr>
          <a:xfrm>
            <a:off x="9282112" y="3124202"/>
            <a:ext cx="1152525" cy="248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16FEEFF-9DA2-FDB3-2D45-E5CABEA66AF3}"/>
              </a:ext>
            </a:extLst>
          </p:cNvPr>
          <p:cNvCxnSpPr>
            <a:cxnSpLocks/>
          </p:cNvCxnSpPr>
          <p:nvPr/>
        </p:nvCxnSpPr>
        <p:spPr>
          <a:xfrm>
            <a:off x="10427654" y="3113756"/>
            <a:ext cx="252146" cy="4028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34653D4-B873-5847-D6C3-D335A6C9E1B1}"/>
              </a:ext>
            </a:extLst>
          </p:cNvPr>
          <p:cNvCxnSpPr>
            <a:cxnSpLocks/>
          </p:cNvCxnSpPr>
          <p:nvPr/>
        </p:nvCxnSpPr>
        <p:spPr>
          <a:xfrm flipH="1">
            <a:off x="8325524" y="3124202"/>
            <a:ext cx="956842" cy="3923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77817497-70A3-F06A-99DD-D8D9B1A1F2F7}"/>
              </a:ext>
            </a:extLst>
          </p:cNvPr>
          <p:cNvSpPr txBox="1">
            <a:spLocks/>
          </p:cNvSpPr>
          <p:nvPr/>
        </p:nvSpPr>
        <p:spPr>
          <a:xfrm>
            <a:off x="159440" y="2257906"/>
            <a:ext cx="1040364" cy="17958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قانون المالية الذي يحكم هذا النوع من العقود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10772E9D-92FD-D709-0CC2-F7DCE0B49C5D}"/>
              </a:ext>
            </a:extLst>
          </p:cNvPr>
          <p:cNvSpPr txBox="1">
            <a:spLocks/>
          </p:cNvSpPr>
          <p:nvPr/>
        </p:nvSpPr>
        <p:spPr>
          <a:xfrm>
            <a:off x="1429685" y="4022237"/>
            <a:ext cx="773358" cy="55095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الوديعة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F12683ED-4EF6-589B-7063-C1EDE84C99E1}"/>
              </a:ext>
            </a:extLst>
          </p:cNvPr>
          <p:cNvSpPr txBox="1">
            <a:spLocks/>
          </p:cNvSpPr>
          <p:nvPr/>
        </p:nvSpPr>
        <p:spPr>
          <a:xfrm>
            <a:off x="2415745" y="2669211"/>
            <a:ext cx="698074" cy="90998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حقوق الشهر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7E0644CC-14B6-2C53-ED31-A1FCD02BAB79}"/>
              </a:ext>
            </a:extLst>
          </p:cNvPr>
          <p:cNvSpPr txBox="1">
            <a:spLocks/>
          </p:cNvSpPr>
          <p:nvPr/>
        </p:nvSpPr>
        <p:spPr>
          <a:xfrm>
            <a:off x="5010825" y="2238242"/>
            <a:ext cx="1535254" cy="903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أتعاب الموثق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A1E534B3-F930-389E-D477-AB42A022FD6A}"/>
              </a:ext>
            </a:extLst>
          </p:cNvPr>
          <p:cNvCxnSpPr/>
          <p:nvPr/>
        </p:nvCxnSpPr>
        <p:spPr>
          <a:xfrm flipV="1">
            <a:off x="675118" y="1862983"/>
            <a:ext cx="0" cy="3949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045E42D-DA3A-1E57-B61C-127525B6DECE}"/>
              </a:ext>
            </a:extLst>
          </p:cNvPr>
          <p:cNvCxnSpPr/>
          <p:nvPr/>
        </p:nvCxnSpPr>
        <p:spPr>
          <a:xfrm flipV="1">
            <a:off x="1820254" y="3627314"/>
            <a:ext cx="0" cy="3949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2512333-7C3B-ACA7-43A3-559B3E7204E1}"/>
              </a:ext>
            </a:extLst>
          </p:cNvPr>
          <p:cNvCxnSpPr/>
          <p:nvPr/>
        </p:nvCxnSpPr>
        <p:spPr>
          <a:xfrm flipV="1">
            <a:off x="2768837" y="2274288"/>
            <a:ext cx="0" cy="3949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re 1">
            <a:extLst>
              <a:ext uri="{FF2B5EF4-FFF2-40B4-BE49-F238E27FC236}">
                <a16:creationId xmlns:a16="http://schemas.microsoft.com/office/drawing/2014/main" id="{22978489-D37B-EC6B-F1FB-E5C9A1B959D0}"/>
              </a:ext>
            </a:extLst>
          </p:cNvPr>
          <p:cNvSpPr txBox="1">
            <a:spLocks/>
          </p:cNvSpPr>
          <p:nvPr/>
        </p:nvSpPr>
        <p:spPr>
          <a:xfrm>
            <a:off x="3196663" y="4271521"/>
            <a:ext cx="812978" cy="90998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حقوق التسجيل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A2CC4D1-23D3-5549-8702-C1D9F8362854}"/>
              </a:ext>
            </a:extLst>
          </p:cNvPr>
          <p:cNvCxnSpPr/>
          <p:nvPr/>
        </p:nvCxnSpPr>
        <p:spPr>
          <a:xfrm flipV="1">
            <a:off x="3594037" y="3876598"/>
            <a:ext cx="0" cy="3949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A646235F-2F81-1D3D-E7FB-9577C29458C3}"/>
              </a:ext>
            </a:extLst>
          </p:cNvPr>
          <p:cNvCxnSpPr/>
          <p:nvPr/>
        </p:nvCxnSpPr>
        <p:spPr>
          <a:xfrm flipV="1">
            <a:off x="5786342" y="1843319"/>
            <a:ext cx="0" cy="39492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re 1">
            <a:extLst>
              <a:ext uri="{FF2B5EF4-FFF2-40B4-BE49-F238E27FC236}">
                <a16:creationId xmlns:a16="http://schemas.microsoft.com/office/drawing/2014/main" id="{70D8C98F-69C2-98A2-0E49-B53422A0E596}"/>
              </a:ext>
            </a:extLst>
          </p:cNvPr>
          <p:cNvSpPr txBox="1">
            <a:spLocks/>
          </p:cNvSpPr>
          <p:nvPr/>
        </p:nvSpPr>
        <p:spPr>
          <a:xfrm>
            <a:off x="7533178" y="4447484"/>
            <a:ext cx="869444" cy="176562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000" dirty="0">
                <a:latin typeface="Calibri" panose="020F0502020204030204" pitchFamily="34" charset="0"/>
                <a:ea typeface="Calibri" panose="020F0502020204030204" pitchFamily="34" charset="0"/>
              </a:rPr>
              <a:t>عدد العقود المحررة في هذا النوع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7B69EF4-7DCF-E473-536C-9C0343E99873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7967900" y="4022237"/>
            <a:ext cx="0" cy="4252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9203285-CF63-59A0-BCF3-2C88898E2755}"/>
              </a:ext>
            </a:extLst>
          </p:cNvPr>
          <p:cNvCxnSpPr>
            <a:cxnSpLocks/>
            <a:stCxn id="2" idx="0"/>
          </p:cNvCxnSpPr>
          <p:nvPr/>
        </p:nvCxnSpPr>
        <p:spPr>
          <a:xfrm rot="16200000" flipV="1">
            <a:off x="10843233" y="591949"/>
            <a:ext cx="183133" cy="845125"/>
          </a:xfrm>
          <a:prstGeom prst="bent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9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أولا:</a:t>
            </a:r>
            <a:br>
              <a:rPr lang="fr-FR" dirty="0"/>
            </a:br>
            <a:r>
              <a:rPr lang="ar-DZ" dirty="0"/>
              <a:t>إضافة نوع عقد جديد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85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9D66B-1155-677C-755A-8F510AB69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26310-5EE5-046B-8431-FD2A3B47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يحتوي النظام على أكثر من 240 نوع عقد بكامل معلوماته، ولإضافة أي نوع جديد اتبع الخطوات التالية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87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A0B5-DCFD-7670-8150-CAA6C1BA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94E4E5-4CED-8CF4-B48B-91760C28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907"/>
            <a:ext cx="12192000" cy="592018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A83A746-8CFF-0884-1401-124FE7D3919D}"/>
              </a:ext>
            </a:extLst>
          </p:cNvPr>
          <p:cNvCxnSpPr>
            <a:cxnSpLocks/>
            <a:stCxn id="7" idx="0"/>
            <a:endCxn id="10" idx="3"/>
          </p:cNvCxnSpPr>
          <p:nvPr/>
        </p:nvCxnSpPr>
        <p:spPr>
          <a:xfrm flipH="1" flipV="1">
            <a:off x="1331650" y="1768175"/>
            <a:ext cx="2563392" cy="3614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39D1DBD5-1BD2-2E2F-0149-A23AAD9AD3B6}"/>
              </a:ext>
            </a:extLst>
          </p:cNvPr>
          <p:cNvSpPr txBox="1">
            <a:spLocks/>
          </p:cNvSpPr>
          <p:nvPr/>
        </p:nvSpPr>
        <p:spPr>
          <a:xfrm>
            <a:off x="1432013" y="2129648"/>
            <a:ext cx="4926057" cy="117757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</a:rPr>
              <a:t>لإضافة نوع عقد جديد، انقر على اسم حسابك، ثم انقر على 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</a:rPr>
              <a:t>"خصائص العقود" 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E9539B-80BC-D395-693A-9B6134116D9A}"/>
              </a:ext>
            </a:extLst>
          </p:cNvPr>
          <p:cNvSpPr/>
          <p:nvPr/>
        </p:nvSpPr>
        <p:spPr>
          <a:xfrm>
            <a:off x="75163" y="468907"/>
            <a:ext cx="707255" cy="241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A6AE55-8828-7A31-50C4-00A909990BBE}"/>
              </a:ext>
            </a:extLst>
          </p:cNvPr>
          <p:cNvSpPr/>
          <p:nvPr/>
        </p:nvSpPr>
        <p:spPr>
          <a:xfrm>
            <a:off x="159797" y="1624322"/>
            <a:ext cx="1171853" cy="287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36AF021-1449-0CC0-7480-DE1EA1CC735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2418" y="589561"/>
            <a:ext cx="223422" cy="2130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7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04BDA-E78F-F618-5BFC-5F56F15C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6F724D-DC64-11CE-F227-09C6F2E5D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798"/>
            <a:ext cx="12192000" cy="6102403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71E97BF-91C6-394D-AC9E-C2C64C601C41}"/>
              </a:ext>
            </a:extLst>
          </p:cNvPr>
          <p:cNvSpPr txBox="1"/>
          <p:nvPr/>
        </p:nvSpPr>
        <p:spPr>
          <a:xfrm>
            <a:off x="4666004" y="875946"/>
            <a:ext cx="33006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اضغط على زر</a:t>
            </a:r>
            <a:br>
              <a:rPr lang="ar-DZ" sz="2400" dirty="0">
                <a:cs typeface="Times New Roman" panose="02020603050405020304" pitchFamily="18" charset="0"/>
              </a:rPr>
            </a:br>
            <a:r>
              <a:rPr lang="ar-DZ" sz="2400" b="1" dirty="0">
                <a:cs typeface="Times New Roman" panose="02020603050405020304" pitchFamily="18" charset="0"/>
              </a:rPr>
              <a:t>"إضافة نوع عقد جديد"</a:t>
            </a:r>
            <a:endParaRPr lang="fr-FR" sz="2400" b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892D96A-69EF-CD06-706E-5726348B7F3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966654" y="1291445"/>
            <a:ext cx="1442265" cy="6057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2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537</Words>
  <Application>Microsoft Office PowerPoint</Application>
  <PresentationFormat>Grand écran</PresentationFormat>
  <Paragraphs>47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خصائص العقود</vt:lpstr>
      <vt:lpstr>Présentation PowerPoint</vt:lpstr>
      <vt:lpstr>شكل صفحة خصائص العقود</vt:lpstr>
      <vt:lpstr>Présentation PowerPoint</vt:lpstr>
      <vt:lpstr>Présentation PowerPoint</vt:lpstr>
      <vt:lpstr>أولا: إضافة نوع عقد جديد</vt:lpstr>
      <vt:lpstr>يحتوي النظام على أكثر من 240 نوع عقد بكامل معلوماته، ولإضافة أي نوع جديد اتبع الخطوات التالية</vt:lpstr>
      <vt:lpstr>Présentation PowerPoint</vt:lpstr>
      <vt:lpstr>Présentation PowerPoint</vt:lpstr>
      <vt:lpstr>Présentation PowerPoint</vt:lpstr>
      <vt:lpstr>Présentation PowerPoint</vt:lpstr>
      <vt:lpstr>ثانيا: تعديل نوع عقد</vt:lpstr>
      <vt:lpstr>Présentation PowerPoint</vt:lpstr>
      <vt:lpstr>Présentation PowerPoint</vt:lpstr>
      <vt:lpstr>Présentation PowerPoint</vt:lpstr>
      <vt:lpstr>ثالثا: حذف نوع عقد</vt:lpstr>
      <vt:lpstr>Présentation PowerPoint</vt:lpstr>
      <vt:lpstr>Présentation PowerPoint</vt:lpstr>
      <vt:lpstr>Présentation PowerPoint</vt:lpstr>
      <vt:lpstr>Présentation PowerPoint</vt:lpstr>
      <vt:lpstr>رابعا:  تصنيف العقود</vt:lpstr>
      <vt:lpstr>Présentation PowerPoint</vt:lpstr>
      <vt:lpstr>Présentation PowerPoint</vt:lpstr>
      <vt:lpstr>خامسا:  إحصائيات عدد الفهارس حسب أنواعها (سنويا)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Notair local</cp:lastModifiedBy>
  <cp:revision>148</cp:revision>
  <dcterms:created xsi:type="dcterms:W3CDTF">2024-02-26T13:35:37Z</dcterms:created>
  <dcterms:modified xsi:type="dcterms:W3CDTF">2026-01-12T11:47:32Z</dcterms:modified>
</cp:coreProperties>
</file>