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92" r:id="rId3"/>
    <p:sldId id="324" r:id="rId4"/>
    <p:sldId id="305" r:id="rId5"/>
    <p:sldId id="301" r:id="rId6"/>
    <p:sldId id="294" r:id="rId7"/>
    <p:sldId id="302" r:id="rId8"/>
    <p:sldId id="295" r:id="rId9"/>
    <p:sldId id="308" r:id="rId10"/>
    <p:sldId id="307" r:id="rId11"/>
    <p:sldId id="328" r:id="rId12"/>
    <p:sldId id="325" r:id="rId13"/>
    <p:sldId id="314" r:id="rId14"/>
    <p:sldId id="303" r:id="rId15"/>
    <p:sldId id="304" r:id="rId16"/>
    <p:sldId id="315" r:id="rId17"/>
    <p:sldId id="329" r:id="rId18"/>
    <p:sldId id="316" r:id="rId19"/>
    <p:sldId id="317" r:id="rId20"/>
    <p:sldId id="309" r:id="rId21"/>
    <p:sldId id="283" r:id="rId22"/>
    <p:sldId id="318" r:id="rId23"/>
    <p:sldId id="319" r:id="rId24"/>
    <p:sldId id="310" r:id="rId25"/>
    <p:sldId id="311" r:id="rId26"/>
    <p:sldId id="330" r:id="rId27"/>
    <p:sldId id="331" r:id="rId28"/>
    <p:sldId id="332" r:id="rId29"/>
    <p:sldId id="333" r:id="rId30"/>
    <p:sldId id="334" r:id="rId31"/>
    <p:sldId id="320" r:id="rId32"/>
    <p:sldId id="322" r:id="rId33"/>
    <p:sldId id="321" r:id="rId34"/>
    <p:sldId id="312" r:id="rId35"/>
    <p:sldId id="323" r:id="rId36"/>
    <p:sldId id="313" r:id="rId37"/>
    <p:sldId id="327" r:id="rId3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الخيارات العامة" id="{9199008D-A09F-4A8C-8BA6-74074ECD2AA4}">
          <p14:sldIdLst>
            <p14:sldId id="292"/>
            <p14:sldId id="324"/>
            <p14:sldId id="305"/>
          </p14:sldIdLst>
        </p14:section>
        <p14:section name="معلومات المكتب" id="{CC00FD83-9C66-44FA-892C-E3170907C4D4}">
          <p14:sldIdLst>
            <p14:sldId id="301"/>
            <p14:sldId id="294"/>
          </p14:sldIdLst>
        </p14:section>
        <p14:section name="معلومات حسابات الخزينة ومعلومات الانتماء الإداري" id="{2D78D8DE-477B-4FFF-8C4C-CE867F24691F}">
          <p14:sldIdLst>
            <p14:sldId id="302"/>
            <p14:sldId id="295"/>
          </p14:sldIdLst>
        </p14:section>
        <p14:section name="خصائص النظام الضريبي" id="{C9B88770-2123-42D6-A552-7F645DE314BB}">
          <p14:sldIdLst>
            <p14:sldId id="308"/>
            <p14:sldId id="307"/>
            <p14:sldId id="328"/>
            <p14:sldId id="325"/>
            <p14:sldId id="314"/>
          </p14:sldIdLst>
        </p14:section>
        <p14:section name="طريقة عرض الأرقام والعملات" id="{8FA80983-4DA7-4F5A-8EB4-20B2D55F387F}">
          <p14:sldIdLst>
            <p14:sldId id="303"/>
            <p14:sldId id="304"/>
            <p14:sldId id="315"/>
            <p14:sldId id="329"/>
          </p14:sldIdLst>
        </p14:section>
        <p14:section name="معلومات الاتصال" id="{9C19903D-DBB6-440B-9099-8B29CC9189C3}">
          <p14:sldIdLst>
            <p14:sldId id="316"/>
            <p14:sldId id="317"/>
          </p14:sldIdLst>
        </p14:section>
        <p14:section name="خصائص حالة إرسال العقود للتسجيل" id="{557A6D91-0841-473C-A84D-16C83FD52A82}">
          <p14:sldIdLst>
            <p14:sldId id="309"/>
            <p14:sldId id="283"/>
            <p14:sldId id="318"/>
            <p14:sldId id="319"/>
          </p14:sldIdLst>
        </p14:section>
        <p14:section name="الخيارات الإضافية" id="{63E8325A-C526-453E-8B93-97D2BF484E52}">
          <p14:sldIdLst>
            <p14:sldId id="310"/>
            <p14:sldId id="311"/>
            <p14:sldId id="330"/>
            <p14:sldId id="331"/>
            <p14:sldId id="332"/>
            <p14:sldId id="333"/>
            <p14:sldId id="334"/>
          </p14:sldIdLst>
        </p14:section>
        <p14:section name="التحكم في نظام التنبيهات" id="{9E8939BB-C62E-4A7A-8154-B00870F1FE8F}">
          <p14:sldIdLst>
            <p14:sldId id="320"/>
            <p14:sldId id="322"/>
            <p14:sldId id="321"/>
          </p14:sldIdLst>
        </p14:section>
        <p14:section name="نمذجة فقرة الأطراف" id="{435EF32E-4C75-4680-8202-960878970268}">
          <p14:sldIdLst>
            <p14:sldId id="312"/>
            <p14:sldId id="323"/>
            <p14:sldId id="313"/>
            <p14:sldId id="32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46ECF-5618-D147-E6A7-5432AF9387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id="{2B746B33-8261-930B-C207-88199524F8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2EC88852-BB61-979E-9069-B44184257763}"/>
              </a:ext>
            </a:extLst>
          </p:cNvPr>
          <p:cNvSpPr>
            <a:spLocks noGrp="1"/>
          </p:cNvSpPr>
          <p:nvPr>
            <p:ph type="dt" sz="half" idx="10"/>
          </p:nvPr>
        </p:nvSpPr>
        <p:spPr/>
        <p:txBody>
          <a:bodyPr/>
          <a:lstStyle/>
          <a:p>
            <a:fld id="{63FC4853-B2A7-4282-89C8-B2EB684D9ACB}" type="datetimeFigureOut">
              <a:rPr lang="fr-FR" smtClean="0"/>
              <a:t>12/01/2026</a:t>
            </a:fld>
            <a:endParaRPr lang="fr-FR"/>
          </a:p>
        </p:txBody>
      </p:sp>
      <p:sp>
        <p:nvSpPr>
          <p:cNvPr id="5" name="Footer Placeholder 4">
            <a:extLst>
              <a:ext uri="{FF2B5EF4-FFF2-40B4-BE49-F238E27FC236}">
                <a16:creationId xmlns:a16="http://schemas.microsoft.com/office/drawing/2014/main" id="{E47CCED0-941D-76F6-61B9-117F5F207B8F}"/>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A4D0E0F4-F656-430C-12BD-CA7A5968B41F}"/>
              </a:ext>
            </a:extLst>
          </p:cNvPr>
          <p:cNvSpPr>
            <a:spLocks noGrp="1"/>
          </p:cNvSpPr>
          <p:nvPr>
            <p:ph type="sldNum" sz="quarter" idx="12"/>
          </p:nvPr>
        </p:nvSpPr>
        <p:spPr/>
        <p:txBody>
          <a:bodyPr/>
          <a:lstStyle/>
          <a:p>
            <a:fld id="{029969E4-3EDF-450F-9DB5-9E3CCB8D812E}" type="slidenum">
              <a:rPr lang="fr-FR" smtClean="0"/>
              <a:t>‹N°›</a:t>
            </a:fld>
            <a:endParaRPr lang="fr-FR"/>
          </a:p>
        </p:txBody>
      </p:sp>
    </p:spTree>
    <p:extLst>
      <p:ext uri="{BB962C8B-B14F-4D97-AF65-F5344CB8AC3E}">
        <p14:creationId xmlns:p14="http://schemas.microsoft.com/office/powerpoint/2010/main" val="3902025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03B2D-6FEA-BE87-1C06-9C2BE4C7C902}"/>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158F917B-5E49-9F07-B88D-27EB477675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3463EC61-D56A-0CB6-67B5-481C34AAAA81}"/>
              </a:ext>
            </a:extLst>
          </p:cNvPr>
          <p:cNvSpPr>
            <a:spLocks noGrp="1"/>
          </p:cNvSpPr>
          <p:nvPr>
            <p:ph type="dt" sz="half" idx="10"/>
          </p:nvPr>
        </p:nvSpPr>
        <p:spPr/>
        <p:txBody>
          <a:bodyPr/>
          <a:lstStyle/>
          <a:p>
            <a:fld id="{63FC4853-B2A7-4282-89C8-B2EB684D9ACB}" type="datetimeFigureOut">
              <a:rPr lang="fr-FR" smtClean="0"/>
              <a:t>12/01/2026</a:t>
            </a:fld>
            <a:endParaRPr lang="fr-FR"/>
          </a:p>
        </p:txBody>
      </p:sp>
      <p:sp>
        <p:nvSpPr>
          <p:cNvPr id="5" name="Footer Placeholder 4">
            <a:extLst>
              <a:ext uri="{FF2B5EF4-FFF2-40B4-BE49-F238E27FC236}">
                <a16:creationId xmlns:a16="http://schemas.microsoft.com/office/drawing/2014/main" id="{7EF28039-A688-B779-E6EF-0009D452794A}"/>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47C72840-44C3-A022-A4A1-93C3C2831EFA}"/>
              </a:ext>
            </a:extLst>
          </p:cNvPr>
          <p:cNvSpPr>
            <a:spLocks noGrp="1"/>
          </p:cNvSpPr>
          <p:nvPr>
            <p:ph type="sldNum" sz="quarter" idx="12"/>
          </p:nvPr>
        </p:nvSpPr>
        <p:spPr/>
        <p:txBody>
          <a:bodyPr/>
          <a:lstStyle/>
          <a:p>
            <a:fld id="{029969E4-3EDF-450F-9DB5-9E3CCB8D812E}" type="slidenum">
              <a:rPr lang="fr-FR" smtClean="0"/>
              <a:t>‹N°›</a:t>
            </a:fld>
            <a:endParaRPr lang="fr-FR"/>
          </a:p>
        </p:txBody>
      </p:sp>
    </p:spTree>
    <p:extLst>
      <p:ext uri="{BB962C8B-B14F-4D97-AF65-F5344CB8AC3E}">
        <p14:creationId xmlns:p14="http://schemas.microsoft.com/office/powerpoint/2010/main" val="1609702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7F6859-AE2F-83D5-10DD-7537C7E4E27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1AC28B2E-EC25-DF38-E76F-1FB02F1A3E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D4F97039-B096-566E-96B2-67F86A23B5F5}"/>
              </a:ext>
            </a:extLst>
          </p:cNvPr>
          <p:cNvSpPr>
            <a:spLocks noGrp="1"/>
          </p:cNvSpPr>
          <p:nvPr>
            <p:ph type="dt" sz="half" idx="10"/>
          </p:nvPr>
        </p:nvSpPr>
        <p:spPr/>
        <p:txBody>
          <a:bodyPr/>
          <a:lstStyle/>
          <a:p>
            <a:fld id="{63FC4853-B2A7-4282-89C8-B2EB684D9ACB}" type="datetimeFigureOut">
              <a:rPr lang="fr-FR" smtClean="0"/>
              <a:t>12/01/2026</a:t>
            </a:fld>
            <a:endParaRPr lang="fr-FR"/>
          </a:p>
        </p:txBody>
      </p:sp>
      <p:sp>
        <p:nvSpPr>
          <p:cNvPr id="5" name="Footer Placeholder 4">
            <a:extLst>
              <a:ext uri="{FF2B5EF4-FFF2-40B4-BE49-F238E27FC236}">
                <a16:creationId xmlns:a16="http://schemas.microsoft.com/office/drawing/2014/main" id="{D686010E-CCF3-951D-0057-F51CEC4BB467}"/>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6B80D98A-893D-9195-2178-A6889A94EAE9}"/>
              </a:ext>
            </a:extLst>
          </p:cNvPr>
          <p:cNvSpPr>
            <a:spLocks noGrp="1"/>
          </p:cNvSpPr>
          <p:nvPr>
            <p:ph type="sldNum" sz="quarter" idx="12"/>
          </p:nvPr>
        </p:nvSpPr>
        <p:spPr/>
        <p:txBody>
          <a:bodyPr/>
          <a:lstStyle/>
          <a:p>
            <a:fld id="{029969E4-3EDF-450F-9DB5-9E3CCB8D812E}" type="slidenum">
              <a:rPr lang="fr-FR" smtClean="0"/>
              <a:t>‹N°›</a:t>
            </a:fld>
            <a:endParaRPr lang="fr-FR"/>
          </a:p>
        </p:txBody>
      </p:sp>
    </p:spTree>
    <p:extLst>
      <p:ext uri="{BB962C8B-B14F-4D97-AF65-F5344CB8AC3E}">
        <p14:creationId xmlns:p14="http://schemas.microsoft.com/office/powerpoint/2010/main" val="1307319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E75168-EB4C-4C45-8499-D7848D046300}"/>
              </a:ext>
            </a:extLst>
          </p:cNvPr>
          <p:cNvSpPr>
            <a:spLocks noGrp="1"/>
          </p:cNvSpPr>
          <p:nvPr>
            <p:ph type="title"/>
          </p:nvPr>
        </p:nvSpPr>
        <p:spPr/>
        <p:txBody>
          <a:bodyPr/>
          <a:lstStyle/>
          <a:p>
            <a:r>
              <a:rPr lang="fr-FR"/>
              <a:t>Modifiez le style du titre</a:t>
            </a:r>
            <a:endParaRPr lang="en-US"/>
          </a:p>
        </p:txBody>
      </p:sp>
      <p:sp>
        <p:nvSpPr>
          <p:cNvPr id="3" name="Espace réservé de la date 2">
            <a:extLst>
              <a:ext uri="{FF2B5EF4-FFF2-40B4-BE49-F238E27FC236}">
                <a16:creationId xmlns:a16="http://schemas.microsoft.com/office/drawing/2014/main" id="{B4ACE9B8-F487-4DC3-A451-65AAAE30BED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6AB3C6-A120-42AB-BBE1-2F1D6015B87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Espace réservé du pied de page 3">
            <a:extLst>
              <a:ext uri="{FF2B5EF4-FFF2-40B4-BE49-F238E27FC236}">
                <a16:creationId xmlns:a16="http://schemas.microsoft.com/office/drawing/2014/main" id="{FEE67907-53D0-44B8-825F-E23549FDBF2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numéro de diapositive 4">
            <a:extLst>
              <a:ext uri="{FF2B5EF4-FFF2-40B4-BE49-F238E27FC236}">
                <a16:creationId xmlns:a16="http://schemas.microsoft.com/office/drawing/2014/main" id="{E504CF18-BAAC-4136-A2B5-CB1EF5B545A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437FFF-11E8-4DF6-8DB8-DE8A060356D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36864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6801A-FEBB-B5CB-DBBA-4C70DAEA3E30}"/>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338A22A2-9F9C-D55A-31FF-6A9D322624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4A53BF0C-78C8-96D9-F8E5-75F54A659805}"/>
              </a:ext>
            </a:extLst>
          </p:cNvPr>
          <p:cNvSpPr>
            <a:spLocks noGrp="1"/>
          </p:cNvSpPr>
          <p:nvPr>
            <p:ph type="dt" sz="half" idx="10"/>
          </p:nvPr>
        </p:nvSpPr>
        <p:spPr/>
        <p:txBody>
          <a:bodyPr/>
          <a:lstStyle/>
          <a:p>
            <a:fld id="{63FC4853-B2A7-4282-89C8-B2EB684D9ACB}" type="datetimeFigureOut">
              <a:rPr lang="fr-FR" smtClean="0"/>
              <a:t>12/01/2026</a:t>
            </a:fld>
            <a:endParaRPr lang="fr-FR"/>
          </a:p>
        </p:txBody>
      </p:sp>
      <p:sp>
        <p:nvSpPr>
          <p:cNvPr id="5" name="Footer Placeholder 4">
            <a:extLst>
              <a:ext uri="{FF2B5EF4-FFF2-40B4-BE49-F238E27FC236}">
                <a16:creationId xmlns:a16="http://schemas.microsoft.com/office/drawing/2014/main" id="{17084692-BE21-B510-7D19-5FA9BED288F0}"/>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CA67A583-FC44-F34B-7D95-0B9A4D6F7B7A}"/>
              </a:ext>
            </a:extLst>
          </p:cNvPr>
          <p:cNvSpPr>
            <a:spLocks noGrp="1"/>
          </p:cNvSpPr>
          <p:nvPr>
            <p:ph type="sldNum" sz="quarter" idx="12"/>
          </p:nvPr>
        </p:nvSpPr>
        <p:spPr/>
        <p:txBody>
          <a:bodyPr/>
          <a:lstStyle/>
          <a:p>
            <a:fld id="{029969E4-3EDF-450F-9DB5-9E3CCB8D812E}" type="slidenum">
              <a:rPr lang="fr-FR" smtClean="0"/>
              <a:t>‹N°›</a:t>
            </a:fld>
            <a:endParaRPr lang="fr-FR"/>
          </a:p>
        </p:txBody>
      </p:sp>
    </p:spTree>
    <p:extLst>
      <p:ext uri="{BB962C8B-B14F-4D97-AF65-F5344CB8AC3E}">
        <p14:creationId xmlns:p14="http://schemas.microsoft.com/office/powerpoint/2010/main" val="2273380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6801A-FEBB-B5CB-DBBA-4C70DAEA3E30}"/>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338A22A2-9F9C-D55A-31FF-6A9D322624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4A53BF0C-78C8-96D9-F8E5-75F54A659805}"/>
              </a:ext>
            </a:extLst>
          </p:cNvPr>
          <p:cNvSpPr>
            <a:spLocks noGrp="1"/>
          </p:cNvSpPr>
          <p:nvPr>
            <p:ph type="dt" sz="half" idx="10"/>
          </p:nvPr>
        </p:nvSpPr>
        <p:spPr/>
        <p:txBody>
          <a:bodyPr/>
          <a:lstStyle/>
          <a:p>
            <a:fld id="{63FC4853-B2A7-4282-89C8-B2EB684D9ACB}" type="datetimeFigureOut">
              <a:rPr lang="fr-FR" smtClean="0"/>
              <a:t>12/01/2026</a:t>
            </a:fld>
            <a:endParaRPr lang="fr-FR"/>
          </a:p>
        </p:txBody>
      </p:sp>
      <p:sp>
        <p:nvSpPr>
          <p:cNvPr id="5" name="Footer Placeholder 4">
            <a:extLst>
              <a:ext uri="{FF2B5EF4-FFF2-40B4-BE49-F238E27FC236}">
                <a16:creationId xmlns:a16="http://schemas.microsoft.com/office/drawing/2014/main" id="{17084692-BE21-B510-7D19-5FA9BED288F0}"/>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CA67A583-FC44-F34B-7D95-0B9A4D6F7B7A}"/>
              </a:ext>
            </a:extLst>
          </p:cNvPr>
          <p:cNvSpPr>
            <a:spLocks noGrp="1"/>
          </p:cNvSpPr>
          <p:nvPr>
            <p:ph type="sldNum" sz="quarter" idx="12"/>
          </p:nvPr>
        </p:nvSpPr>
        <p:spPr/>
        <p:txBody>
          <a:bodyPr/>
          <a:lstStyle/>
          <a:p>
            <a:fld id="{029969E4-3EDF-450F-9DB5-9E3CCB8D812E}" type="slidenum">
              <a:rPr lang="fr-FR" smtClean="0"/>
              <a:t>‹N°›</a:t>
            </a:fld>
            <a:endParaRPr lang="fr-FR"/>
          </a:p>
        </p:txBody>
      </p:sp>
    </p:spTree>
    <p:extLst>
      <p:ext uri="{BB962C8B-B14F-4D97-AF65-F5344CB8AC3E}">
        <p14:creationId xmlns:p14="http://schemas.microsoft.com/office/powerpoint/2010/main" val="375344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EA88D-EEC3-DA1C-3570-38DD22828B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id="{6134E05E-F6A5-C81D-FC5F-B6A3087848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5535CA-92D3-C6B4-6288-CA778F843058}"/>
              </a:ext>
            </a:extLst>
          </p:cNvPr>
          <p:cNvSpPr>
            <a:spLocks noGrp="1"/>
          </p:cNvSpPr>
          <p:nvPr>
            <p:ph type="dt" sz="half" idx="10"/>
          </p:nvPr>
        </p:nvSpPr>
        <p:spPr/>
        <p:txBody>
          <a:bodyPr/>
          <a:lstStyle/>
          <a:p>
            <a:fld id="{63FC4853-B2A7-4282-89C8-B2EB684D9ACB}" type="datetimeFigureOut">
              <a:rPr lang="fr-FR" smtClean="0"/>
              <a:t>12/01/2026</a:t>
            </a:fld>
            <a:endParaRPr lang="fr-FR"/>
          </a:p>
        </p:txBody>
      </p:sp>
      <p:sp>
        <p:nvSpPr>
          <p:cNvPr id="5" name="Footer Placeholder 4">
            <a:extLst>
              <a:ext uri="{FF2B5EF4-FFF2-40B4-BE49-F238E27FC236}">
                <a16:creationId xmlns:a16="http://schemas.microsoft.com/office/drawing/2014/main" id="{822AD05A-9976-9AC5-B2D8-79C72BA69D5A}"/>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F83C99A3-756B-5B9C-07CA-E4803CD976BC}"/>
              </a:ext>
            </a:extLst>
          </p:cNvPr>
          <p:cNvSpPr>
            <a:spLocks noGrp="1"/>
          </p:cNvSpPr>
          <p:nvPr>
            <p:ph type="sldNum" sz="quarter" idx="12"/>
          </p:nvPr>
        </p:nvSpPr>
        <p:spPr/>
        <p:txBody>
          <a:bodyPr/>
          <a:lstStyle/>
          <a:p>
            <a:fld id="{029969E4-3EDF-450F-9DB5-9E3CCB8D812E}" type="slidenum">
              <a:rPr lang="fr-FR" smtClean="0"/>
              <a:t>‹N°›</a:t>
            </a:fld>
            <a:endParaRPr lang="fr-FR"/>
          </a:p>
        </p:txBody>
      </p:sp>
    </p:spTree>
    <p:extLst>
      <p:ext uri="{BB962C8B-B14F-4D97-AF65-F5344CB8AC3E}">
        <p14:creationId xmlns:p14="http://schemas.microsoft.com/office/powerpoint/2010/main" val="2405966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243A9-7640-BE4E-A19A-5BB765B5AA0B}"/>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6FF2769C-2333-D395-D861-40E77EB941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39300CDD-9F21-0666-119A-36F434A0D8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9E1E05E7-E067-8054-907F-38C8B23B0CA0}"/>
              </a:ext>
            </a:extLst>
          </p:cNvPr>
          <p:cNvSpPr>
            <a:spLocks noGrp="1"/>
          </p:cNvSpPr>
          <p:nvPr>
            <p:ph type="dt" sz="half" idx="10"/>
          </p:nvPr>
        </p:nvSpPr>
        <p:spPr/>
        <p:txBody>
          <a:bodyPr/>
          <a:lstStyle/>
          <a:p>
            <a:fld id="{63FC4853-B2A7-4282-89C8-B2EB684D9ACB}" type="datetimeFigureOut">
              <a:rPr lang="fr-FR" smtClean="0"/>
              <a:t>12/01/2026</a:t>
            </a:fld>
            <a:endParaRPr lang="fr-FR"/>
          </a:p>
        </p:txBody>
      </p:sp>
      <p:sp>
        <p:nvSpPr>
          <p:cNvPr id="6" name="Footer Placeholder 5">
            <a:extLst>
              <a:ext uri="{FF2B5EF4-FFF2-40B4-BE49-F238E27FC236}">
                <a16:creationId xmlns:a16="http://schemas.microsoft.com/office/drawing/2014/main" id="{C948B38F-CD8E-77FE-6104-18C8CC655F5E}"/>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37156561-743F-FF66-7623-347DD36DE43D}"/>
              </a:ext>
            </a:extLst>
          </p:cNvPr>
          <p:cNvSpPr>
            <a:spLocks noGrp="1"/>
          </p:cNvSpPr>
          <p:nvPr>
            <p:ph type="sldNum" sz="quarter" idx="12"/>
          </p:nvPr>
        </p:nvSpPr>
        <p:spPr/>
        <p:txBody>
          <a:bodyPr/>
          <a:lstStyle/>
          <a:p>
            <a:fld id="{029969E4-3EDF-450F-9DB5-9E3CCB8D812E}" type="slidenum">
              <a:rPr lang="fr-FR" smtClean="0"/>
              <a:t>‹N°›</a:t>
            </a:fld>
            <a:endParaRPr lang="fr-FR"/>
          </a:p>
        </p:txBody>
      </p:sp>
    </p:spTree>
    <p:extLst>
      <p:ext uri="{BB962C8B-B14F-4D97-AF65-F5344CB8AC3E}">
        <p14:creationId xmlns:p14="http://schemas.microsoft.com/office/powerpoint/2010/main" val="2118237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A1128-67F2-98B8-9270-2F1476E7B85C}"/>
              </a:ext>
            </a:extLst>
          </p:cNvPr>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1F93C3F1-FCA1-93C8-9454-BDC20D2F6E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97F944-CB1A-407C-CEF5-D9E00B23BC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19339292-C8B5-22EA-FB27-31D6274A74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8537C3-D3AE-9405-A1CC-E549BAB80D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id="{61023782-BB83-0000-08A5-F2D10CDADAA7}"/>
              </a:ext>
            </a:extLst>
          </p:cNvPr>
          <p:cNvSpPr>
            <a:spLocks noGrp="1"/>
          </p:cNvSpPr>
          <p:nvPr>
            <p:ph type="dt" sz="half" idx="10"/>
          </p:nvPr>
        </p:nvSpPr>
        <p:spPr/>
        <p:txBody>
          <a:bodyPr/>
          <a:lstStyle/>
          <a:p>
            <a:fld id="{63FC4853-B2A7-4282-89C8-B2EB684D9ACB}" type="datetimeFigureOut">
              <a:rPr lang="fr-FR" smtClean="0"/>
              <a:t>12/01/2026</a:t>
            </a:fld>
            <a:endParaRPr lang="fr-FR"/>
          </a:p>
        </p:txBody>
      </p:sp>
      <p:sp>
        <p:nvSpPr>
          <p:cNvPr id="8" name="Footer Placeholder 7">
            <a:extLst>
              <a:ext uri="{FF2B5EF4-FFF2-40B4-BE49-F238E27FC236}">
                <a16:creationId xmlns:a16="http://schemas.microsoft.com/office/drawing/2014/main" id="{4A64B041-636E-1B1A-B12B-7288CA08A859}"/>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1CE3E677-2B59-A9AA-E48F-620A164964B2}"/>
              </a:ext>
            </a:extLst>
          </p:cNvPr>
          <p:cNvSpPr>
            <a:spLocks noGrp="1"/>
          </p:cNvSpPr>
          <p:nvPr>
            <p:ph type="sldNum" sz="quarter" idx="12"/>
          </p:nvPr>
        </p:nvSpPr>
        <p:spPr/>
        <p:txBody>
          <a:bodyPr/>
          <a:lstStyle/>
          <a:p>
            <a:fld id="{029969E4-3EDF-450F-9DB5-9E3CCB8D812E}" type="slidenum">
              <a:rPr lang="fr-FR" smtClean="0"/>
              <a:t>‹N°›</a:t>
            </a:fld>
            <a:endParaRPr lang="fr-FR"/>
          </a:p>
        </p:txBody>
      </p:sp>
    </p:spTree>
    <p:extLst>
      <p:ext uri="{BB962C8B-B14F-4D97-AF65-F5344CB8AC3E}">
        <p14:creationId xmlns:p14="http://schemas.microsoft.com/office/powerpoint/2010/main" val="4235194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8C68C-0588-599D-CEF0-570527F483F9}"/>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85067FDE-E39E-043F-8D33-768450141A21}"/>
              </a:ext>
            </a:extLst>
          </p:cNvPr>
          <p:cNvSpPr>
            <a:spLocks noGrp="1"/>
          </p:cNvSpPr>
          <p:nvPr>
            <p:ph type="dt" sz="half" idx="10"/>
          </p:nvPr>
        </p:nvSpPr>
        <p:spPr/>
        <p:txBody>
          <a:bodyPr/>
          <a:lstStyle/>
          <a:p>
            <a:fld id="{63FC4853-B2A7-4282-89C8-B2EB684D9ACB}" type="datetimeFigureOut">
              <a:rPr lang="fr-FR" smtClean="0"/>
              <a:t>12/01/2026</a:t>
            </a:fld>
            <a:endParaRPr lang="fr-FR"/>
          </a:p>
        </p:txBody>
      </p:sp>
      <p:sp>
        <p:nvSpPr>
          <p:cNvPr id="4" name="Footer Placeholder 3">
            <a:extLst>
              <a:ext uri="{FF2B5EF4-FFF2-40B4-BE49-F238E27FC236}">
                <a16:creationId xmlns:a16="http://schemas.microsoft.com/office/drawing/2014/main" id="{C9339CD4-3FD3-73A1-755D-F02844C0F579}"/>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DFEF2C77-09A0-F1F8-DA66-40177C55244E}"/>
              </a:ext>
            </a:extLst>
          </p:cNvPr>
          <p:cNvSpPr>
            <a:spLocks noGrp="1"/>
          </p:cNvSpPr>
          <p:nvPr>
            <p:ph type="sldNum" sz="quarter" idx="12"/>
          </p:nvPr>
        </p:nvSpPr>
        <p:spPr/>
        <p:txBody>
          <a:bodyPr/>
          <a:lstStyle/>
          <a:p>
            <a:fld id="{029969E4-3EDF-450F-9DB5-9E3CCB8D812E}" type="slidenum">
              <a:rPr lang="fr-FR" smtClean="0"/>
              <a:t>‹N°›</a:t>
            </a:fld>
            <a:endParaRPr lang="fr-FR"/>
          </a:p>
        </p:txBody>
      </p:sp>
    </p:spTree>
    <p:extLst>
      <p:ext uri="{BB962C8B-B14F-4D97-AF65-F5344CB8AC3E}">
        <p14:creationId xmlns:p14="http://schemas.microsoft.com/office/powerpoint/2010/main" val="2993964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DA0013-9C94-4CDC-BC2E-02DB4CB126AC}"/>
              </a:ext>
            </a:extLst>
          </p:cNvPr>
          <p:cNvSpPr>
            <a:spLocks noGrp="1"/>
          </p:cNvSpPr>
          <p:nvPr>
            <p:ph type="dt" sz="half" idx="10"/>
          </p:nvPr>
        </p:nvSpPr>
        <p:spPr/>
        <p:txBody>
          <a:bodyPr/>
          <a:lstStyle/>
          <a:p>
            <a:fld id="{63FC4853-B2A7-4282-89C8-B2EB684D9ACB}" type="datetimeFigureOut">
              <a:rPr lang="fr-FR" smtClean="0"/>
              <a:t>12/01/2026</a:t>
            </a:fld>
            <a:endParaRPr lang="fr-FR"/>
          </a:p>
        </p:txBody>
      </p:sp>
      <p:sp>
        <p:nvSpPr>
          <p:cNvPr id="3" name="Footer Placeholder 2">
            <a:extLst>
              <a:ext uri="{FF2B5EF4-FFF2-40B4-BE49-F238E27FC236}">
                <a16:creationId xmlns:a16="http://schemas.microsoft.com/office/drawing/2014/main" id="{D4EF2E8B-82E7-B596-E15B-50F1068ED055}"/>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39C5A6C4-622D-D173-3514-48E960E8C2D7}"/>
              </a:ext>
            </a:extLst>
          </p:cNvPr>
          <p:cNvSpPr>
            <a:spLocks noGrp="1"/>
          </p:cNvSpPr>
          <p:nvPr>
            <p:ph type="sldNum" sz="quarter" idx="12"/>
          </p:nvPr>
        </p:nvSpPr>
        <p:spPr/>
        <p:txBody>
          <a:bodyPr/>
          <a:lstStyle/>
          <a:p>
            <a:fld id="{029969E4-3EDF-450F-9DB5-9E3CCB8D812E}" type="slidenum">
              <a:rPr lang="fr-FR" smtClean="0"/>
              <a:t>‹N°›</a:t>
            </a:fld>
            <a:endParaRPr lang="fr-FR"/>
          </a:p>
        </p:txBody>
      </p:sp>
    </p:spTree>
    <p:extLst>
      <p:ext uri="{BB962C8B-B14F-4D97-AF65-F5344CB8AC3E}">
        <p14:creationId xmlns:p14="http://schemas.microsoft.com/office/powerpoint/2010/main" val="643984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390A7-C671-12BE-F2AB-9534901EEF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A43444DF-6E55-4B8D-002A-251723A601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6F463035-046B-9711-5B61-E0C2AC3694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00D8E2-A7F3-72C5-2CA0-EC6DCFB1F4F5}"/>
              </a:ext>
            </a:extLst>
          </p:cNvPr>
          <p:cNvSpPr>
            <a:spLocks noGrp="1"/>
          </p:cNvSpPr>
          <p:nvPr>
            <p:ph type="dt" sz="half" idx="10"/>
          </p:nvPr>
        </p:nvSpPr>
        <p:spPr/>
        <p:txBody>
          <a:bodyPr/>
          <a:lstStyle/>
          <a:p>
            <a:fld id="{63FC4853-B2A7-4282-89C8-B2EB684D9ACB}" type="datetimeFigureOut">
              <a:rPr lang="fr-FR" smtClean="0"/>
              <a:t>12/01/2026</a:t>
            </a:fld>
            <a:endParaRPr lang="fr-FR"/>
          </a:p>
        </p:txBody>
      </p:sp>
      <p:sp>
        <p:nvSpPr>
          <p:cNvPr id="6" name="Footer Placeholder 5">
            <a:extLst>
              <a:ext uri="{FF2B5EF4-FFF2-40B4-BE49-F238E27FC236}">
                <a16:creationId xmlns:a16="http://schemas.microsoft.com/office/drawing/2014/main" id="{BE351270-400A-40C5-3161-5872316675B7}"/>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1CE3994C-7F8D-D23E-EDD2-82553AC8E2F7}"/>
              </a:ext>
            </a:extLst>
          </p:cNvPr>
          <p:cNvSpPr>
            <a:spLocks noGrp="1"/>
          </p:cNvSpPr>
          <p:nvPr>
            <p:ph type="sldNum" sz="quarter" idx="12"/>
          </p:nvPr>
        </p:nvSpPr>
        <p:spPr/>
        <p:txBody>
          <a:bodyPr/>
          <a:lstStyle/>
          <a:p>
            <a:fld id="{029969E4-3EDF-450F-9DB5-9E3CCB8D812E}" type="slidenum">
              <a:rPr lang="fr-FR" smtClean="0"/>
              <a:t>‹N°›</a:t>
            </a:fld>
            <a:endParaRPr lang="fr-FR"/>
          </a:p>
        </p:txBody>
      </p:sp>
    </p:spTree>
    <p:extLst>
      <p:ext uri="{BB962C8B-B14F-4D97-AF65-F5344CB8AC3E}">
        <p14:creationId xmlns:p14="http://schemas.microsoft.com/office/powerpoint/2010/main" val="3904112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78914-EF12-ABF5-0B27-4671E3C83E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3D3F6FB3-8A3F-E95D-57AE-8C88B6F082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32FB04CE-516B-2F47-86AE-B498111C37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935CC-2DC7-963E-59CD-0F96C44A54E4}"/>
              </a:ext>
            </a:extLst>
          </p:cNvPr>
          <p:cNvSpPr>
            <a:spLocks noGrp="1"/>
          </p:cNvSpPr>
          <p:nvPr>
            <p:ph type="dt" sz="half" idx="10"/>
          </p:nvPr>
        </p:nvSpPr>
        <p:spPr/>
        <p:txBody>
          <a:bodyPr/>
          <a:lstStyle/>
          <a:p>
            <a:fld id="{63FC4853-B2A7-4282-89C8-B2EB684D9ACB}" type="datetimeFigureOut">
              <a:rPr lang="fr-FR" smtClean="0"/>
              <a:t>12/01/2026</a:t>
            </a:fld>
            <a:endParaRPr lang="fr-FR"/>
          </a:p>
        </p:txBody>
      </p:sp>
      <p:sp>
        <p:nvSpPr>
          <p:cNvPr id="6" name="Footer Placeholder 5">
            <a:extLst>
              <a:ext uri="{FF2B5EF4-FFF2-40B4-BE49-F238E27FC236}">
                <a16:creationId xmlns:a16="http://schemas.microsoft.com/office/drawing/2014/main" id="{5EE4E46D-24A0-8DEB-D247-AD55E25112DE}"/>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1ABF5D7A-F4F9-7016-A975-457043929288}"/>
              </a:ext>
            </a:extLst>
          </p:cNvPr>
          <p:cNvSpPr>
            <a:spLocks noGrp="1"/>
          </p:cNvSpPr>
          <p:nvPr>
            <p:ph type="sldNum" sz="quarter" idx="12"/>
          </p:nvPr>
        </p:nvSpPr>
        <p:spPr/>
        <p:txBody>
          <a:bodyPr/>
          <a:lstStyle/>
          <a:p>
            <a:fld id="{029969E4-3EDF-450F-9DB5-9E3CCB8D812E}" type="slidenum">
              <a:rPr lang="fr-FR" smtClean="0"/>
              <a:t>‹N°›</a:t>
            </a:fld>
            <a:endParaRPr lang="fr-FR"/>
          </a:p>
        </p:txBody>
      </p:sp>
    </p:spTree>
    <p:extLst>
      <p:ext uri="{BB962C8B-B14F-4D97-AF65-F5344CB8AC3E}">
        <p14:creationId xmlns:p14="http://schemas.microsoft.com/office/powerpoint/2010/main" val="2712116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F32F93-5C9F-0395-B253-367C7D73F2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id="{EF7E74E5-E9B0-7D35-15E7-5F8B76CE05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A3AD507C-DEA1-EDE7-D00A-03DE18B759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FC4853-B2A7-4282-89C8-B2EB684D9ACB}" type="datetimeFigureOut">
              <a:rPr lang="fr-FR" smtClean="0"/>
              <a:t>12/01/2026</a:t>
            </a:fld>
            <a:endParaRPr lang="fr-FR"/>
          </a:p>
        </p:txBody>
      </p:sp>
      <p:sp>
        <p:nvSpPr>
          <p:cNvPr id="5" name="Footer Placeholder 4">
            <a:extLst>
              <a:ext uri="{FF2B5EF4-FFF2-40B4-BE49-F238E27FC236}">
                <a16:creationId xmlns:a16="http://schemas.microsoft.com/office/drawing/2014/main" id="{A777C250-69B3-B91F-9AED-F2BAFFC143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1787711F-66E8-0FDA-0A4A-BF1A1478D3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9969E4-3EDF-450F-9DB5-9E3CCB8D812E}" type="slidenum">
              <a:rPr lang="fr-FR" smtClean="0"/>
              <a:t>‹N°›</a:t>
            </a:fld>
            <a:endParaRPr lang="fr-FR"/>
          </a:p>
        </p:txBody>
      </p:sp>
    </p:spTree>
    <p:extLst>
      <p:ext uri="{BB962C8B-B14F-4D97-AF65-F5344CB8AC3E}">
        <p14:creationId xmlns:p14="http://schemas.microsoft.com/office/powerpoint/2010/main" val="13804635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DED60C7-3039-478D-978D-C5309997B3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Espace réservé du texte 2">
            <a:extLst>
              <a:ext uri="{FF2B5EF4-FFF2-40B4-BE49-F238E27FC236}">
                <a16:creationId xmlns:a16="http://schemas.microsoft.com/office/drawing/2014/main" id="{BD2BD9D2-15AE-4C59-8E0C-B891D8651E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23F32FC0-5862-49B2-9A24-1BF820E781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6AB3C6-A120-42AB-BBE1-2F1D6015B87A}" type="datetimeFigureOut">
              <a:rPr lang="en-US" smtClean="0"/>
              <a:t>1/12/2026</a:t>
            </a:fld>
            <a:endParaRPr lang="en-US"/>
          </a:p>
        </p:txBody>
      </p:sp>
      <p:sp>
        <p:nvSpPr>
          <p:cNvPr id="5" name="Espace réservé du pied de page 4">
            <a:extLst>
              <a:ext uri="{FF2B5EF4-FFF2-40B4-BE49-F238E27FC236}">
                <a16:creationId xmlns:a16="http://schemas.microsoft.com/office/drawing/2014/main" id="{1F91354D-043C-4787-AB8B-09503703DA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a:extLst>
              <a:ext uri="{FF2B5EF4-FFF2-40B4-BE49-F238E27FC236}">
                <a16:creationId xmlns:a16="http://schemas.microsoft.com/office/drawing/2014/main" id="{EDFFB73F-7471-416F-81AF-7B4B33CE76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437FFF-11E8-4DF6-8DB8-DE8A060356D7}" type="slidenum">
              <a:rPr lang="en-US" smtClean="0"/>
              <a:t>‹N°›</a:t>
            </a:fld>
            <a:endParaRPr lang="en-US"/>
          </a:p>
        </p:txBody>
      </p:sp>
    </p:spTree>
    <p:extLst>
      <p:ext uri="{BB962C8B-B14F-4D97-AF65-F5344CB8AC3E}">
        <p14:creationId xmlns:p14="http://schemas.microsoft.com/office/powerpoint/2010/main" val="1999592017"/>
      </p:ext>
    </p:extLst>
  </p:cSld>
  <p:clrMap bg1="lt1" tx1="dk1" bg2="lt2" tx2="dk2" accent1="accent1" accent2="accent2" accent3="accent3" accent4="accent4" accent5="accent5" accent6="accent6" hlink="hlink" folHlink="folHlink"/>
  <p:sldLayoutIdLst>
    <p:sldLayoutId id="2147483662" r:id="rId1"/>
    <p:sldLayoutId id="214748366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939A79-4106-CB4D-4665-FB512EF9C9C4}"/>
              </a:ext>
            </a:extLst>
          </p:cNvPr>
          <p:cNvSpPr>
            <a:spLocks noGrp="1"/>
          </p:cNvSpPr>
          <p:nvPr>
            <p:ph type="ctrTitle"/>
          </p:nvPr>
        </p:nvSpPr>
        <p:spPr>
          <a:xfrm>
            <a:off x="3201824" y="88781"/>
            <a:ext cx="5788352" cy="1252908"/>
          </a:xfrm>
        </p:spPr>
        <p:txBody>
          <a:bodyPr anchor="ctr" anchorCtr="0"/>
          <a:lstStyle/>
          <a:p>
            <a:r>
              <a:rPr lang="ar-DZ" dirty="0"/>
              <a:t>الخيارات العامة</a:t>
            </a:r>
            <a:endParaRPr lang="fr-FR" dirty="0"/>
          </a:p>
        </p:txBody>
      </p:sp>
      <p:sp>
        <p:nvSpPr>
          <p:cNvPr id="3" name="Sous-titre 2">
            <a:extLst>
              <a:ext uri="{FF2B5EF4-FFF2-40B4-BE49-F238E27FC236}">
                <a16:creationId xmlns:a16="http://schemas.microsoft.com/office/drawing/2014/main" id="{34E1FE8F-D54E-F78D-6FBF-A5D5759DB240}"/>
              </a:ext>
            </a:extLst>
          </p:cNvPr>
          <p:cNvSpPr>
            <a:spLocks noGrp="1"/>
          </p:cNvSpPr>
          <p:nvPr>
            <p:ph type="subTitle" idx="1"/>
          </p:nvPr>
        </p:nvSpPr>
        <p:spPr>
          <a:xfrm>
            <a:off x="2615612" y="1410057"/>
            <a:ext cx="6938586" cy="4768553"/>
          </a:xfrm>
        </p:spPr>
        <p:txBody>
          <a:bodyPr>
            <a:normAutofit/>
          </a:bodyPr>
          <a:lstStyle/>
          <a:p>
            <a:pPr marL="457200" indent="-457200" algn="r" rtl="1">
              <a:buFont typeface="Wingdings" panose="05000000000000000000" pitchFamily="2" charset="2"/>
              <a:buChar char="q"/>
            </a:pPr>
            <a:r>
              <a:rPr lang="ar-DZ" sz="2800" dirty="0"/>
              <a:t>معلومات المكتب</a:t>
            </a:r>
          </a:p>
          <a:p>
            <a:pPr marL="457200" indent="-457200" algn="r" rtl="1">
              <a:buFont typeface="Wingdings" panose="05000000000000000000" pitchFamily="2" charset="2"/>
              <a:buChar char="q"/>
            </a:pPr>
            <a:r>
              <a:rPr lang="ar-DZ" sz="2800" dirty="0"/>
              <a:t>معلومات حسابات الخزينة ومعلومات الانتماء الإداري </a:t>
            </a:r>
          </a:p>
          <a:p>
            <a:pPr marL="457200" indent="-457200" algn="r" rtl="1">
              <a:buFont typeface="Wingdings" panose="05000000000000000000" pitchFamily="2" charset="2"/>
              <a:buChar char="q"/>
            </a:pPr>
            <a:r>
              <a:rPr lang="ar-DZ" sz="2800" dirty="0"/>
              <a:t>خصائص النظام الضريبي </a:t>
            </a:r>
          </a:p>
          <a:p>
            <a:pPr marL="457200" indent="-457200" algn="r" rtl="1">
              <a:buFont typeface="Wingdings" panose="05000000000000000000" pitchFamily="2" charset="2"/>
              <a:buChar char="q"/>
            </a:pPr>
            <a:r>
              <a:rPr lang="ar-DZ" sz="2800" dirty="0">
                <a:solidFill>
                  <a:prstClr val="black"/>
                </a:solidFill>
              </a:rPr>
              <a:t>طريقة عرض الأرقام والعملات </a:t>
            </a:r>
          </a:p>
          <a:p>
            <a:pPr marL="457200" indent="-457200" algn="r" rtl="1">
              <a:buFont typeface="Wingdings" panose="05000000000000000000" pitchFamily="2" charset="2"/>
              <a:buChar char="q"/>
            </a:pPr>
            <a:r>
              <a:rPr lang="ar-DZ" sz="2800" dirty="0"/>
              <a:t>معلومات الاتصال</a:t>
            </a:r>
          </a:p>
          <a:p>
            <a:pPr marL="457200" indent="-457200" algn="r" rtl="1">
              <a:buFont typeface="Wingdings" panose="05000000000000000000" pitchFamily="2" charset="2"/>
              <a:buChar char="q"/>
            </a:pPr>
            <a:r>
              <a:rPr lang="ar-DZ" sz="2800" dirty="0"/>
              <a:t>خصائص حالة إرسال العقود للتسجيل</a:t>
            </a:r>
          </a:p>
          <a:p>
            <a:pPr marL="457200" indent="-457200" algn="r" rtl="1">
              <a:buFont typeface="Wingdings" panose="05000000000000000000" pitchFamily="2" charset="2"/>
              <a:buChar char="q"/>
            </a:pPr>
            <a:r>
              <a:rPr lang="ar-DZ" sz="2800" dirty="0"/>
              <a:t>خيارات إضافية </a:t>
            </a:r>
          </a:p>
          <a:p>
            <a:pPr marL="457200" indent="-457200" algn="r" rtl="1">
              <a:buFont typeface="Wingdings" panose="05000000000000000000" pitchFamily="2" charset="2"/>
              <a:buChar char="q"/>
            </a:pPr>
            <a:r>
              <a:rPr lang="ar-DZ" sz="2800" dirty="0"/>
              <a:t>التحكم في نظام التنبيهات</a:t>
            </a:r>
          </a:p>
          <a:p>
            <a:pPr marL="457200" indent="-457200" algn="r" rtl="1">
              <a:buFont typeface="Wingdings" panose="05000000000000000000" pitchFamily="2" charset="2"/>
              <a:buChar char="q"/>
            </a:pPr>
            <a:r>
              <a:rPr lang="ar-DZ" sz="2800" dirty="0"/>
              <a:t>نمذجة فقرة الأطراف</a:t>
            </a:r>
          </a:p>
        </p:txBody>
      </p:sp>
    </p:spTree>
    <p:extLst>
      <p:ext uri="{BB962C8B-B14F-4D97-AF65-F5344CB8AC3E}">
        <p14:creationId xmlns:p14="http://schemas.microsoft.com/office/powerpoint/2010/main" val="80728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CBA4E-D3CA-F96C-C004-1257ADF03E6C}"/>
            </a:ext>
          </a:extLst>
        </p:cNvPr>
        <p:cNvGrpSpPr/>
        <p:nvPr/>
      </p:nvGrpSpPr>
      <p:grpSpPr>
        <a:xfrm>
          <a:off x="0" y="0"/>
          <a:ext cx="0" cy="0"/>
          <a:chOff x="0" y="0"/>
          <a:chExt cx="0" cy="0"/>
        </a:xfrm>
      </p:grpSpPr>
      <p:pic>
        <p:nvPicPr>
          <p:cNvPr id="9" name="Image 8">
            <a:extLst>
              <a:ext uri="{FF2B5EF4-FFF2-40B4-BE49-F238E27FC236}">
                <a16:creationId xmlns:a16="http://schemas.microsoft.com/office/drawing/2014/main" id="{F304E0F7-2A20-C2BF-E8BD-707D459CD835}"/>
              </a:ext>
            </a:extLst>
          </p:cNvPr>
          <p:cNvPicPr>
            <a:picLocks noChangeAspect="1"/>
          </p:cNvPicPr>
          <p:nvPr/>
        </p:nvPicPr>
        <p:blipFill>
          <a:blip r:embed="rId2"/>
          <a:stretch>
            <a:fillRect/>
          </a:stretch>
        </p:blipFill>
        <p:spPr>
          <a:xfrm>
            <a:off x="16669" y="366165"/>
            <a:ext cx="12192000" cy="6163770"/>
          </a:xfrm>
          <a:prstGeom prst="rect">
            <a:avLst/>
          </a:prstGeom>
        </p:spPr>
      </p:pic>
      <p:sp>
        <p:nvSpPr>
          <p:cNvPr id="2" name="Rectangle 1">
            <a:extLst>
              <a:ext uri="{FF2B5EF4-FFF2-40B4-BE49-F238E27FC236}">
                <a16:creationId xmlns:a16="http://schemas.microsoft.com/office/drawing/2014/main" id="{31212E78-BE3A-74DE-42B2-B884C5B60A29}"/>
              </a:ext>
            </a:extLst>
          </p:cNvPr>
          <p:cNvSpPr/>
          <p:nvPr/>
        </p:nvSpPr>
        <p:spPr>
          <a:xfrm>
            <a:off x="6096000" y="2379306"/>
            <a:ext cx="463420" cy="17728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Titre 1">
            <a:extLst>
              <a:ext uri="{FF2B5EF4-FFF2-40B4-BE49-F238E27FC236}">
                <a16:creationId xmlns:a16="http://schemas.microsoft.com/office/drawing/2014/main" id="{93444A22-7B53-5391-B435-1D0DA68C8136}"/>
              </a:ext>
            </a:extLst>
          </p:cNvPr>
          <p:cNvSpPr>
            <a:spLocks noGrp="1"/>
          </p:cNvSpPr>
          <p:nvPr>
            <p:ph type="title"/>
          </p:nvPr>
        </p:nvSpPr>
        <p:spPr>
          <a:xfrm>
            <a:off x="4712237" y="0"/>
            <a:ext cx="2800864" cy="909810"/>
          </a:xfrm>
          <a:solidFill>
            <a:schemeClr val="accent2"/>
          </a:solidFill>
        </p:spPr>
        <p:txBody>
          <a:bodyPr/>
          <a:lstStyle/>
          <a:p>
            <a:pPr algn="ctr" rtl="1"/>
            <a:r>
              <a:rPr lang="ar-DZ" dirty="0"/>
              <a:t>النظام الحقيقي</a:t>
            </a:r>
            <a:endParaRPr lang="fr-FR" dirty="0"/>
          </a:p>
        </p:txBody>
      </p:sp>
      <p:pic>
        <p:nvPicPr>
          <p:cNvPr id="10" name="Image 9">
            <a:extLst>
              <a:ext uri="{FF2B5EF4-FFF2-40B4-BE49-F238E27FC236}">
                <a16:creationId xmlns:a16="http://schemas.microsoft.com/office/drawing/2014/main" id="{E205EFF3-916B-EC06-CED2-84591FE298FA}"/>
              </a:ext>
            </a:extLst>
          </p:cNvPr>
          <p:cNvPicPr>
            <a:picLocks noChangeAspect="1"/>
          </p:cNvPicPr>
          <p:nvPr/>
        </p:nvPicPr>
        <p:blipFill>
          <a:blip r:embed="rId3"/>
          <a:srcRect l="30743" t="20311" r="44527" b="66098"/>
          <a:stretch>
            <a:fillRect/>
          </a:stretch>
        </p:blipFill>
        <p:spPr>
          <a:xfrm>
            <a:off x="4069555" y="1843728"/>
            <a:ext cx="2631667" cy="794122"/>
          </a:xfrm>
          <a:prstGeom prst="rect">
            <a:avLst/>
          </a:prstGeom>
        </p:spPr>
      </p:pic>
      <p:sp>
        <p:nvSpPr>
          <p:cNvPr id="15" name="TextBox 2">
            <a:extLst>
              <a:ext uri="{FF2B5EF4-FFF2-40B4-BE49-F238E27FC236}">
                <a16:creationId xmlns:a16="http://schemas.microsoft.com/office/drawing/2014/main" id="{88360224-467D-39F7-F5E8-975D8AB4A886}"/>
              </a:ext>
            </a:extLst>
          </p:cNvPr>
          <p:cNvSpPr txBox="1"/>
          <p:nvPr/>
        </p:nvSpPr>
        <p:spPr>
          <a:xfrm>
            <a:off x="247328" y="2043730"/>
            <a:ext cx="3269753" cy="156966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ar-DZ" sz="2400" dirty="0"/>
              <a:t>إذا كنت تتبع النظام الحقيقي، فقم بإدخال نسبة الضريبة في الخانة التي  تظهر بمجرد تحديد خيار </a:t>
            </a:r>
            <a:r>
              <a:rPr lang="ar-DZ" sz="2400" b="1" dirty="0"/>
              <a:t>"النظام الحقيقي" </a:t>
            </a:r>
            <a:r>
              <a:rPr lang="ar-DZ" sz="2400" dirty="0"/>
              <a:t>من القائمة</a:t>
            </a:r>
            <a:endParaRPr lang="fr-FR" sz="2400" dirty="0"/>
          </a:p>
        </p:txBody>
      </p:sp>
      <p:sp>
        <p:nvSpPr>
          <p:cNvPr id="18" name="TextBox 2">
            <a:extLst>
              <a:ext uri="{FF2B5EF4-FFF2-40B4-BE49-F238E27FC236}">
                <a16:creationId xmlns:a16="http://schemas.microsoft.com/office/drawing/2014/main" id="{D0D887DA-2D27-867F-6CC1-FD7B8EBB617E}"/>
              </a:ext>
            </a:extLst>
          </p:cNvPr>
          <p:cNvSpPr txBox="1"/>
          <p:nvPr/>
        </p:nvSpPr>
        <p:spPr>
          <a:xfrm>
            <a:off x="7768753" y="366165"/>
            <a:ext cx="4406578"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ar-DZ" sz="2400" dirty="0"/>
              <a:t>من بين أهم الخيارات التي يجب تحديدها قبل العمل على النظام هو تحديد النظام الضريبي المتبع سواء كان حقيقي أو جزافي</a:t>
            </a:r>
            <a:endParaRPr lang="fr-FR" sz="2400" dirty="0"/>
          </a:p>
        </p:txBody>
      </p:sp>
      <p:sp>
        <p:nvSpPr>
          <p:cNvPr id="11" name="Rectangle 10">
            <a:extLst>
              <a:ext uri="{FF2B5EF4-FFF2-40B4-BE49-F238E27FC236}">
                <a16:creationId xmlns:a16="http://schemas.microsoft.com/office/drawing/2014/main" id="{794414D3-7556-CE87-DA64-96B95A683C32}"/>
              </a:ext>
            </a:extLst>
          </p:cNvPr>
          <p:cNvSpPr/>
          <p:nvPr/>
        </p:nvSpPr>
        <p:spPr>
          <a:xfrm>
            <a:off x="4069555" y="1850536"/>
            <a:ext cx="2631666" cy="3819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 name="Connecteur droit avec flèche 7">
            <a:extLst>
              <a:ext uri="{FF2B5EF4-FFF2-40B4-BE49-F238E27FC236}">
                <a16:creationId xmlns:a16="http://schemas.microsoft.com/office/drawing/2014/main" id="{A2463A5F-6269-F092-42DA-5BA6A7B14424}"/>
              </a:ext>
            </a:extLst>
          </p:cNvPr>
          <p:cNvCxnSpPr>
            <a:cxnSpLocks/>
            <a:stCxn id="15" idx="3"/>
            <a:endCxn id="11" idx="1"/>
          </p:cNvCxnSpPr>
          <p:nvPr/>
        </p:nvCxnSpPr>
        <p:spPr>
          <a:xfrm flipV="1">
            <a:off x="3517081" y="2041495"/>
            <a:ext cx="552474" cy="787065"/>
          </a:xfrm>
          <a:prstGeom prst="bentConnector3">
            <a:avLst>
              <a:gd name="adj1" fmla="val 50000"/>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9974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D47BB6F-BE15-4717-E3AC-77C17D9E4400}"/>
              </a:ext>
            </a:extLst>
          </p:cNvPr>
          <p:cNvPicPr>
            <a:picLocks noChangeAspect="1"/>
          </p:cNvPicPr>
          <p:nvPr/>
        </p:nvPicPr>
        <p:blipFill>
          <a:blip r:embed="rId2"/>
          <a:stretch>
            <a:fillRect/>
          </a:stretch>
        </p:blipFill>
        <p:spPr>
          <a:xfrm>
            <a:off x="16669" y="366165"/>
            <a:ext cx="12192000" cy="6163770"/>
          </a:xfrm>
          <a:prstGeom prst="rect">
            <a:avLst/>
          </a:prstGeom>
        </p:spPr>
      </p:pic>
      <p:sp>
        <p:nvSpPr>
          <p:cNvPr id="2" name="Titre 1">
            <a:extLst>
              <a:ext uri="{FF2B5EF4-FFF2-40B4-BE49-F238E27FC236}">
                <a16:creationId xmlns:a16="http://schemas.microsoft.com/office/drawing/2014/main" id="{CF6A5392-1D54-8B97-44EC-97E762562958}"/>
              </a:ext>
            </a:extLst>
          </p:cNvPr>
          <p:cNvSpPr>
            <a:spLocks noGrp="1"/>
          </p:cNvSpPr>
          <p:nvPr>
            <p:ph type="title"/>
          </p:nvPr>
        </p:nvSpPr>
        <p:spPr>
          <a:xfrm>
            <a:off x="4695568" y="0"/>
            <a:ext cx="2800864" cy="909810"/>
          </a:xfrm>
          <a:solidFill>
            <a:schemeClr val="accent2"/>
          </a:solidFill>
        </p:spPr>
        <p:txBody>
          <a:bodyPr/>
          <a:lstStyle/>
          <a:p>
            <a:pPr algn="ctr" rtl="1"/>
            <a:r>
              <a:rPr lang="ar-DZ" dirty="0"/>
              <a:t>النظام الجزافي</a:t>
            </a:r>
            <a:endParaRPr lang="fr-FR" dirty="0"/>
          </a:p>
        </p:txBody>
      </p:sp>
      <p:sp>
        <p:nvSpPr>
          <p:cNvPr id="7" name="TextBox 2">
            <a:extLst>
              <a:ext uri="{FF2B5EF4-FFF2-40B4-BE49-F238E27FC236}">
                <a16:creationId xmlns:a16="http://schemas.microsoft.com/office/drawing/2014/main" id="{4CA650EF-C63F-09DA-0366-1DD1359FA24E}"/>
              </a:ext>
            </a:extLst>
          </p:cNvPr>
          <p:cNvSpPr txBox="1"/>
          <p:nvPr/>
        </p:nvSpPr>
        <p:spPr>
          <a:xfrm>
            <a:off x="82378" y="2363728"/>
            <a:ext cx="3434703"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ar-DZ" sz="2400" dirty="0"/>
              <a:t>تأكد من تحديد </a:t>
            </a:r>
            <a:r>
              <a:rPr lang="ar-DZ" sz="2400" b="1" dirty="0"/>
              <a:t>"النظام الجزافي" </a:t>
            </a:r>
            <a:r>
              <a:rPr lang="ar-DZ" sz="2400" dirty="0"/>
              <a:t>إذا كنت تتبع هذا الأخير</a:t>
            </a:r>
            <a:endParaRPr lang="fr-FR" sz="2400" dirty="0"/>
          </a:p>
        </p:txBody>
      </p:sp>
      <p:sp>
        <p:nvSpPr>
          <p:cNvPr id="8" name="Rectangle 7">
            <a:extLst>
              <a:ext uri="{FF2B5EF4-FFF2-40B4-BE49-F238E27FC236}">
                <a16:creationId xmlns:a16="http://schemas.microsoft.com/office/drawing/2014/main" id="{B67F0FDD-6B95-AD91-670A-B706FF1394DF}"/>
              </a:ext>
            </a:extLst>
          </p:cNvPr>
          <p:cNvSpPr/>
          <p:nvPr/>
        </p:nvSpPr>
        <p:spPr>
          <a:xfrm>
            <a:off x="5519351" y="1828800"/>
            <a:ext cx="1181870" cy="4036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avec flèche 7">
            <a:extLst>
              <a:ext uri="{FF2B5EF4-FFF2-40B4-BE49-F238E27FC236}">
                <a16:creationId xmlns:a16="http://schemas.microsoft.com/office/drawing/2014/main" id="{A68AF0E9-0168-C180-E951-66C35A9920F1}"/>
              </a:ext>
            </a:extLst>
          </p:cNvPr>
          <p:cNvCxnSpPr>
            <a:cxnSpLocks/>
            <a:stCxn id="7" idx="3"/>
            <a:endCxn id="8" idx="1"/>
          </p:cNvCxnSpPr>
          <p:nvPr/>
        </p:nvCxnSpPr>
        <p:spPr>
          <a:xfrm flipV="1">
            <a:off x="3517081" y="2030627"/>
            <a:ext cx="2002270" cy="748600"/>
          </a:xfrm>
          <a:prstGeom prst="bentConnector3">
            <a:avLst>
              <a:gd name="adj1" fmla="val 50000"/>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5530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3A9CBE4-9C74-9523-B4E2-49D5078FD65C}"/>
              </a:ext>
            </a:extLst>
          </p:cNvPr>
          <p:cNvPicPr>
            <a:picLocks noChangeAspect="1"/>
          </p:cNvPicPr>
          <p:nvPr/>
        </p:nvPicPr>
        <p:blipFill>
          <a:blip r:embed="rId2"/>
          <a:stretch>
            <a:fillRect/>
          </a:stretch>
        </p:blipFill>
        <p:spPr>
          <a:xfrm>
            <a:off x="0" y="81926"/>
            <a:ext cx="12192000" cy="6694147"/>
          </a:xfrm>
          <a:prstGeom prst="rect">
            <a:avLst/>
          </a:prstGeom>
        </p:spPr>
      </p:pic>
      <p:sp>
        <p:nvSpPr>
          <p:cNvPr id="2" name="Title 1">
            <a:extLst>
              <a:ext uri="{FF2B5EF4-FFF2-40B4-BE49-F238E27FC236}">
                <a16:creationId xmlns:a16="http://schemas.microsoft.com/office/drawing/2014/main" id="{F7FB7D71-A2C1-713A-3B9E-CBAA2DF9B4B6}"/>
              </a:ext>
            </a:extLst>
          </p:cNvPr>
          <p:cNvSpPr>
            <a:spLocks noGrp="1"/>
          </p:cNvSpPr>
          <p:nvPr>
            <p:ph type="title"/>
          </p:nvPr>
        </p:nvSpPr>
        <p:spPr>
          <a:xfrm>
            <a:off x="411892" y="1013254"/>
            <a:ext cx="4324865" cy="1186249"/>
          </a:xfrm>
          <a:solidFill>
            <a:schemeClr val="bg1"/>
          </a:solidFill>
          <a:ln>
            <a:solidFill>
              <a:srgbClr val="C00000"/>
            </a:solidFill>
          </a:ln>
        </p:spPr>
        <p:txBody>
          <a:bodyPr>
            <a:normAutofit/>
          </a:bodyPr>
          <a:lstStyle/>
          <a:p>
            <a:pPr algn="ctr" rtl="1"/>
            <a:r>
              <a:rPr lang="ar-DZ" sz="3200" dirty="0"/>
              <a:t>تأكد من اختيار طريقة دفع حقوق الطابع التي تتبعها</a:t>
            </a:r>
            <a:endParaRPr lang="en-US" sz="3200" dirty="0"/>
          </a:p>
        </p:txBody>
      </p:sp>
      <p:sp>
        <p:nvSpPr>
          <p:cNvPr id="6" name="Rectangle 5">
            <a:extLst>
              <a:ext uri="{FF2B5EF4-FFF2-40B4-BE49-F238E27FC236}">
                <a16:creationId xmlns:a16="http://schemas.microsoft.com/office/drawing/2014/main" id="{EC2E37A8-1CFD-A912-0C2B-56B987738419}"/>
              </a:ext>
            </a:extLst>
          </p:cNvPr>
          <p:cNvSpPr/>
          <p:nvPr/>
        </p:nvSpPr>
        <p:spPr>
          <a:xfrm>
            <a:off x="321274" y="2438456"/>
            <a:ext cx="6425516" cy="16602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 name="Connecteur droit avec flèche 7">
            <a:extLst>
              <a:ext uri="{FF2B5EF4-FFF2-40B4-BE49-F238E27FC236}">
                <a16:creationId xmlns:a16="http://schemas.microsoft.com/office/drawing/2014/main" id="{8C34916C-31C6-8484-6935-5C4BD15846E2}"/>
              </a:ext>
            </a:extLst>
          </p:cNvPr>
          <p:cNvCxnSpPr>
            <a:cxnSpLocks/>
            <a:stCxn id="2" idx="3"/>
          </p:cNvCxnSpPr>
          <p:nvPr/>
        </p:nvCxnSpPr>
        <p:spPr>
          <a:xfrm>
            <a:off x="4736757" y="1606379"/>
            <a:ext cx="815546" cy="832076"/>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6240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12EA6-94FE-DE35-BE17-2623D291E0B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8460CCB-484B-4FA8-44EA-7CA09ACE1AB7}"/>
              </a:ext>
            </a:extLst>
          </p:cNvPr>
          <p:cNvSpPr>
            <a:spLocks noGrp="1"/>
          </p:cNvSpPr>
          <p:nvPr>
            <p:ph type="title"/>
          </p:nvPr>
        </p:nvSpPr>
        <p:spPr>
          <a:xfrm>
            <a:off x="2512464" y="2445061"/>
            <a:ext cx="7167072" cy="1967877"/>
          </a:xfrm>
        </p:spPr>
        <p:txBody>
          <a:bodyPr>
            <a:normAutofit/>
          </a:bodyPr>
          <a:lstStyle/>
          <a:p>
            <a:pPr marR="0" lvl="0" algn="ctr" defTabSz="914400" rtl="1" eaLnBrk="1" fontAlgn="auto" latinLnBrk="0" hangingPunct="1">
              <a:lnSpc>
                <a:spcPct val="90000"/>
              </a:lnSpc>
              <a:spcBef>
                <a:spcPts val="1000"/>
              </a:spcBef>
              <a:spcAft>
                <a:spcPts val="0"/>
              </a:spcAft>
              <a:buClrTx/>
              <a:buSzTx/>
              <a:tabLst/>
              <a:defRPr/>
            </a:pPr>
            <a:r>
              <a:rPr lang="ar-DZ" dirty="0"/>
              <a:t>رابعا:</a:t>
            </a:r>
            <a:br>
              <a:rPr lang="fr-FR" dirty="0"/>
            </a:br>
            <a:r>
              <a:rPr kumimoji="0" lang="ar-DZ" b="0" i="0" u="none" strike="noStrike" kern="1200" cap="none" spc="0" normalizeH="0" baseline="0" noProof="0" dirty="0">
                <a:ln>
                  <a:noFill/>
                </a:ln>
                <a:solidFill>
                  <a:prstClr val="black"/>
                </a:solidFill>
                <a:effectLst/>
                <a:uLnTx/>
                <a:uFillTx/>
                <a:latin typeface="Calibri" panose="020F0502020204030204"/>
                <a:ea typeface="+mn-ea"/>
                <a:cs typeface="+mn-cs"/>
              </a:rPr>
              <a:t>طريقة عرض الأرقام والعملات</a:t>
            </a:r>
            <a:endParaRPr lang="fr-FR" dirty="0">
              <a:cs typeface="+mn-cs"/>
            </a:endParaRPr>
          </a:p>
        </p:txBody>
      </p:sp>
    </p:spTree>
    <p:extLst>
      <p:ext uri="{BB962C8B-B14F-4D97-AF65-F5344CB8AC3E}">
        <p14:creationId xmlns:p14="http://schemas.microsoft.com/office/powerpoint/2010/main" val="807580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logiciel, Icône d’ordinateur&#10;&#10;Le contenu généré par l’IA peut être incorrect.">
            <a:extLst>
              <a:ext uri="{FF2B5EF4-FFF2-40B4-BE49-F238E27FC236}">
                <a16:creationId xmlns:a16="http://schemas.microsoft.com/office/drawing/2014/main" id="{F2766838-81AF-67B3-917A-B8D2B70C0B6B}"/>
              </a:ext>
            </a:extLst>
          </p:cNvPr>
          <p:cNvPicPr>
            <a:picLocks noChangeAspect="1"/>
          </p:cNvPicPr>
          <p:nvPr/>
        </p:nvPicPr>
        <p:blipFill>
          <a:blip r:embed="rId2"/>
          <a:stretch>
            <a:fillRect/>
          </a:stretch>
        </p:blipFill>
        <p:spPr>
          <a:xfrm>
            <a:off x="0" y="387403"/>
            <a:ext cx="12192000" cy="6083193"/>
          </a:xfrm>
          <a:prstGeom prst="rect">
            <a:avLst/>
          </a:prstGeom>
        </p:spPr>
      </p:pic>
      <p:cxnSp>
        <p:nvCxnSpPr>
          <p:cNvPr id="6" name="Connecteur droit avec flèche 5">
            <a:extLst>
              <a:ext uri="{FF2B5EF4-FFF2-40B4-BE49-F238E27FC236}">
                <a16:creationId xmlns:a16="http://schemas.microsoft.com/office/drawing/2014/main" id="{B4DE6A4B-049F-CA6E-8B95-AA5B6E1B79F7}"/>
              </a:ext>
            </a:extLst>
          </p:cNvPr>
          <p:cNvCxnSpPr>
            <a:cxnSpLocks/>
            <a:stCxn id="7" idx="1"/>
            <a:endCxn id="11" idx="0"/>
          </p:cNvCxnSpPr>
          <p:nvPr/>
        </p:nvCxnSpPr>
        <p:spPr>
          <a:xfrm rot="10800000" flipV="1">
            <a:off x="5130766" y="1044357"/>
            <a:ext cx="1432405" cy="406952"/>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91329B3E-CAFD-63B2-E96D-FE05D14AEF61}"/>
              </a:ext>
            </a:extLst>
          </p:cNvPr>
          <p:cNvSpPr/>
          <p:nvPr/>
        </p:nvSpPr>
        <p:spPr>
          <a:xfrm>
            <a:off x="264920" y="1451309"/>
            <a:ext cx="9731689" cy="22746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extBox 2">
            <a:extLst>
              <a:ext uri="{FF2B5EF4-FFF2-40B4-BE49-F238E27FC236}">
                <a16:creationId xmlns:a16="http://schemas.microsoft.com/office/drawing/2014/main" id="{FC97C08F-1CB5-6A75-1416-7A5922298215}"/>
              </a:ext>
            </a:extLst>
          </p:cNvPr>
          <p:cNvSpPr txBox="1"/>
          <p:nvPr/>
        </p:nvSpPr>
        <p:spPr>
          <a:xfrm>
            <a:off x="6563170" y="628858"/>
            <a:ext cx="5131091"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ar-DZ" sz="2400" dirty="0"/>
              <a:t>في نفس الصفحة، يمكنك التحكم </a:t>
            </a:r>
            <a:r>
              <a:rPr lang="ar-DZ" sz="2400" b="1" dirty="0"/>
              <a:t>طريقة عرض الأرقام والعملات</a:t>
            </a:r>
            <a:endParaRPr lang="fr-FR" sz="2400" b="1" dirty="0"/>
          </a:p>
        </p:txBody>
      </p:sp>
      <p:sp>
        <p:nvSpPr>
          <p:cNvPr id="9" name="Title 1">
            <a:extLst>
              <a:ext uri="{FF2B5EF4-FFF2-40B4-BE49-F238E27FC236}">
                <a16:creationId xmlns:a16="http://schemas.microsoft.com/office/drawing/2014/main" id="{A45E9C3D-96A9-386E-2D89-E07B75873AB5}"/>
              </a:ext>
            </a:extLst>
          </p:cNvPr>
          <p:cNvSpPr>
            <a:spLocks noGrp="1"/>
          </p:cNvSpPr>
          <p:nvPr>
            <p:ph type="title"/>
          </p:nvPr>
        </p:nvSpPr>
        <p:spPr>
          <a:xfrm>
            <a:off x="1199672" y="2503586"/>
            <a:ext cx="2862870" cy="925414"/>
          </a:xfrm>
          <a:solidFill>
            <a:schemeClr val="bg1"/>
          </a:solidFill>
          <a:ln>
            <a:solidFill>
              <a:srgbClr val="C00000"/>
            </a:solidFill>
          </a:ln>
        </p:spPr>
        <p:txBody>
          <a:bodyPr>
            <a:normAutofit/>
          </a:bodyPr>
          <a:lstStyle/>
          <a:p>
            <a:pPr algn="ctr" rtl="1"/>
            <a:r>
              <a:rPr lang="ar-DZ" sz="2800" dirty="0"/>
              <a:t>يمكنك أيضا تفعيل خيار</a:t>
            </a:r>
            <a:br>
              <a:rPr lang="ar-DZ" sz="2800" dirty="0"/>
            </a:br>
            <a:r>
              <a:rPr lang="ar-DZ" sz="2800" b="1" dirty="0"/>
              <a:t>"إظهار رمز العملة"</a:t>
            </a:r>
            <a:endParaRPr lang="en-US" sz="2800" dirty="0"/>
          </a:p>
        </p:txBody>
      </p:sp>
      <p:cxnSp>
        <p:nvCxnSpPr>
          <p:cNvPr id="10" name="Connecteur droit avec flèche 5">
            <a:extLst>
              <a:ext uri="{FF2B5EF4-FFF2-40B4-BE49-F238E27FC236}">
                <a16:creationId xmlns:a16="http://schemas.microsoft.com/office/drawing/2014/main" id="{33B1A1A3-8EB0-A5E1-271D-4AF2B9C1B840}"/>
              </a:ext>
            </a:extLst>
          </p:cNvPr>
          <p:cNvCxnSpPr>
            <a:cxnSpLocks/>
            <a:stCxn id="9" idx="3"/>
          </p:cNvCxnSpPr>
          <p:nvPr/>
        </p:nvCxnSpPr>
        <p:spPr>
          <a:xfrm>
            <a:off x="4062542" y="2966293"/>
            <a:ext cx="1620411" cy="462707"/>
          </a:xfrm>
          <a:prstGeom prst="bentConnector3">
            <a:avLst>
              <a:gd name="adj1" fmla="val 50000"/>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2703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8F2E1798-FFDD-EDFC-81B0-9FCA3BBD658C}"/>
              </a:ext>
            </a:extLst>
          </p:cNvPr>
          <p:cNvPicPr>
            <a:picLocks noChangeAspect="1"/>
          </p:cNvPicPr>
          <p:nvPr/>
        </p:nvPicPr>
        <p:blipFill>
          <a:blip r:embed="rId2"/>
          <a:stretch>
            <a:fillRect/>
          </a:stretch>
        </p:blipFill>
        <p:spPr>
          <a:xfrm>
            <a:off x="0" y="245285"/>
            <a:ext cx="12192000" cy="6367430"/>
          </a:xfrm>
          <a:prstGeom prst="rect">
            <a:avLst/>
          </a:prstGeom>
        </p:spPr>
      </p:pic>
      <p:sp>
        <p:nvSpPr>
          <p:cNvPr id="2" name="Title 1">
            <a:extLst>
              <a:ext uri="{FF2B5EF4-FFF2-40B4-BE49-F238E27FC236}">
                <a16:creationId xmlns:a16="http://schemas.microsoft.com/office/drawing/2014/main" id="{F4D93CE6-BB21-891D-E2FC-7931C6035E08}"/>
              </a:ext>
            </a:extLst>
          </p:cNvPr>
          <p:cNvSpPr>
            <a:spLocks noGrp="1"/>
          </p:cNvSpPr>
          <p:nvPr>
            <p:ph type="title"/>
          </p:nvPr>
        </p:nvSpPr>
        <p:spPr>
          <a:xfrm>
            <a:off x="6870357" y="3505200"/>
            <a:ext cx="3229238" cy="1259460"/>
          </a:xfrm>
          <a:solidFill>
            <a:schemeClr val="bg1"/>
          </a:solidFill>
          <a:ln>
            <a:solidFill>
              <a:srgbClr val="C00000"/>
            </a:solidFill>
          </a:ln>
        </p:spPr>
        <p:txBody>
          <a:bodyPr>
            <a:normAutofit/>
          </a:bodyPr>
          <a:lstStyle/>
          <a:p>
            <a:pPr algn="ctr" rtl="1"/>
            <a:r>
              <a:rPr lang="ar-DZ" sz="3200" dirty="0"/>
              <a:t>قبل تفعيل خيار</a:t>
            </a:r>
            <a:br>
              <a:rPr lang="ar-DZ" sz="3200" dirty="0"/>
            </a:br>
            <a:r>
              <a:rPr lang="ar-DZ" sz="3200" b="1" dirty="0"/>
              <a:t>"إظهار رمز العملة"</a:t>
            </a:r>
            <a:endParaRPr lang="en-US" sz="3200" dirty="0"/>
          </a:p>
        </p:txBody>
      </p:sp>
      <p:cxnSp>
        <p:nvCxnSpPr>
          <p:cNvPr id="9" name="Connecteur droit avec flèche 5">
            <a:extLst>
              <a:ext uri="{FF2B5EF4-FFF2-40B4-BE49-F238E27FC236}">
                <a16:creationId xmlns:a16="http://schemas.microsoft.com/office/drawing/2014/main" id="{670579C8-1E1A-F94D-7D7C-F83A09091063}"/>
              </a:ext>
            </a:extLst>
          </p:cNvPr>
          <p:cNvCxnSpPr>
            <a:cxnSpLocks/>
            <a:stCxn id="2" idx="1"/>
          </p:cNvCxnSpPr>
          <p:nvPr/>
        </p:nvCxnSpPr>
        <p:spPr>
          <a:xfrm rot="10800000">
            <a:off x="477795" y="3131614"/>
            <a:ext cx="6392562" cy="1003317"/>
          </a:xfrm>
          <a:prstGeom prst="bentConnector3">
            <a:avLst>
              <a:gd name="adj1" fmla="val 10013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5">
            <a:extLst>
              <a:ext uri="{FF2B5EF4-FFF2-40B4-BE49-F238E27FC236}">
                <a16:creationId xmlns:a16="http://schemas.microsoft.com/office/drawing/2014/main" id="{74D20BD7-0997-449C-0C7D-79F16579E507}"/>
              </a:ext>
            </a:extLst>
          </p:cNvPr>
          <p:cNvCxnSpPr>
            <a:cxnSpLocks/>
            <a:stCxn id="2" idx="1"/>
          </p:cNvCxnSpPr>
          <p:nvPr/>
        </p:nvCxnSpPr>
        <p:spPr>
          <a:xfrm rot="10800000" flipV="1">
            <a:off x="5782967" y="4134929"/>
            <a:ext cx="1087390" cy="664501"/>
          </a:xfrm>
          <a:prstGeom prst="bentConnector3">
            <a:avLst>
              <a:gd name="adj1" fmla="val 50000"/>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5722BC72-0D76-EFD2-5D2A-75CB95FE9EB2}"/>
              </a:ext>
            </a:extLst>
          </p:cNvPr>
          <p:cNvSpPr txBox="1">
            <a:spLocks/>
          </p:cNvSpPr>
          <p:nvPr/>
        </p:nvSpPr>
        <p:spPr>
          <a:xfrm>
            <a:off x="3808425" y="236740"/>
            <a:ext cx="5036472" cy="810524"/>
          </a:xfrm>
          <a:prstGeom prst="rect">
            <a:avLst/>
          </a:prstGeom>
          <a:solidFill>
            <a:schemeClr val="bg1"/>
          </a:solidFill>
          <a:ln>
            <a:solidFill>
              <a:srgbClr val="C000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DZ" sz="3200" dirty="0"/>
              <a:t>مثال خاص بإظهار/ إخفاء رمز العملة</a:t>
            </a:r>
            <a:endParaRPr lang="en-US" sz="3200" dirty="0"/>
          </a:p>
        </p:txBody>
      </p:sp>
    </p:spTree>
    <p:extLst>
      <p:ext uri="{BB962C8B-B14F-4D97-AF65-F5344CB8AC3E}">
        <p14:creationId xmlns:p14="http://schemas.microsoft.com/office/powerpoint/2010/main" val="3317794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6A7F3-F302-A473-6576-BDAA2C1F91CA}"/>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B8B5BEA1-56F1-E2C5-1C78-840FF7276320}"/>
              </a:ext>
            </a:extLst>
          </p:cNvPr>
          <p:cNvPicPr>
            <a:picLocks noChangeAspect="1"/>
          </p:cNvPicPr>
          <p:nvPr/>
        </p:nvPicPr>
        <p:blipFill>
          <a:blip r:embed="rId2"/>
          <a:stretch>
            <a:fillRect/>
          </a:stretch>
        </p:blipFill>
        <p:spPr>
          <a:xfrm>
            <a:off x="-1" y="192695"/>
            <a:ext cx="12193847" cy="6106505"/>
          </a:xfrm>
          <a:prstGeom prst="rect">
            <a:avLst/>
          </a:prstGeom>
        </p:spPr>
      </p:pic>
      <p:sp>
        <p:nvSpPr>
          <p:cNvPr id="3" name="Title 1">
            <a:extLst>
              <a:ext uri="{FF2B5EF4-FFF2-40B4-BE49-F238E27FC236}">
                <a16:creationId xmlns:a16="http://schemas.microsoft.com/office/drawing/2014/main" id="{77F104AB-B928-4D69-8B41-60E6D8C39C27}"/>
              </a:ext>
            </a:extLst>
          </p:cNvPr>
          <p:cNvSpPr txBox="1">
            <a:spLocks/>
          </p:cNvSpPr>
          <p:nvPr/>
        </p:nvSpPr>
        <p:spPr>
          <a:xfrm>
            <a:off x="6870357" y="3505200"/>
            <a:ext cx="3229238" cy="1259460"/>
          </a:xfrm>
          <a:prstGeom prst="rect">
            <a:avLst/>
          </a:prstGeom>
          <a:solidFill>
            <a:schemeClr val="bg1"/>
          </a:solidFill>
          <a:ln>
            <a:solidFill>
              <a:srgbClr val="C000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DZ" sz="3200" dirty="0"/>
              <a:t>بعد تفعيل خيار</a:t>
            </a:r>
            <a:br>
              <a:rPr lang="ar-DZ" sz="3200" dirty="0"/>
            </a:br>
            <a:r>
              <a:rPr lang="ar-DZ" sz="3200" b="1" dirty="0"/>
              <a:t>"إظهار رمز العملة"</a:t>
            </a:r>
            <a:endParaRPr lang="en-US" sz="3200" dirty="0"/>
          </a:p>
        </p:txBody>
      </p:sp>
      <p:cxnSp>
        <p:nvCxnSpPr>
          <p:cNvPr id="4" name="Connecteur droit avec flèche 5">
            <a:extLst>
              <a:ext uri="{FF2B5EF4-FFF2-40B4-BE49-F238E27FC236}">
                <a16:creationId xmlns:a16="http://schemas.microsoft.com/office/drawing/2014/main" id="{7A8CA32C-781F-3264-B73E-FE4857B0EFB4}"/>
              </a:ext>
            </a:extLst>
          </p:cNvPr>
          <p:cNvCxnSpPr>
            <a:cxnSpLocks/>
            <a:stCxn id="3" idx="1"/>
          </p:cNvCxnSpPr>
          <p:nvPr/>
        </p:nvCxnSpPr>
        <p:spPr>
          <a:xfrm rot="10800000">
            <a:off x="385763" y="3128964"/>
            <a:ext cx="6484594" cy="1005967"/>
          </a:xfrm>
          <a:prstGeom prst="bentConnector3">
            <a:avLst>
              <a:gd name="adj1" fmla="val 9994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Connecteur droit avec flèche 5">
            <a:extLst>
              <a:ext uri="{FF2B5EF4-FFF2-40B4-BE49-F238E27FC236}">
                <a16:creationId xmlns:a16="http://schemas.microsoft.com/office/drawing/2014/main" id="{D8F4FABD-C71C-6DDE-F9DC-AC3878256CC5}"/>
              </a:ext>
            </a:extLst>
          </p:cNvPr>
          <p:cNvCxnSpPr>
            <a:cxnSpLocks/>
            <a:stCxn id="3" idx="1"/>
          </p:cNvCxnSpPr>
          <p:nvPr/>
        </p:nvCxnSpPr>
        <p:spPr>
          <a:xfrm rot="10800000" flipV="1">
            <a:off x="5379721" y="4134930"/>
            <a:ext cx="1490637" cy="437070"/>
          </a:xfrm>
          <a:prstGeom prst="bentConnector3">
            <a:avLst>
              <a:gd name="adj1" fmla="val 100097"/>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400DAC7-A818-3D9C-4F0B-4E8C59C09436}"/>
              </a:ext>
            </a:extLst>
          </p:cNvPr>
          <p:cNvSpPr txBox="1">
            <a:spLocks/>
          </p:cNvSpPr>
          <p:nvPr/>
        </p:nvSpPr>
        <p:spPr>
          <a:xfrm>
            <a:off x="3808425" y="236740"/>
            <a:ext cx="5036472" cy="810524"/>
          </a:xfrm>
          <a:prstGeom prst="rect">
            <a:avLst/>
          </a:prstGeom>
          <a:solidFill>
            <a:schemeClr val="bg1"/>
          </a:solidFill>
          <a:ln>
            <a:solidFill>
              <a:srgbClr val="C000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DZ" sz="3200" dirty="0"/>
              <a:t>مثال خاص بإظهار/ إخفاء رمز العملة</a:t>
            </a:r>
            <a:endParaRPr lang="en-US" sz="3200" dirty="0"/>
          </a:p>
        </p:txBody>
      </p:sp>
    </p:spTree>
    <p:extLst>
      <p:ext uri="{BB962C8B-B14F-4D97-AF65-F5344CB8AC3E}">
        <p14:creationId xmlns:p14="http://schemas.microsoft.com/office/powerpoint/2010/main" val="704485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CEABE3-EFB6-DA8E-84A8-3BFE5FE62C4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B7F52A2-3D88-775E-EC78-8EEF8159A784}"/>
              </a:ext>
            </a:extLst>
          </p:cNvPr>
          <p:cNvSpPr>
            <a:spLocks noGrp="1"/>
          </p:cNvSpPr>
          <p:nvPr>
            <p:ph type="title"/>
          </p:nvPr>
        </p:nvSpPr>
        <p:spPr>
          <a:xfrm>
            <a:off x="2512464" y="2445061"/>
            <a:ext cx="7167072" cy="1967877"/>
          </a:xfrm>
        </p:spPr>
        <p:txBody>
          <a:bodyPr>
            <a:normAutofit/>
          </a:bodyPr>
          <a:lstStyle/>
          <a:p>
            <a:pPr algn="ctr" rtl="1">
              <a:spcBef>
                <a:spcPts val="1000"/>
              </a:spcBef>
              <a:defRPr/>
            </a:pPr>
            <a:r>
              <a:rPr lang="ar-DZ" dirty="0"/>
              <a:t>خامسا:</a:t>
            </a:r>
            <a:br>
              <a:rPr lang="fr-FR" dirty="0"/>
            </a:br>
            <a:r>
              <a:rPr lang="ar-DZ" dirty="0"/>
              <a:t>معلومات الاتصال</a:t>
            </a:r>
            <a:endParaRPr lang="fr-FR" dirty="0">
              <a:cs typeface="+mn-cs"/>
            </a:endParaRPr>
          </a:p>
        </p:txBody>
      </p:sp>
    </p:spTree>
    <p:extLst>
      <p:ext uri="{BB962C8B-B14F-4D97-AF65-F5344CB8AC3E}">
        <p14:creationId xmlns:p14="http://schemas.microsoft.com/office/powerpoint/2010/main" val="4120221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3CF64-BCEE-8436-B16A-B1B442B869B2}"/>
            </a:ext>
          </a:extLst>
        </p:cNvPr>
        <p:cNvGrpSpPr/>
        <p:nvPr/>
      </p:nvGrpSpPr>
      <p:grpSpPr>
        <a:xfrm>
          <a:off x="0" y="0"/>
          <a:ext cx="0" cy="0"/>
          <a:chOff x="0" y="0"/>
          <a:chExt cx="0" cy="0"/>
        </a:xfrm>
      </p:grpSpPr>
      <p:pic>
        <p:nvPicPr>
          <p:cNvPr id="8" name="Image 7">
            <a:extLst>
              <a:ext uri="{FF2B5EF4-FFF2-40B4-BE49-F238E27FC236}">
                <a16:creationId xmlns:a16="http://schemas.microsoft.com/office/drawing/2014/main" id="{6A793096-85EF-FF7F-854B-16D5F0C55E86}"/>
              </a:ext>
            </a:extLst>
          </p:cNvPr>
          <p:cNvPicPr>
            <a:picLocks noChangeAspect="1"/>
          </p:cNvPicPr>
          <p:nvPr/>
        </p:nvPicPr>
        <p:blipFill>
          <a:blip r:embed="rId2"/>
          <a:stretch>
            <a:fillRect/>
          </a:stretch>
        </p:blipFill>
        <p:spPr>
          <a:xfrm>
            <a:off x="0" y="339025"/>
            <a:ext cx="12192000" cy="6179949"/>
          </a:xfrm>
          <a:prstGeom prst="rect">
            <a:avLst/>
          </a:prstGeom>
        </p:spPr>
      </p:pic>
      <p:sp>
        <p:nvSpPr>
          <p:cNvPr id="14" name="Rectangle 13">
            <a:extLst>
              <a:ext uri="{FF2B5EF4-FFF2-40B4-BE49-F238E27FC236}">
                <a16:creationId xmlns:a16="http://schemas.microsoft.com/office/drawing/2014/main" id="{09BC9C09-3B93-F496-B11C-D3D82FF60D6E}"/>
              </a:ext>
            </a:extLst>
          </p:cNvPr>
          <p:cNvSpPr/>
          <p:nvPr/>
        </p:nvSpPr>
        <p:spPr>
          <a:xfrm>
            <a:off x="128188" y="4014165"/>
            <a:ext cx="9842783" cy="16431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TextBox 2">
            <a:extLst>
              <a:ext uri="{FF2B5EF4-FFF2-40B4-BE49-F238E27FC236}">
                <a16:creationId xmlns:a16="http://schemas.microsoft.com/office/drawing/2014/main" id="{C19F45D0-FD0B-D4D1-F7C4-B7A7626252FC}"/>
              </a:ext>
            </a:extLst>
          </p:cNvPr>
          <p:cNvSpPr txBox="1"/>
          <p:nvPr/>
        </p:nvSpPr>
        <p:spPr>
          <a:xfrm>
            <a:off x="128188" y="2843835"/>
            <a:ext cx="4347838"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ar-DZ" sz="2400" dirty="0"/>
              <a:t>كما يمكنك ملء معلومات الاتصال الخاصة بالمكتب (هاتف، فاكس وبريد إلكتروني) والتي ستظهر في الوثائق لاحقا</a:t>
            </a:r>
            <a:endParaRPr lang="fr-FR" sz="2400" dirty="0"/>
          </a:p>
        </p:txBody>
      </p:sp>
      <p:cxnSp>
        <p:nvCxnSpPr>
          <p:cNvPr id="20" name="Connecteur droit avec flèche 19">
            <a:extLst>
              <a:ext uri="{FF2B5EF4-FFF2-40B4-BE49-F238E27FC236}">
                <a16:creationId xmlns:a16="http://schemas.microsoft.com/office/drawing/2014/main" id="{F633C629-85B7-DE8A-7E16-04A8D6E7EF0C}"/>
              </a:ext>
            </a:extLst>
          </p:cNvPr>
          <p:cNvCxnSpPr>
            <a:cxnSpLocks/>
            <a:stCxn id="19" idx="3"/>
            <a:endCxn id="14" idx="0"/>
          </p:cNvCxnSpPr>
          <p:nvPr/>
        </p:nvCxnSpPr>
        <p:spPr>
          <a:xfrm>
            <a:off x="4476026" y="3444000"/>
            <a:ext cx="573554" cy="570165"/>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7253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B994D-19D2-9831-03AC-EE7E0EA8B63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F287966-1165-3748-5199-5BAD1F0AAAB8}"/>
              </a:ext>
            </a:extLst>
          </p:cNvPr>
          <p:cNvSpPr>
            <a:spLocks noGrp="1"/>
          </p:cNvSpPr>
          <p:nvPr>
            <p:ph type="title"/>
          </p:nvPr>
        </p:nvSpPr>
        <p:spPr>
          <a:xfrm>
            <a:off x="2512464" y="2445061"/>
            <a:ext cx="7167072" cy="1967877"/>
          </a:xfrm>
        </p:spPr>
        <p:txBody>
          <a:bodyPr>
            <a:normAutofit/>
          </a:bodyPr>
          <a:lstStyle/>
          <a:p>
            <a:pPr algn="ctr" rtl="1">
              <a:spcBef>
                <a:spcPts val="1000"/>
              </a:spcBef>
              <a:defRPr/>
            </a:pPr>
            <a:r>
              <a:rPr lang="ar-DZ" dirty="0"/>
              <a:t>سادسا:</a:t>
            </a:r>
            <a:br>
              <a:rPr lang="fr-FR" dirty="0"/>
            </a:br>
            <a:r>
              <a:rPr lang="ar-DZ" dirty="0"/>
              <a:t>خصائص حالة إرسال العقود للتسجيل</a:t>
            </a:r>
            <a:endParaRPr lang="fr-FR" dirty="0">
              <a:cs typeface="+mn-cs"/>
            </a:endParaRPr>
          </a:p>
        </p:txBody>
      </p:sp>
    </p:spTree>
    <p:extLst>
      <p:ext uri="{BB962C8B-B14F-4D97-AF65-F5344CB8AC3E}">
        <p14:creationId xmlns:p14="http://schemas.microsoft.com/office/powerpoint/2010/main" val="4185145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DCB1ED-1050-A77D-5447-1CCD0A4B2960}"/>
              </a:ext>
            </a:extLst>
          </p:cNvPr>
          <p:cNvSpPr>
            <a:spLocks noGrp="1"/>
          </p:cNvSpPr>
          <p:nvPr>
            <p:ph type="title"/>
          </p:nvPr>
        </p:nvSpPr>
        <p:spPr/>
        <p:txBody>
          <a:bodyPr/>
          <a:lstStyle/>
          <a:p>
            <a:pPr algn="ctr"/>
            <a:r>
              <a:rPr lang="ar-DZ" dirty="0"/>
              <a:t>مقدمة حول الخيارات العامة</a:t>
            </a:r>
            <a:endParaRPr lang="fr-FR" dirty="0"/>
          </a:p>
        </p:txBody>
      </p:sp>
      <p:sp>
        <p:nvSpPr>
          <p:cNvPr id="3" name="Espace réservé du contenu 2">
            <a:extLst>
              <a:ext uri="{FF2B5EF4-FFF2-40B4-BE49-F238E27FC236}">
                <a16:creationId xmlns:a16="http://schemas.microsoft.com/office/drawing/2014/main" id="{2ACF2371-FF3E-FCAE-A6A2-7663E1CC80F5}"/>
              </a:ext>
            </a:extLst>
          </p:cNvPr>
          <p:cNvSpPr>
            <a:spLocks noGrp="1"/>
          </p:cNvSpPr>
          <p:nvPr>
            <p:ph idx="1"/>
          </p:nvPr>
        </p:nvSpPr>
        <p:spPr>
          <a:xfrm>
            <a:off x="403654" y="1825625"/>
            <a:ext cx="11384692" cy="3800818"/>
          </a:xfrm>
        </p:spPr>
        <p:txBody>
          <a:bodyPr>
            <a:normAutofit/>
          </a:bodyPr>
          <a:lstStyle/>
          <a:p>
            <a:pPr algn="ctr" rtl="1"/>
            <a:r>
              <a:rPr lang="ar-DZ" sz="3600" dirty="0"/>
              <a:t>قبل البدء بالعمل على نظام الموثق الجزائري، من المهم ملء بعض المعلومات وتعديل العديد من الخيارات التي من شأنها تسهيل العمل وتنظيمه من جهة، والسماح للنظام بإخراج أفضل النتائج وتقديم أداء فعّال بما يناسب عمل مكتب التوثيق من جهة أخرى، لذا وجب شرح هذه الخيارات قبل التطرق لكيفية العمل على النظام، مع إمكانية العودة لهذه الخيارات في أي وقت لتغييرها حسب ما يتماشى وطريقة عمل مكتب التوثيق.</a:t>
            </a:r>
            <a:endParaRPr lang="fr-FR" sz="3600" dirty="0"/>
          </a:p>
        </p:txBody>
      </p:sp>
    </p:spTree>
    <p:extLst>
      <p:ext uri="{BB962C8B-B14F-4D97-AF65-F5344CB8AC3E}">
        <p14:creationId xmlns:p14="http://schemas.microsoft.com/office/powerpoint/2010/main" val="5079970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DC127A35-EF09-F41C-83D7-1BCD5D41B1FC}"/>
              </a:ext>
            </a:extLst>
          </p:cNvPr>
          <p:cNvPicPr>
            <a:picLocks noChangeAspect="1"/>
          </p:cNvPicPr>
          <p:nvPr/>
        </p:nvPicPr>
        <p:blipFill>
          <a:blip r:embed="rId2"/>
          <a:stretch>
            <a:fillRect/>
          </a:stretch>
        </p:blipFill>
        <p:spPr>
          <a:xfrm>
            <a:off x="0" y="356260"/>
            <a:ext cx="12192000" cy="6163412"/>
          </a:xfrm>
          <a:prstGeom prst="rect">
            <a:avLst/>
          </a:prstGeom>
        </p:spPr>
      </p:pic>
      <p:sp>
        <p:nvSpPr>
          <p:cNvPr id="18" name="Rectangle 17">
            <a:extLst>
              <a:ext uri="{FF2B5EF4-FFF2-40B4-BE49-F238E27FC236}">
                <a16:creationId xmlns:a16="http://schemas.microsoft.com/office/drawing/2014/main" id="{F02B08DF-E3D7-2390-C85C-CE45958D1A8B}"/>
              </a:ext>
            </a:extLst>
          </p:cNvPr>
          <p:cNvSpPr/>
          <p:nvPr/>
        </p:nvSpPr>
        <p:spPr>
          <a:xfrm>
            <a:off x="95250" y="1620767"/>
            <a:ext cx="10201275" cy="403840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2">
            <a:extLst>
              <a:ext uri="{FF2B5EF4-FFF2-40B4-BE49-F238E27FC236}">
                <a16:creationId xmlns:a16="http://schemas.microsoft.com/office/drawing/2014/main" id="{FF9DF2D9-46BB-44DE-87F7-A9DEAE1057E4}"/>
              </a:ext>
            </a:extLst>
          </p:cNvPr>
          <p:cNvSpPr txBox="1"/>
          <p:nvPr/>
        </p:nvSpPr>
        <p:spPr>
          <a:xfrm>
            <a:off x="69913" y="922559"/>
            <a:ext cx="5125974" cy="125797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R="0" lvl="0" indent="0" algn="ctr" rtl="1" fontAlgn="auto">
              <a:lnSpc>
                <a:spcPct val="107000"/>
              </a:lnSpc>
              <a:spcBef>
                <a:spcPts val="0"/>
              </a:spcBef>
              <a:spcAft>
                <a:spcPts val="800"/>
              </a:spcAft>
              <a:buClrTx/>
              <a:buSzTx/>
              <a:buFontTx/>
              <a:buNone/>
              <a:tabLst/>
              <a:defRPr/>
            </a:pPr>
            <a:r>
              <a:rPr lang="ar-DZ" sz="2400" dirty="0"/>
              <a:t>في نفس الصفحة يمكنك التحكم في تنسيق صفحة </a:t>
            </a:r>
            <a:r>
              <a:rPr lang="ar-DZ" sz="2400" b="1" dirty="0"/>
              <a:t>حالة إيداع العقود </a:t>
            </a:r>
            <a:r>
              <a:rPr lang="fr-FR" sz="2400" dirty="0"/>
              <a:t>(La mise en page)</a:t>
            </a:r>
            <a:r>
              <a:rPr lang="ar-DZ" sz="2400" dirty="0"/>
              <a:t> من خلال استمارة الإعدادات التي تظهر أدناه</a:t>
            </a:r>
            <a:endParaRPr lang="fr-FR" sz="2400" dirty="0"/>
          </a:p>
        </p:txBody>
      </p:sp>
    </p:spTree>
    <p:extLst>
      <p:ext uri="{BB962C8B-B14F-4D97-AF65-F5344CB8AC3E}">
        <p14:creationId xmlns:p14="http://schemas.microsoft.com/office/powerpoint/2010/main" val="16885349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ACFC91F-E934-2EB5-4FCF-B31882AA6BE1}"/>
              </a:ext>
            </a:extLst>
          </p:cNvPr>
          <p:cNvPicPr>
            <a:picLocks noChangeAspect="1"/>
          </p:cNvPicPr>
          <p:nvPr/>
        </p:nvPicPr>
        <p:blipFill>
          <a:blip r:embed="rId2"/>
          <a:stretch>
            <a:fillRect/>
          </a:stretch>
        </p:blipFill>
        <p:spPr>
          <a:xfrm>
            <a:off x="0" y="283448"/>
            <a:ext cx="12192000" cy="6291104"/>
          </a:xfrm>
          <a:prstGeom prst="rect">
            <a:avLst/>
          </a:prstGeom>
        </p:spPr>
      </p:pic>
      <p:sp>
        <p:nvSpPr>
          <p:cNvPr id="6" name="TextBox 2">
            <a:extLst>
              <a:ext uri="{FF2B5EF4-FFF2-40B4-BE49-F238E27FC236}">
                <a16:creationId xmlns:a16="http://schemas.microsoft.com/office/drawing/2014/main" id="{3D3E496F-F643-5F68-750A-B1E20469692C}"/>
              </a:ext>
            </a:extLst>
          </p:cNvPr>
          <p:cNvSpPr txBox="1"/>
          <p:nvPr/>
        </p:nvSpPr>
        <p:spPr>
          <a:xfrm>
            <a:off x="778367" y="297672"/>
            <a:ext cx="5125974" cy="86280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R="0" lvl="0" indent="0" algn="ctr" rtl="1" fontAlgn="auto">
              <a:lnSpc>
                <a:spcPct val="107000"/>
              </a:lnSpc>
              <a:spcBef>
                <a:spcPts val="0"/>
              </a:spcBef>
              <a:spcAft>
                <a:spcPts val="800"/>
              </a:spcAft>
              <a:buClrTx/>
              <a:buSzTx/>
              <a:buFontTx/>
              <a:buNone/>
              <a:tabLst/>
              <a:defRPr/>
            </a:pPr>
            <a:r>
              <a:rPr lang="ar-DZ" sz="2400" dirty="0"/>
              <a:t>1) يمكنك اختيار نوع الخط، حجمه، عدد أسطر الحالة في كل صفحة وارتفاع السطر الواحد</a:t>
            </a:r>
            <a:endParaRPr lang="fr-FR" sz="2400" dirty="0"/>
          </a:p>
        </p:txBody>
      </p:sp>
      <p:sp>
        <p:nvSpPr>
          <p:cNvPr id="9" name="Rectangle 8">
            <a:extLst>
              <a:ext uri="{FF2B5EF4-FFF2-40B4-BE49-F238E27FC236}">
                <a16:creationId xmlns:a16="http://schemas.microsoft.com/office/drawing/2014/main" id="{888DC32C-FCB1-5512-BE0C-3EA045356461}"/>
              </a:ext>
            </a:extLst>
          </p:cNvPr>
          <p:cNvSpPr/>
          <p:nvPr/>
        </p:nvSpPr>
        <p:spPr>
          <a:xfrm>
            <a:off x="6549081" y="864973"/>
            <a:ext cx="3649362" cy="248782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Connecteur droit avec flèche 9">
            <a:extLst>
              <a:ext uri="{FF2B5EF4-FFF2-40B4-BE49-F238E27FC236}">
                <a16:creationId xmlns:a16="http://schemas.microsoft.com/office/drawing/2014/main" id="{62732A67-73ED-1680-EC35-5EAA7194A02E}"/>
              </a:ext>
            </a:extLst>
          </p:cNvPr>
          <p:cNvCxnSpPr>
            <a:cxnSpLocks/>
            <a:stCxn id="6" idx="3"/>
            <a:endCxn id="9" idx="1"/>
          </p:cNvCxnSpPr>
          <p:nvPr/>
        </p:nvCxnSpPr>
        <p:spPr>
          <a:xfrm>
            <a:off x="5904341" y="729072"/>
            <a:ext cx="644740" cy="1379815"/>
          </a:xfrm>
          <a:prstGeom prst="bentConnector3">
            <a:avLst>
              <a:gd name="adj1" fmla="val 50000"/>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2">
            <a:extLst>
              <a:ext uri="{FF2B5EF4-FFF2-40B4-BE49-F238E27FC236}">
                <a16:creationId xmlns:a16="http://schemas.microsoft.com/office/drawing/2014/main" id="{5B91EE5C-F7C1-AF50-83C7-3A3867F7C694}"/>
              </a:ext>
            </a:extLst>
          </p:cNvPr>
          <p:cNvSpPr txBox="1"/>
          <p:nvPr/>
        </p:nvSpPr>
        <p:spPr>
          <a:xfrm>
            <a:off x="525033" y="2196470"/>
            <a:ext cx="3649362" cy="86280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R="0" lvl="0" indent="0" algn="ctr" rtl="1" fontAlgn="auto">
              <a:lnSpc>
                <a:spcPct val="107000"/>
              </a:lnSpc>
              <a:spcBef>
                <a:spcPts val="0"/>
              </a:spcBef>
              <a:spcAft>
                <a:spcPts val="800"/>
              </a:spcAft>
              <a:buClrTx/>
              <a:buSzTx/>
              <a:buFontTx/>
              <a:buNone/>
              <a:tabLst/>
              <a:defRPr/>
            </a:pPr>
            <a:r>
              <a:rPr lang="ar-DZ" sz="2400" dirty="0"/>
              <a:t>2) كما يمكنك اختيار مختلف الإعدادات حسب الرغبة</a:t>
            </a:r>
            <a:endParaRPr lang="fr-FR" sz="2400" dirty="0"/>
          </a:p>
        </p:txBody>
      </p:sp>
      <p:sp>
        <p:nvSpPr>
          <p:cNvPr id="16" name="Rectangle 15">
            <a:extLst>
              <a:ext uri="{FF2B5EF4-FFF2-40B4-BE49-F238E27FC236}">
                <a16:creationId xmlns:a16="http://schemas.microsoft.com/office/drawing/2014/main" id="{11620703-C88B-1BB3-58EF-67215177E84C}"/>
              </a:ext>
            </a:extLst>
          </p:cNvPr>
          <p:cNvSpPr/>
          <p:nvPr/>
        </p:nvSpPr>
        <p:spPr>
          <a:xfrm>
            <a:off x="230659" y="3422823"/>
            <a:ext cx="9967784" cy="196472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Connecteur droit avec flèche 9">
            <a:extLst>
              <a:ext uri="{FF2B5EF4-FFF2-40B4-BE49-F238E27FC236}">
                <a16:creationId xmlns:a16="http://schemas.microsoft.com/office/drawing/2014/main" id="{F18D61DB-D459-6634-A783-EC1F39261F66}"/>
              </a:ext>
            </a:extLst>
          </p:cNvPr>
          <p:cNvCxnSpPr>
            <a:cxnSpLocks/>
            <a:stCxn id="14" idx="3"/>
            <a:endCxn id="16" idx="0"/>
          </p:cNvCxnSpPr>
          <p:nvPr/>
        </p:nvCxnSpPr>
        <p:spPr>
          <a:xfrm>
            <a:off x="4174395" y="2627870"/>
            <a:ext cx="1040156" cy="794953"/>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
            <a:extLst>
              <a:ext uri="{FF2B5EF4-FFF2-40B4-BE49-F238E27FC236}">
                <a16:creationId xmlns:a16="http://schemas.microsoft.com/office/drawing/2014/main" id="{9B95E7D4-20ED-EFDE-0980-9B9CABFACEC4}"/>
              </a:ext>
            </a:extLst>
          </p:cNvPr>
          <p:cNvSpPr txBox="1"/>
          <p:nvPr/>
        </p:nvSpPr>
        <p:spPr>
          <a:xfrm>
            <a:off x="370703" y="5549649"/>
            <a:ext cx="3968448" cy="86280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R="0" lvl="0" indent="0" algn="ctr" rtl="1" fontAlgn="auto">
              <a:lnSpc>
                <a:spcPct val="107000"/>
              </a:lnSpc>
              <a:spcBef>
                <a:spcPts val="0"/>
              </a:spcBef>
              <a:spcAft>
                <a:spcPts val="800"/>
              </a:spcAft>
              <a:buClrTx/>
              <a:buSzTx/>
              <a:buFontTx/>
              <a:buNone/>
              <a:tabLst/>
              <a:defRPr/>
            </a:pPr>
            <a:r>
              <a:rPr lang="ar-DZ" sz="2400" dirty="0"/>
              <a:t>3) يمكنك أيضا اختيار النموذج الذي ستظهر عليه الحالة عند استخراجها</a:t>
            </a:r>
            <a:endParaRPr lang="fr-FR" sz="2400" dirty="0"/>
          </a:p>
        </p:txBody>
      </p:sp>
      <p:cxnSp>
        <p:nvCxnSpPr>
          <p:cNvPr id="25" name="Connecteur droit avec flèche 9">
            <a:extLst>
              <a:ext uri="{FF2B5EF4-FFF2-40B4-BE49-F238E27FC236}">
                <a16:creationId xmlns:a16="http://schemas.microsoft.com/office/drawing/2014/main" id="{551C089B-75BB-FC5E-3949-0595A2FB832E}"/>
              </a:ext>
            </a:extLst>
          </p:cNvPr>
          <p:cNvCxnSpPr>
            <a:cxnSpLocks/>
            <a:stCxn id="24" idx="3"/>
            <a:endCxn id="30" idx="1"/>
          </p:cNvCxnSpPr>
          <p:nvPr/>
        </p:nvCxnSpPr>
        <p:spPr>
          <a:xfrm>
            <a:off x="4339151" y="5981049"/>
            <a:ext cx="554125" cy="7002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EF13CFC2-0100-BD35-4A68-0FAD8447B624}"/>
              </a:ext>
            </a:extLst>
          </p:cNvPr>
          <p:cNvSpPr/>
          <p:nvPr/>
        </p:nvSpPr>
        <p:spPr>
          <a:xfrm>
            <a:off x="4893276" y="5457569"/>
            <a:ext cx="5305167" cy="118700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0098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BAACC-E907-E1E7-1321-E5C77234E2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0895D6-7689-21E4-D3B3-13EEACCD523B}"/>
              </a:ext>
            </a:extLst>
          </p:cNvPr>
          <p:cNvSpPr>
            <a:spLocks noGrp="1"/>
          </p:cNvSpPr>
          <p:nvPr>
            <p:ph type="title"/>
          </p:nvPr>
        </p:nvSpPr>
        <p:spPr/>
        <p:txBody>
          <a:bodyPr>
            <a:normAutofit/>
          </a:bodyPr>
          <a:lstStyle/>
          <a:p>
            <a:pPr algn="ctr" rtl="1" fontAlgn="base"/>
            <a:r>
              <a:rPr lang="ar-DZ" dirty="0"/>
              <a:t>لماذا حالة تسجيل العقود متوفرة بصيغة </a:t>
            </a:r>
            <a:r>
              <a:rPr lang="en-US" b="1" dirty="0"/>
              <a:t>PDF</a:t>
            </a:r>
            <a:r>
              <a:rPr lang="en-US" dirty="0"/>
              <a:t> </a:t>
            </a:r>
            <a:r>
              <a:rPr lang="ar-DZ" dirty="0"/>
              <a:t> فقط؟</a:t>
            </a:r>
            <a:endParaRPr lang="en-US" dirty="0"/>
          </a:p>
        </p:txBody>
      </p:sp>
      <p:sp>
        <p:nvSpPr>
          <p:cNvPr id="3" name="Content Placeholder 2">
            <a:extLst>
              <a:ext uri="{FF2B5EF4-FFF2-40B4-BE49-F238E27FC236}">
                <a16:creationId xmlns:a16="http://schemas.microsoft.com/office/drawing/2014/main" id="{AF1E5249-1F3D-40CB-817D-AB8FA3BD62BC}"/>
              </a:ext>
            </a:extLst>
          </p:cNvPr>
          <p:cNvSpPr>
            <a:spLocks noGrp="1"/>
          </p:cNvSpPr>
          <p:nvPr>
            <p:ph idx="1"/>
          </p:nvPr>
        </p:nvSpPr>
        <p:spPr/>
        <p:txBody>
          <a:bodyPr>
            <a:normAutofit/>
          </a:bodyPr>
          <a:lstStyle/>
          <a:p>
            <a:pPr algn="just" rtl="1" fontAlgn="base"/>
            <a:r>
              <a:rPr lang="ar-DZ" dirty="0"/>
              <a:t>يوفر نظام الموثق الجزائري كل الخصائص من أجل تصحيح الأخطاء في تسمية العقود، تسمية الأطراف، تصحيح المحاسبة (قيمة العقد، نوع العقد، عدد الصفحات، احتساب الطابع) بما في ذلك تصحيح المعلومات على مستوى قواعد البيانات التي ترتبط بها الوصولات، الدفاتر اليومية والكبيرة، الاحصائيات، محرك البحث ..الخ، فإذا كانت الغاية من طلب حالة تسجيل العقود بصيغة </a:t>
            </a:r>
            <a:r>
              <a:rPr lang="en-US" dirty="0"/>
              <a:t>word </a:t>
            </a:r>
            <a:r>
              <a:rPr lang="ar-DZ" dirty="0"/>
              <a:t>هو تصحيح هذه المعلومات فالأفضل هو التأكد من ادخال المعلومات الصحيح والتأكد أيضا ان من حسابات العقد الظاهرة مطابقة للواقع. أما إذا طلب الحالة بصيغة </a:t>
            </a:r>
            <a:r>
              <a:rPr lang="en-US" dirty="0"/>
              <a:t>word </a:t>
            </a:r>
            <a:r>
              <a:rPr lang="ar-DZ" dirty="0"/>
              <a:t>من أجل الشكل او التنسيق فنوفر صفحة الخيارات، قسم تنسيق حالة إرسال العقود </a:t>
            </a:r>
            <a:r>
              <a:rPr lang="en-US" dirty="0"/>
              <a:t>PDF </a:t>
            </a:r>
            <a:r>
              <a:rPr lang="ar-DZ" dirty="0"/>
              <a:t>لتحديد نوع الخط، حجم الخط، عدد الاسطر لكل صفحة، ارتـفـاع السـطـر وخيـارات أخـرى حسب كل مفتشية على مستـوى القـطـر الـوطـنــي.</a:t>
            </a:r>
            <a:br>
              <a:rPr lang="ar-DZ" dirty="0"/>
            </a:br>
            <a:endParaRPr lang="en-US" dirty="0"/>
          </a:p>
        </p:txBody>
      </p:sp>
    </p:spTree>
    <p:extLst>
      <p:ext uri="{BB962C8B-B14F-4D97-AF65-F5344CB8AC3E}">
        <p14:creationId xmlns:p14="http://schemas.microsoft.com/office/powerpoint/2010/main" val="19543439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A8FCE-16C2-E971-D46D-6761358B75B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56DCDF0-EC4B-7366-DCEA-96B37308250B}"/>
              </a:ext>
            </a:extLst>
          </p:cNvPr>
          <p:cNvSpPr>
            <a:spLocks noGrp="1"/>
          </p:cNvSpPr>
          <p:nvPr>
            <p:ph type="title"/>
          </p:nvPr>
        </p:nvSpPr>
        <p:spPr>
          <a:xfrm>
            <a:off x="2512464" y="2445061"/>
            <a:ext cx="7167072" cy="1967877"/>
          </a:xfrm>
        </p:spPr>
        <p:txBody>
          <a:bodyPr>
            <a:normAutofit/>
          </a:bodyPr>
          <a:lstStyle/>
          <a:p>
            <a:pPr algn="ctr" rtl="1">
              <a:spcBef>
                <a:spcPts val="1000"/>
              </a:spcBef>
              <a:defRPr/>
            </a:pPr>
            <a:r>
              <a:rPr lang="ar-DZ" dirty="0"/>
              <a:t>سابعا:</a:t>
            </a:r>
            <a:br>
              <a:rPr lang="fr-FR" dirty="0"/>
            </a:br>
            <a:r>
              <a:rPr lang="ar-DZ" dirty="0"/>
              <a:t>الخيارات الإضافية</a:t>
            </a:r>
            <a:endParaRPr lang="fr-FR" dirty="0">
              <a:cs typeface="+mn-cs"/>
            </a:endParaRPr>
          </a:p>
        </p:txBody>
      </p:sp>
    </p:spTree>
    <p:extLst>
      <p:ext uri="{BB962C8B-B14F-4D97-AF65-F5344CB8AC3E}">
        <p14:creationId xmlns:p14="http://schemas.microsoft.com/office/powerpoint/2010/main" val="39515805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1F162001-AA55-6DA3-E4C2-4E0DB03723BC}"/>
              </a:ext>
            </a:extLst>
          </p:cNvPr>
          <p:cNvPicPr>
            <a:picLocks noChangeAspect="1"/>
          </p:cNvPicPr>
          <p:nvPr/>
        </p:nvPicPr>
        <p:blipFill>
          <a:blip r:embed="rId2"/>
          <a:stretch>
            <a:fillRect/>
          </a:stretch>
        </p:blipFill>
        <p:spPr>
          <a:xfrm>
            <a:off x="0" y="364890"/>
            <a:ext cx="12192000" cy="6128220"/>
          </a:xfrm>
          <a:prstGeom prst="rect">
            <a:avLst/>
          </a:prstGeom>
        </p:spPr>
      </p:pic>
      <p:sp>
        <p:nvSpPr>
          <p:cNvPr id="6" name="Rectangle 5">
            <a:extLst>
              <a:ext uri="{FF2B5EF4-FFF2-40B4-BE49-F238E27FC236}">
                <a16:creationId xmlns:a16="http://schemas.microsoft.com/office/drawing/2014/main" id="{6829053F-8EDC-0D8C-36AB-3793666BD5ED}"/>
              </a:ext>
            </a:extLst>
          </p:cNvPr>
          <p:cNvSpPr/>
          <p:nvPr/>
        </p:nvSpPr>
        <p:spPr>
          <a:xfrm>
            <a:off x="94004" y="1108020"/>
            <a:ext cx="9921667" cy="224193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2">
            <a:extLst>
              <a:ext uri="{FF2B5EF4-FFF2-40B4-BE49-F238E27FC236}">
                <a16:creationId xmlns:a16="http://schemas.microsoft.com/office/drawing/2014/main" id="{0718772C-6103-28AC-3712-15F641E8B324}"/>
              </a:ext>
            </a:extLst>
          </p:cNvPr>
          <p:cNvSpPr txBox="1"/>
          <p:nvPr/>
        </p:nvSpPr>
        <p:spPr>
          <a:xfrm>
            <a:off x="69913" y="922559"/>
            <a:ext cx="5125974" cy="86280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R="0" lvl="0" indent="0" algn="ctr" rtl="1" fontAlgn="auto">
              <a:lnSpc>
                <a:spcPct val="107000"/>
              </a:lnSpc>
              <a:spcBef>
                <a:spcPts val="0"/>
              </a:spcBef>
              <a:spcAft>
                <a:spcPts val="800"/>
              </a:spcAft>
              <a:buClrTx/>
              <a:buSzTx/>
              <a:buFontTx/>
              <a:buNone/>
              <a:tabLst/>
              <a:defRPr/>
            </a:pPr>
            <a:r>
              <a:rPr lang="ar-DZ" sz="2400" dirty="0"/>
              <a:t>في نفس الصفحة تجدون العديد من الخيارات الإضافية التي يمكنكم التحكم بها حسب ما يناسبكم</a:t>
            </a:r>
            <a:endParaRPr lang="fr-FR" sz="2400" dirty="0"/>
          </a:p>
        </p:txBody>
      </p:sp>
    </p:spTree>
    <p:extLst>
      <p:ext uri="{BB962C8B-B14F-4D97-AF65-F5344CB8AC3E}">
        <p14:creationId xmlns:p14="http://schemas.microsoft.com/office/powerpoint/2010/main" val="1052404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0D766-7846-B910-B6BD-F03591298C6E}"/>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0610D57A-6FDE-10DA-14FC-E17573363433}"/>
              </a:ext>
            </a:extLst>
          </p:cNvPr>
          <p:cNvPicPr>
            <a:picLocks noChangeAspect="1"/>
          </p:cNvPicPr>
          <p:nvPr/>
        </p:nvPicPr>
        <p:blipFill>
          <a:blip r:embed="rId2"/>
          <a:stretch>
            <a:fillRect/>
          </a:stretch>
        </p:blipFill>
        <p:spPr>
          <a:xfrm>
            <a:off x="0" y="364890"/>
            <a:ext cx="12192000" cy="6128220"/>
          </a:xfrm>
          <a:prstGeom prst="rect">
            <a:avLst/>
          </a:prstGeom>
        </p:spPr>
      </p:pic>
      <p:sp>
        <p:nvSpPr>
          <p:cNvPr id="6" name="Rectangle 5">
            <a:extLst>
              <a:ext uri="{FF2B5EF4-FFF2-40B4-BE49-F238E27FC236}">
                <a16:creationId xmlns:a16="http://schemas.microsoft.com/office/drawing/2014/main" id="{88E631DD-C7E9-BBDA-B48B-7BEED8142BD6}"/>
              </a:ext>
            </a:extLst>
          </p:cNvPr>
          <p:cNvSpPr/>
          <p:nvPr/>
        </p:nvSpPr>
        <p:spPr>
          <a:xfrm>
            <a:off x="8289421" y="1785359"/>
            <a:ext cx="1521151" cy="32545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2">
            <a:extLst>
              <a:ext uri="{FF2B5EF4-FFF2-40B4-BE49-F238E27FC236}">
                <a16:creationId xmlns:a16="http://schemas.microsoft.com/office/drawing/2014/main" id="{158AFA35-A88B-F906-B3DC-91373CD660BD}"/>
              </a:ext>
            </a:extLst>
          </p:cNvPr>
          <p:cNvSpPr txBox="1"/>
          <p:nvPr/>
        </p:nvSpPr>
        <p:spPr>
          <a:xfrm>
            <a:off x="1649338" y="852838"/>
            <a:ext cx="5477899" cy="125797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R="0" lvl="0" indent="0" algn="ctr" rtl="1" fontAlgn="auto">
              <a:lnSpc>
                <a:spcPct val="107000"/>
              </a:lnSpc>
              <a:spcBef>
                <a:spcPts val="0"/>
              </a:spcBef>
              <a:spcAft>
                <a:spcPts val="800"/>
              </a:spcAft>
              <a:buClrTx/>
              <a:buSzTx/>
              <a:buFontTx/>
              <a:buNone/>
              <a:tabLst/>
              <a:defRPr/>
            </a:pPr>
            <a:r>
              <a:rPr lang="ar-DZ" sz="2400" dirty="0"/>
              <a:t>عند تفعيل </a:t>
            </a:r>
            <a:r>
              <a:rPr lang="ar-DZ" sz="2400" b="1" dirty="0"/>
              <a:t>"منع تكرار الفهرس" </a:t>
            </a:r>
            <a:r>
              <a:rPr lang="ar-DZ" sz="2400" dirty="0"/>
              <a:t>لن يمكنك إضافة فهرس موجود سابقا في النظام، وفي حالة أردت تكراره على أية حال، يمكنك تعطيل هذه الخاصية في أي وقت</a:t>
            </a:r>
            <a:endParaRPr lang="fr-FR" sz="2400" dirty="0"/>
          </a:p>
        </p:txBody>
      </p:sp>
      <p:cxnSp>
        <p:nvCxnSpPr>
          <p:cNvPr id="2" name="Connecteur droit avec flèche 9">
            <a:extLst>
              <a:ext uri="{FF2B5EF4-FFF2-40B4-BE49-F238E27FC236}">
                <a16:creationId xmlns:a16="http://schemas.microsoft.com/office/drawing/2014/main" id="{517F781D-748A-5EE5-F5C1-78A3C481B735}"/>
              </a:ext>
            </a:extLst>
          </p:cNvPr>
          <p:cNvCxnSpPr>
            <a:cxnSpLocks/>
            <a:stCxn id="8" idx="3"/>
            <a:endCxn id="6" idx="1"/>
          </p:cNvCxnSpPr>
          <p:nvPr/>
        </p:nvCxnSpPr>
        <p:spPr>
          <a:xfrm>
            <a:off x="7127237" y="1481825"/>
            <a:ext cx="1162184" cy="46626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50359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9FA0E-0A33-3B0B-9CA7-9F8FE5A3913F}"/>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9570ACE3-18A5-5B57-5AA2-585854FFF130}"/>
              </a:ext>
            </a:extLst>
          </p:cNvPr>
          <p:cNvPicPr>
            <a:picLocks noChangeAspect="1"/>
          </p:cNvPicPr>
          <p:nvPr/>
        </p:nvPicPr>
        <p:blipFill>
          <a:blip r:embed="rId2"/>
          <a:stretch>
            <a:fillRect/>
          </a:stretch>
        </p:blipFill>
        <p:spPr>
          <a:xfrm>
            <a:off x="0" y="364890"/>
            <a:ext cx="12192000" cy="6128220"/>
          </a:xfrm>
          <a:prstGeom prst="rect">
            <a:avLst/>
          </a:prstGeom>
        </p:spPr>
      </p:pic>
      <p:sp>
        <p:nvSpPr>
          <p:cNvPr id="6" name="Rectangle 5">
            <a:extLst>
              <a:ext uri="{FF2B5EF4-FFF2-40B4-BE49-F238E27FC236}">
                <a16:creationId xmlns:a16="http://schemas.microsoft.com/office/drawing/2014/main" id="{0F640652-9105-DB06-A7C8-8830A46B11B9}"/>
              </a:ext>
            </a:extLst>
          </p:cNvPr>
          <p:cNvSpPr/>
          <p:nvPr/>
        </p:nvSpPr>
        <p:spPr>
          <a:xfrm>
            <a:off x="4879649" y="2110811"/>
            <a:ext cx="4862557" cy="32545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2">
            <a:extLst>
              <a:ext uri="{FF2B5EF4-FFF2-40B4-BE49-F238E27FC236}">
                <a16:creationId xmlns:a16="http://schemas.microsoft.com/office/drawing/2014/main" id="{E99E5A88-3A74-E5BB-0CC4-AFE30443256F}"/>
              </a:ext>
            </a:extLst>
          </p:cNvPr>
          <p:cNvSpPr txBox="1"/>
          <p:nvPr/>
        </p:nvSpPr>
        <p:spPr>
          <a:xfrm>
            <a:off x="1145136" y="724651"/>
            <a:ext cx="5477899" cy="86280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R="0" lvl="0" indent="0" algn="ctr" rtl="1" fontAlgn="auto">
              <a:lnSpc>
                <a:spcPct val="107000"/>
              </a:lnSpc>
              <a:spcBef>
                <a:spcPts val="0"/>
              </a:spcBef>
              <a:spcAft>
                <a:spcPts val="800"/>
              </a:spcAft>
              <a:buClrTx/>
              <a:buSzTx/>
              <a:buFontTx/>
              <a:buNone/>
              <a:tabLst/>
              <a:defRPr/>
            </a:pPr>
            <a:r>
              <a:rPr lang="ar-DZ" sz="2400" dirty="0"/>
              <a:t>يسمح تفعيل هذه الخاصية بتفصيل وتتبع الأرشيف حسب الوثائق الخاصة بإجراءات العقود</a:t>
            </a:r>
            <a:endParaRPr lang="fr-FR" sz="2400" dirty="0"/>
          </a:p>
        </p:txBody>
      </p:sp>
      <p:cxnSp>
        <p:nvCxnSpPr>
          <p:cNvPr id="2" name="Connecteur droit avec flèche 9">
            <a:extLst>
              <a:ext uri="{FF2B5EF4-FFF2-40B4-BE49-F238E27FC236}">
                <a16:creationId xmlns:a16="http://schemas.microsoft.com/office/drawing/2014/main" id="{95498077-1364-A26D-2020-C00C75B7AE41}"/>
              </a:ext>
            </a:extLst>
          </p:cNvPr>
          <p:cNvCxnSpPr>
            <a:cxnSpLocks/>
            <a:stCxn id="8" idx="3"/>
            <a:endCxn id="6" idx="0"/>
          </p:cNvCxnSpPr>
          <p:nvPr/>
        </p:nvCxnSpPr>
        <p:spPr>
          <a:xfrm>
            <a:off x="6623035" y="1156051"/>
            <a:ext cx="687893" cy="954760"/>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62339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E2C66-7384-E348-2E27-5FC40000B220}"/>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65F5F4F3-B6B5-9C7D-0F82-DFFB1B038C92}"/>
              </a:ext>
            </a:extLst>
          </p:cNvPr>
          <p:cNvPicPr>
            <a:picLocks noChangeAspect="1"/>
          </p:cNvPicPr>
          <p:nvPr/>
        </p:nvPicPr>
        <p:blipFill>
          <a:blip r:embed="rId2"/>
          <a:stretch>
            <a:fillRect/>
          </a:stretch>
        </p:blipFill>
        <p:spPr>
          <a:xfrm>
            <a:off x="0" y="364890"/>
            <a:ext cx="12192000" cy="6128220"/>
          </a:xfrm>
          <a:prstGeom prst="rect">
            <a:avLst/>
          </a:prstGeom>
        </p:spPr>
      </p:pic>
      <p:sp>
        <p:nvSpPr>
          <p:cNvPr id="6" name="Rectangle 5">
            <a:extLst>
              <a:ext uri="{FF2B5EF4-FFF2-40B4-BE49-F238E27FC236}">
                <a16:creationId xmlns:a16="http://schemas.microsoft.com/office/drawing/2014/main" id="{194A7253-8479-DC53-EC2F-96930C29044B}"/>
              </a:ext>
            </a:extLst>
          </p:cNvPr>
          <p:cNvSpPr/>
          <p:nvPr/>
        </p:nvSpPr>
        <p:spPr>
          <a:xfrm>
            <a:off x="7193281" y="2394959"/>
            <a:ext cx="2480132" cy="32545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2">
            <a:extLst>
              <a:ext uri="{FF2B5EF4-FFF2-40B4-BE49-F238E27FC236}">
                <a16:creationId xmlns:a16="http://schemas.microsoft.com/office/drawing/2014/main" id="{652FDFAF-ECF7-533F-F831-C7EB7E50C8C6}"/>
              </a:ext>
            </a:extLst>
          </p:cNvPr>
          <p:cNvSpPr txBox="1"/>
          <p:nvPr/>
        </p:nvSpPr>
        <p:spPr>
          <a:xfrm>
            <a:off x="1557898" y="1136986"/>
            <a:ext cx="5477899" cy="125797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R="0" lvl="0" indent="0" algn="ctr" rtl="1" fontAlgn="auto">
              <a:lnSpc>
                <a:spcPct val="107000"/>
              </a:lnSpc>
              <a:spcBef>
                <a:spcPts val="0"/>
              </a:spcBef>
              <a:spcAft>
                <a:spcPts val="800"/>
              </a:spcAft>
              <a:buClrTx/>
              <a:buSzTx/>
              <a:buFontTx/>
              <a:buNone/>
              <a:tabLst/>
              <a:defRPr/>
            </a:pPr>
            <a:r>
              <a:rPr lang="ar-DZ" sz="2400" dirty="0"/>
              <a:t>يمكنك عبر هذه الخاصية تفعيل/تعطيل جمع الأتعاب للخدمات إضافية مع الأتعاب الأساسية عند حساب تكاليف العقد</a:t>
            </a:r>
            <a:endParaRPr lang="fr-FR" sz="2400" dirty="0"/>
          </a:p>
        </p:txBody>
      </p:sp>
      <p:cxnSp>
        <p:nvCxnSpPr>
          <p:cNvPr id="2" name="Connecteur droit avec flèche 9">
            <a:extLst>
              <a:ext uri="{FF2B5EF4-FFF2-40B4-BE49-F238E27FC236}">
                <a16:creationId xmlns:a16="http://schemas.microsoft.com/office/drawing/2014/main" id="{31C37D97-4944-4EB9-AB0F-C823F0C19DE9}"/>
              </a:ext>
            </a:extLst>
          </p:cNvPr>
          <p:cNvCxnSpPr>
            <a:cxnSpLocks/>
            <a:stCxn id="8" idx="3"/>
            <a:endCxn id="6" idx="0"/>
          </p:cNvCxnSpPr>
          <p:nvPr/>
        </p:nvCxnSpPr>
        <p:spPr>
          <a:xfrm>
            <a:off x="7035797" y="1765973"/>
            <a:ext cx="1397550" cy="628986"/>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92607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DCCBD8-5EC2-A218-C679-7AD9C66F7C59}"/>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BF13B13A-E3B0-4297-B5D2-DD389AE0FD67}"/>
              </a:ext>
            </a:extLst>
          </p:cNvPr>
          <p:cNvPicPr>
            <a:picLocks noChangeAspect="1"/>
          </p:cNvPicPr>
          <p:nvPr/>
        </p:nvPicPr>
        <p:blipFill>
          <a:blip r:embed="rId2"/>
          <a:stretch>
            <a:fillRect/>
          </a:stretch>
        </p:blipFill>
        <p:spPr>
          <a:xfrm>
            <a:off x="0" y="364890"/>
            <a:ext cx="12192000" cy="6128220"/>
          </a:xfrm>
          <a:prstGeom prst="rect">
            <a:avLst/>
          </a:prstGeom>
        </p:spPr>
      </p:pic>
      <p:sp>
        <p:nvSpPr>
          <p:cNvPr id="6" name="Rectangle 5">
            <a:extLst>
              <a:ext uri="{FF2B5EF4-FFF2-40B4-BE49-F238E27FC236}">
                <a16:creationId xmlns:a16="http://schemas.microsoft.com/office/drawing/2014/main" id="{D1157F66-739F-6E00-852D-034D185CA750}"/>
              </a:ext>
            </a:extLst>
          </p:cNvPr>
          <p:cNvSpPr/>
          <p:nvPr/>
        </p:nvSpPr>
        <p:spPr>
          <a:xfrm>
            <a:off x="6644640" y="2699759"/>
            <a:ext cx="3028773" cy="32545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2">
            <a:extLst>
              <a:ext uri="{FF2B5EF4-FFF2-40B4-BE49-F238E27FC236}">
                <a16:creationId xmlns:a16="http://schemas.microsoft.com/office/drawing/2014/main" id="{A91FB415-956C-9176-89A2-1C80579B09D7}"/>
              </a:ext>
            </a:extLst>
          </p:cNvPr>
          <p:cNvSpPr txBox="1"/>
          <p:nvPr/>
        </p:nvSpPr>
        <p:spPr>
          <a:xfrm>
            <a:off x="1557898" y="1136986"/>
            <a:ext cx="5477899" cy="86280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R="0" lvl="0" indent="0" algn="ctr" rtl="1" fontAlgn="auto">
              <a:lnSpc>
                <a:spcPct val="107000"/>
              </a:lnSpc>
              <a:spcBef>
                <a:spcPts val="0"/>
              </a:spcBef>
              <a:spcAft>
                <a:spcPts val="800"/>
              </a:spcAft>
              <a:buClrTx/>
              <a:buSzTx/>
              <a:buFontTx/>
              <a:buNone/>
              <a:tabLst/>
              <a:defRPr/>
            </a:pPr>
            <a:r>
              <a:rPr lang="ar-DZ" sz="2400" dirty="0"/>
              <a:t>تظهر أرقام فهارس العقود في جداول الإرسال للمحافظات العقارية، ولإخفائها قم بتفعيل هذه الخاصية</a:t>
            </a:r>
            <a:endParaRPr lang="fr-FR" sz="2400" dirty="0"/>
          </a:p>
        </p:txBody>
      </p:sp>
      <p:cxnSp>
        <p:nvCxnSpPr>
          <p:cNvPr id="2" name="Connecteur droit avec flèche 9">
            <a:extLst>
              <a:ext uri="{FF2B5EF4-FFF2-40B4-BE49-F238E27FC236}">
                <a16:creationId xmlns:a16="http://schemas.microsoft.com/office/drawing/2014/main" id="{6661B14C-82CF-5E4E-9F5D-ECC0E84AA5D0}"/>
              </a:ext>
            </a:extLst>
          </p:cNvPr>
          <p:cNvCxnSpPr>
            <a:cxnSpLocks/>
            <a:stCxn id="8" idx="3"/>
            <a:endCxn id="6" idx="0"/>
          </p:cNvCxnSpPr>
          <p:nvPr/>
        </p:nvCxnSpPr>
        <p:spPr>
          <a:xfrm>
            <a:off x="7035797" y="1568386"/>
            <a:ext cx="1123230" cy="1131373"/>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93368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9BFF5-EE7A-719F-CF40-AF29290133AB}"/>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23469470-663F-8A61-9582-3A93753219B1}"/>
              </a:ext>
            </a:extLst>
          </p:cNvPr>
          <p:cNvPicPr>
            <a:picLocks noChangeAspect="1"/>
          </p:cNvPicPr>
          <p:nvPr/>
        </p:nvPicPr>
        <p:blipFill>
          <a:blip r:embed="rId2"/>
          <a:stretch>
            <a:fillRect/>
          </a:stretch>
        </p:blipFill>
        <p:spPr>
          <a:xfrm>
            <a:off x="0" y="364890"/>
            <a:ext cx="12192000" cy="6128220"/>
          </a:xfrm>
          <a:prstGeom prst="rect">
            <a:avLst/>
          </a:prstGeom>
        </p:spPr>
      </p:pic>
      <p:sp>
        <p:nvSpPr>
          <p:cNvPr id="6" name="Rectangle 5">
            <a:extLst>
              <a:ext uri="{FF2B5EF4-FFF2-40B4-BE49-F238E27FC236}">
                <a16:creationId xmlns:a16="http://schemas.microsoft.com/office/drawing/2014/main" id="{4751D514-C294-6B18-D2A8-599D848A2B76}"/>
              </a:ext>
            </a:extLst>
          </p:cNvPr>
          <p:cNvSpPr/>
          <p:nvPr/>
        </p:nvSpPr>
        <p:spPr>
          <a:xfrm>
            <a:off x="7035797" y="3035039"/>
            <a:ext cx="2637616" cy="32545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2">
            <a:extLst>
              <a:ext uri="{FF2B5EF4-FFF2-40B4-BE49-F238E27FC236}">
                <a16:creationId xmlns:a16="http://schemas.microsoft.com/office/drawing/2014/main" id="{E2596F11-40A9-7156-01D1-F4060642C2B9}"/>
              </a:ext>
            </a:extLst>
          </p:cNvPr>
          <p:cNvSpPr txBox="1"/>
          <p:nvPr/>
        </p:nvSpPr>
        <p:spPr>
          <a:xfrm>
            <a:off x="281940" y="1609426"/>
            <a:ext cx="6578597" cy="165314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R="0" lvl="0" indent="0" algn="ctr" rtl="1" fontAlgn="auto">
              <a:lnSpc>
                <a:spcPct val="107000"/>
              </a:lnSpc>
              <a:spcBef>
                <a:spcPts val="0"/>
              </a:spcBef>
              <a:spcAft>
                <a:spcPts val="800"/>
              </a:spcAft>
              <a:buClrTx/>
              <a:buSzTx/>
              <a:buFontTx/>
              <a:buNone/>
              <a:tabLst/>
              <a:defRPr/>
            </a:pPr>
            <a:r>
              <a:rPr lang="ar-DZ" sz="2400" dirty="0"/>
              <a:t>يتيح نظام الموثق الجزائري خاصية طباعة الصكوك، حيث يتم ملء معلومات الصك بشكل آلي، ولتفادي أي تزوير أو إضافة في مبالغ الصكوك بعد طباعتها، يمكنك تفعيل هذه الخاصية والتي تسمح بإضافة رمز </a:t>
            </a:r>
            <a:r>
              <a:rPr lang="fr-FR" sz="2400" b="1" dirty="0"/>
              <a:t>#</a:t>
            </a:r>
            <a:r>
              <a:rPr lang="ar-DZ" sz="2400" dirty="0"/>
              <a:t> قبل وبعد المبلغ للتأكد من عدم زيادة أرقام فيه</a:t>
            </a:r>
            <a:endParaRPr lang="fr-FR" sz="2400" dirty="0"/>
          </a:p>
        </p:txBody>
      </p:sp>
      <p:cxnSp>
        <p:nvCxnSpPr>
          <p:cNvPr id="2" name="Connecteur droit avec flèche 9">
            <a:extLst>
              <a:ext uri="{FF2B5EF4-FFF2-40B4-BE49-F238E27FC236}">
                <a16:creationId xmlns:a16="http://schemas.microsoft.com/office/drawing/2014/main" id="{36F2F2C7-77F8-EBA0-DCA0-4C217093C539}"/>
              </a:ext>
            </a:extLst>
          </p:cNvPr>
          <p:cNvCxnSpPr>
            <a:cxnSpLocks/>
            <a:stCxn id="8" idx="3"/>
            <a:endCxn id="6" idx="0"/>
          </p:cNvCxnSpPr>
          <p:nvPr/>
        </p:nvCxnSpPr>
        <p:spPr>
          <a:xfrm>
            <a:off x="6860537" y="2435999"/>
            <a:ext cx="1494068" cy="599040"/>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2498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FA0B5-DCFD-7670-8150-CAA6C1BAAE2C}"/>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1F94E4E5-4CED-8CF4-B48B-91760C28C390}"/>
              </a:ext>
            </a:extLst>
          </p:cNvPr>
          <p:cNvPicPr>
            <a:picLocks noChangeAspect="1"/>
          </p:cNvPicPr>
          <p:nvPr/>
        </p:nvPicPr>
        <p:blipFill>
          <a:blip r:embed="rId2"/>
          <a:stretch>
            <a:fillRect/>
          </a:stretch>
        </p:blipFill>
        <p:spPr>
          <a:xfrm>
            <a:off x="0" y="468907"/>
            <a:ext cx="12192000" cy="5920185"/>
          </a:xfrm>
          <a:prstGeom prst="rect">
            <a:avLst/>
          </a:prstGeom>
        </p:spPr>
      </p:pic>
      <p:cxnSp>
        <p:nvCxnSpPr>
          <p:cNvPr id="6" name="Connecteur droit avec flèche 5">
            <a:extLst>
              <a:ext uri="{FF2B5EF4-FFF2-40B4-BE49-F238E27FC236}">
                <a16:creationId xmlns:a16="http://schemas.microsoft.com/office/drawing/2014/main" id="{CA83A746-8CFF-0884-1401-124FE7D3919D}"/>
              </a:ext>
            </a:extLst>
          </p:cNvPr>
          <p:cNvCxnSpPr>
            <a:cxnSpLocks/>
            <a:stCxn id="7" idx="0"/>
            <a:endCxn id="10" idx="3"/>
          </p:cNvCxnSpPr>
          <p:nvPr/>
        </p:nvCxnSpPr>
        <p:spPr>
          <a:xfrm flipH="1" flipV="1">
            <a:off x="1331650" y="1494709"/>
            <a:ext cx="2432357" cy="63493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itre 1">
            <a:extLst>
              <a:ext uri="{FF2B5EF4-FFF2-40B4-BE49-F238E27FC236}">
                <a16:creationId xmlns:a16="http://schemas.microsoft.com/office/drawing/2014/main" id="{39D1DBD5-1BD2-2E2F-0149-A23AAD9AD3B6}"/>
              </a:ext>
            </a:extLst>
          </p:cNvPr>
          <p:cNvSpPr txBox="1">
            <a:spLocks/>
          </p:cNvSpPr>
          <p:nvPr/>
        </p:nvSpPr>
        <p:spPr>
          <a:xfrm>
            <a:off x="1432014" y="2129648"/>
            <a:ext cx="4663986" cy="1071981"/>
          </a:xfrm>
          <a:prstGeom prst="rect">
            <a:avLst/>
          </a:prstGeom>
          <a:solidFill>
            <a:schemeClr val="bg1"/>
          </a:solidFill>
          <a:ln w="19050">
            <a:solidFill>
              <a:srgbClr val="FF00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07000"/>
              </a:lnSpc>
              <a:spcAft>
                <a:spcPts val="800"/>
              </a:spcAft>
            </a:pPr>
            <a:r>
              <a:rPr lang="ar-DZ" sz="2800" dirty="0">
                <a:latin typeface="Calibri" panose="020F0502020204030204" pitchFamily="34" charset="0"/>
                <a:ea typeface="Calibri" panose="020F0502020204030204" pitchFamily="34" charset="0"/>
                <a:cs typeface="Arial" panose="020B0604020202020204" pitchFamily="34" charset="0"/>
              </a:rPr>
              <a:t>لتغيير </a:t>
            </a:r>
            <a:r>
              <a:rPr lang="ar-DZ" sz="2800" b="1" dirty="0">
                <a:latin typeface="Calibri" panose="020F0502020204030204" pitchFamily="34" charset="0"/>
                <a:ea typeface="Calibri" panose="020F0502020204030204" pitchFamily="34" charset="0"/>
                <a:cs typeface="Arial" panose="020B0604020202020204" pitchFamily="34" charset="0"/>
              </a:rPr>
              <a:t>الخيارات العامة</a:t>
            </a:r>
            <a:r>
              <a:rPr lang="ar-DZ" sz="2800" dirty="0">
                <a:latin typeface="Calibri" panose="020F0502020204030204" pitchFamily="34" charset="0"/>
                <a:ea typeface="Calibri" panose="020F0502020204030204" pitchFamily="34" charset="0"/>
                <a:cs typeface="Arial" panose="020B0604020202020204" pitchFamily="34" charset="0"/>
              </a:rPr>
              <a:t>، </a:t>
            </a:r>
            <a:r>
              <a:rPr lang="ar-DZ" sz="2800" dirty="0">
                <a:latin typeface="Calibri" panose="020F0502020204030204" pitchFamily="34" charset="0"/>
                <a:ea typeface="Calibri" panose="020F0502020204030204" pitchFamily="34" charset="0"/>
              </a:rPr>
              <a:t>انقر على اسم حسابك، ثم انقر على </a:t>
            </a:r>
            <a:r>
              <a:rPr lang="ar-DZ" sz="2800" b="1" dirty="0">
                <a:latin typeface="Calibri" panose="020F0502020204030204" pitchFamily="34" charset="0"/>
                <a:ea typeface="Calibri" panose="020F0502020204030204" pitchFamily="34" charset="0"/>
              </a:rPr>
              <a:t>"الخيارات"</a:t>
            </a:r>
            <a:r>
              <a:rPr lang="ar-DZ" sz="2800" b="1" dirty="0">
                <a:latin typeface="Calibri" panose="020F0502020204030204" pitchFamily="34" charset="0"/>
                <a:ea typeface="Calibri" panose="020F0502020204030204" pitchFamily="34" charset="0"/>
                <a:cs typeface="Arial" panose="020B0604020202020204" pitchFamily="34" charset="0"/>
              </a:rPr>
              <a:t> </a:t>
            </a:r>
            <a:endParaRPr lang="fr-FR" sz="2800" b="1" dirty="0">
              <a:latin typeface="Calibri" panose="020F0502020204030204" pitchFamily="34" charset="0"/>
              <a:ea typeface="Calibri" panose="020F050202020403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89E9539B-80BC-D395-693A-9B6134116D9A}"/>
              </a:ext>
            </a:extLst>
          </p:cNvPr>
          <p:cNvSpPr/>
          <p:nvPr/>
        </p:nvSpPr>
        <p:spPr>
          <a:xfrm>
            <a:off x="75163" y="468907"/>
            <a:ext cx="707255" cy="24130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82A6AE55-8828-7A31-50C4-00A909990BBE}"/>
              </a:ext>
            </a:extLst>
          </p:cNvPr>
          <p:cNvSpPr/>
          <p:nvPr/>
        </p:nvSpPr>
        <p:spPr>
          <a:xfrm>
            <a:off x="159797" y="1350856"/>
            <a:ext cx="1171853" cy="28770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avec flèche 10">
            <a:extLst>
              <a:ext uri="{FF2B5EF4-FFF2-40B4-BE49-F238E27FC236}">
                <a16:creationId xmlns:a16="http://schemas.microsoft.com/office/drawing/2014/main" id="{636AF021-1449-0CC0-7480-DE1EA1CC7355}"/>
              </a:ext>
            </a:extLst>
          </p:cNvPr>
          <p:cNvCxnSpPr>
            <a:cxnSpLocks/>
            <a:stCxn id="9" idx="3"/>
          </p:cNvCxnSpPr>
          <p:nvPr/>
        </p:nvCxnSpPr>
        <p:spPr>
          <a:xfrm>
            <a:off x="782418" y="589561"/>
            <a:ext cx="223422" cy="21307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21703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AA0CF-CB0F-3FDF-0979-C73DA449A14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E283FD7-105A-2CB3-EA54-997F0FF8EF99}"/>
              </a:ext>
            </a:extLst>
          </p:cNvPr>
          <p:cNvSpPr>
            <a:spLocks noGrp="1"/>
          </p:cNvSpPr>
          <p:nvPr>
            <p:ph type="title"/>
          </p:nvPr>
        </p:nvSpPr>
        <p:spPr>
          <a:xfrm>
            <a:off x="2512464" y="2445061"/>
            <a:ext cx="7167072" cy="1967877"/>
          </a:xfrm>
        </p:spPr>
        <p:txBody>
          <a:bodyPr>
            <a:normAutofit/>
          </a:bodyPr>
          <a:lstStyle/>
          <a:p>
            <a:pPr algn="ctr" rtl="1">
              <a:spcBef>
                <a:spcPts val="1000"/>
              </a:spcBef>
              <a:defRPr/>
            </a:pPr>
            <a:r>
              <a:rPr lang="ar-DZ" dirty="0"/>
              <a:t>ثامنا:</a:t>
            </a:r>
            <a:br>
              <a:rPr lang="fr-FR" dirty="0"/>
            </a:br>
            <a:r>
              <a:rPr lang="ar-DZ" dirty="0"/>
              <a:t>التحكم في نظام التنبيهات</a:t>
            </a:r>
            <a:endParaRPr lang="fr-FR" dirty="0">
              <a:cs typeface="+mn-cs"/>
            </a:endParaRPr>
          </a:p>
        </p:txBody>
      </p:sp>
    </p:spTree>
    <p:extLst>
      <p:ext uri="{BB962C8B-B14F-4D97-AF65-F5344CB8AC3E}">
        <p14:creationId xmlns:p14="http://schemas.microsoft.com/office/powerpoint/2010/main" val="39437877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9E13E-856A-5831-AF53-AB255DC34A11}"/>
              </a:ext>
            </a:extLst>
          </p:cNvPr>
          <p:cNvSpPr>
            <a:spLocks noGrp="1"/>
          </p:cNvSpPr>
          <p:nvPr>
            <p:ph type="title"/>
          </p:nvPr>
        </p:nvSpPr>
        <p:spPr>
          <a:xfrm>
            <a:off x="838200" y="1832189"/>
            <a:ext cx="10515600" cy="3193621"/>
          </a:xfrm>
        </p:spPr>
        <p:txBody>
          <a:bodyPr>
            <a:normAutofit/>
          </a:bodyPr>
          <a:lstStyle/>
          <a:p>
            <a:pPr algn="r" rtl="1"/>
            <a:r>
              <a:rPr lang="ar-DZ" dirty="0"/>
              <a:t>يسمح نظام التنبيهات بتحديد الوقت الذي تظهر فيه من أجل تذكير المستخدمين بمختلف الإجراءات الواجب اتخاذها قبل نفاذ الآجال القانونية لكل واحدة، فبمجرد ضبط الإعدادات فإن التنبيهات ستظهر بشكل تلقائي في الشريط العلوي وسيتم تحديثها دوريا للتذكير بالعمليات الواجب اتخاذها.</a:t>
            </a:r>
            <a:endParaRPr lang="en-US" dirty="0"/>
          </a:p>
        </p:txBody>
      </p:sp>
    </p:spTree>
    <p:extLst>
      <p:ext uri="{BB962C8B-B14F-4D97-AF65-F5344CB8AC3E}">
        <p14:creationId xmlns:p14="http://schemas.microsoft.com/office/powerpoint/2010/main" val="1074763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A5E47E-2EBB-A05B-BCCC-F9F0B69F3179}"/>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90CE3200-F23C-3469-558F-8B7125299AD0}"/>
              </a:ext>
            </a:extLst>
          </p:cNvPr>
          <p:cNvPicPr>
            <a:picLocks noChangeAspect="1"/>
          </p:cNvPicPr>
          <p:nvPr/>
        </p:nvPicPr>
        <p:blipFill>
          <a:blip r:embed="rId2"/>
          <a:stretch>
            <a:fillRect/>
          </a:stretch>
        </p:blipFill>
        <p:spPr>
          <a:xfrm>
            <a:off x="0" y="364890"/>
            <a:ext cx="12192000" cy="6128220"/>
          </a:xfrm>
          <a:prstGeom prst="rect">
            <a:avLst/>
          </a:prstGeom>
        </p:spPr>
      </p:pic>
      <p:sp>
        <p:nvSpPr>
          <p:cNvPr id="7" name="Rectangle 6">
            <a:extLst>
              <a:ext uri="{FF2B5EF4-FFF2-40B4-BE49-F238E27FC236}">
                <a16:creationId xmlns:a16="http://schemas.microsoft.com/office/drawing/2014/main" id="{695E4AED-409F-7B89-5638-E115D15EF8C5}"/>
              </a:ext>
            </a:extLst>
          </p:cNvPr>
          <p:cNvSpPr/>
          <p:nvPr/>
        </p:nvSpPr>
        <p:spPr>
          <a:xfrm>
            <a:off x="94003" y="3429000"/>
            <a:ext cx="9921667" cy="245050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2">
            <a:extLst>
              <a:ext uri="{FF2B5EF4-FFF2-40B4-BE49-F238E27FC236}">
                <a16:creationId xmlns:a16="http://schemas.microsoft.com/office/drawing/2014/main" id="{3343931F-44A1-6013-6867-883DF958D7E2}"/>
              </a:ext>
            </a:extLst>
          </p:cNvPr>
          <p:cNvSpPr txBox="1"/>
          <p:nvPr/>
        </p:nvSpPr>
        <p:spPr>
          <a:xfrm>
            <a:off x="682053" y="2566200"/>
            <a:ext cx="5413947" cy="86280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R="0" lvl="0" indent="0" algn="ctr" rtl="1" fontAlgn="auto">
              <a:lnSpc>
                <a:spcPct val="107000"/>
              </a:lnSpc>
              <a:spcBef>
                <a:spcPts val="0"/>
              </a:spcBef>
              <a:spcAft>
                <a:spcPts val="800"/>
              </a:spcAft>
              <a:buClrTx/>
              <a:buSzTx/>
              <a:buFontTx/>
              <a:buNone/>
              <a:tabLst/>
              <a:defRPr/>
            </a:pPr>
            <a:r>
              <a:rPr lang="ar-DZ" sz="2400" dirty="0"/>
              <a:t>في نفس الصفحة، يمكنكم التحكم في نظام التنبيهات من هذه القائمة حيث يتم تحديد متى تظهر هذه الأخيرة</a:t>
            </a:r>
            <a:endParaRPr lang="fr-FR" sz="2400" dirty="0"/>
          </a:p>
        </p:txBody>
      </p:sp>
    </p:spTree>
    <p:extLst>
      <p:ext uri="{BB962C8B-B14F-4D97-AF65-F5344CB8AC3E}">
        <p14:creationId xmlns:p14="http://schemas.microsoft.com/office/powerpoint/2010/main" val="14313923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63DF5A-35C2-09E1-BE7F-76835A02CAE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02320FE-4E45-F70B-F17A-4CBD021F287D}"/>
              </a:ext>
            </a:extLst>
          </p:cNvPr>
          <p:cNvSpPr>
            <a:spLocks noGrp="1"/>
          </p:cNvSpPr>
          <p:nvPr>
            <p:ph type="title"/>
          </p:nvPr>
        </p:nvSpPr>
        <p:spPr>
          <a:xfrm>
            <a:off x="2512464" y="2445061"/>
            <a:ext cx="7167072" cy="1967877"/>
          </a:xfrm>
        </p:spPr>
        <p:txBody>
          <a:bodyPr>
            <a:normAutofit/>
          </a:bodyPr>
          <a:lstStyle/>
          <a:p>
            <a:pPr algn="ctr" rtl="1">
              <a:spcBef>
                <a:spcPts val="1000"/>
              </a:spcBef>
              <a:defRPr/>
            </a:pPr>
            <a:r>
              <a:rPr lang="ar-DZ" dirty="0"/>
              <a:t>تاسعا:</a:t>
            </a:r>
            <a:br>
              <a:rPr lang="fr-FR" dirty="0"/>
            </a:br>
            <a:r>
              <a:rPr lang="ar-DZ" dirty="0"/>
              <a:t>نمذجة فقرة الأطراف</a:t>
            </a:r>
            <a:endParaRPr lang="fr-FR" dirty="0">
              <a:cs typeface="+mn-cs"/>
            </a:endParaRPr>
          </a:p>
        </p:txBody>
      </p:sp>
    </p:spTree>
    <p:extLst>
      <p:ext uri="{BB962C8B-B14F-4D97-AF65-F5344CB8AC3E}">
        <p14:creationId xmlns:p14="http://schemas.microsoft.com/office/powerpoint/2010/main" val="4812193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7993B-4270-718E-EF52-C13FE1D1C2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BC5CE0-9667-C5B3-0E5C-5605D86B41B2}"/>
              </a:ext>
            </a:extLst>
          </p:cNvPr>
          <p:cNvSpPr>
            <a:spLocks noGrp="1"/>
          </p:cNvSpPr>
          <p:nvPr>
            <p:ph type="title"/>
          </p:nvPr>
        </p:nvSpPr>
        <p:spPr>
          <a:xfrm>
            <a:off x="510540" y="1574801"/>
            <a:ext cx="11170920" cy="3154448"/>
          </a:xfrm>
        </p:spPr>
        <p:txBody>
          <a:bodyPr>
            <a:normAutofit/>
          </a:bodyPr>
          <a:lstStyle/>
          <a:p>
            <a:pPr algn="ctr" rtl="1"/>
            <a:r>
              <a:rPr lang="ar-DZ" dirty="0"/>
              <a:t>تسمح بتعديل ترتيب معلومات الأشخاص الطبيعيين بحيث يتم توليد فقرة الأطراف حسب الترتيب المرغوب، وذلك باسترجاع المعلومات من سجل الأشخاص (الطبيعيين والمعنويين) واستخدامها لتوليد </a:t>
            </a:r>
            <a:r>
              <a:rPr lang="ar-DZ" b="1" dirty="0"/>
              <a:t>"الفقرة الأساسية" </a:t>
            </a:r>
            <a:r>
              <a:rPr lang="ar-DZ" dirty="0"/>
              <a:t>للطرف، وفقرة </a:t>
            </a:r>
            <a:r>
              <a:rPr lang="ar-DZ" b="1" dirty="0"/>
              <a:t>"الشاهد" </a:t>
            </a:r>
            <a:r>
              <a:rPr lang="ar-DZ" dirty="0"/>
              <a:t>وفقرة </a:t>
            </a:r>
            <a:r>
              <a:rPr lang="ar-DZ" b="1" dirty="0"/>
              <a:t>"الوارث"</a:t>
            </a:r>
            <a:endParaRPr lang="en-US" b="1" dirty="0"/>
          </a:p>
        </p:txBody>
      </p:sp>
    </p:spTree>
    <p:extLst>
      <p:ext uri="{BB962C8B-B14F-4D97-AF65-F5344CB8AC3E}">
        <p14:creationId xmlns:p14="http://schemas.microsoft.com/office/powerpoint/2010/main" val="39780524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94760-04EE-A4B3-49A4-7F1A26ABB786}"/>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3848B94D-E672-E85E-7BA4-1AE99077057E}"/>
              </a:ext>
            </a:extLst>
          </p:cNvPr>
          <p:cNvPicPr>
            <a:picLocks noChangeAspect="1"/>
          </p:cNvPicPr>
          <p:nvPr/>
        </p:nvPicPr>
        <p:blipFill>
          <a:blip r:embed="rId2"/>
          <a:stretch>
            <a:fillRect/>
          </a:stretch>
        </p:blipFill>
        <p:spPr>
          <a:xfrm>
            <a:off x="0" y="366524"/>
            <a:ext cx="12192000" cy="6124952"/>
          </a:xfrm>
          <a:prstGeom prst="rect">
            <a:avLst/>
          </a:prstGeom>
        </p:spPr>
      </p:pic>
      <p:sp>
        <p:nvSpPr>
          <p:cNvPr id="6" name="Rectangle 5">
            <a:extLst>
              <a:ext uri="{FF2B5EF4-FFF2-40B4-BE49-F238E27FC236}">
                <a16:creationId xmlns:a16="http://schemas.microsoft.com/office/drawing/2014/main" id="{DA7E28A1-A988-94E4-D411-8602DB4F1814}"/>
              </a:ext>
            </a:extLst>
          </p:cNvPr>
          <p:cNvSpPr/>
          <p:nvPr/>
        </p:nvSpPr>
        <p:spPr>
          <a:xfrm>
            <a:off x="94003" y="2039510"/>
            <a:ext cx="9921667" cy="328451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2">
            <a:extLst>
              <a:ext uri="{FF2B5EF4-FFF2-40B4-BE49-F238E27FC236}">
                <a16:creationId xmlns:a16="http://schemas.microsoft.com/office/drawing/2014/main" id="{53703E3B-9ED5-A462-6344-05BD1A5E51C5}"/>
              </a:ext>
            </a:extLst>
          </p:cNvPr>
          <p:cNvSpPr txBox="1"/>
          <p:nvPr/>
        </p:nvSpPr>
        <p:spPr>
          <a:xfrm>
            <a:off x="549208" y="979125"/>
            <a:ext cx="5125974" cy="125797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R="0" lvl="0" indent="0" algn="ctr" rtl="1" fontAlgn="auto">
              <a:lnSpc>
                <a:spcPct val="107000"/>
              </a:lnSpc>
              <a:spcBef>
                <a:spcPts val="0"/>
              </a:spcBef>
              <a:spcAft>
                <a:spcPts val="800"/>
              </a:spcAft>
              <a:buClrTx/>
              <a:buSzTx/>
              <a:buFontTx/>
              <a:buNone/>
              <a:tabLst/>
              <a:defRPr/>
            </a:pPr>
            <a:r>
              <a:rPr lang="ar-DZ" sz="2400" dirty="0"/>
              <a:t>في نفس الصفحة يمكنكم تعديل الفقرات النموذجية للأطراف، حيث يمكنكم تغيير </a:t>
            </a:r>
            <a:r>
              <a:rPr lang="ar-DZ" sz="2400" b="1" dirty="0"/>
              <a:t>محتوى</a:t>
            </a:r>
            <a:r>
              <a:rPr lang="ar-DZ" sz="2400" dirty="0"/>
              <a:t> الفقرة </a:t>
            </a:r>
            <a:r>
              <a:rPr lang="ar-DZ" sz="2400" b="1" dirty="0"/>
              <a:t>وترتيب</a:t>
            </a:r>
            <a:r>
              <a:rPr lang="ar-DZ" sz="2400" dirty="0"/>
              <a:t> </a:t>
            </a:r>
            <a:r>
              <a:rPr lang="ar-DZ" sz="2400" b="1" dirty="0"/>
              <a:t>المعلومات</a:t>
            </a:r>
            <a:r>
              <a:rPr lang="ar-DZ" sz="2400" dirty="0"/>
              <a:t> بما يتناسب وطريقة عملكم</a:t>
            </a:r>
            <a:endParaRPr lang="fr-FR" sz="2400" dirty="0"/>
          </a:p>
        </p:txBody>
      </p:sp>
      <p:sp>
        <p:nvSpPr>
          <p:cNvPr id="9" name="TextBox 2">
            <a:extLst>
              <a:ext uri="{FF2B5EF4-FFF2-40B4-BE49-F238E27FC236}">
                <a16:creationId xmlns:a16="http://schemas.microsoft.com/office/drawing/2014/main" id="{4049AC32-B1F6-5E48-3F76-8ED2AFBCFD0B}"/>
              </a:ext>
            </a:extLst>
          </p:cNvPr>
          <p:cNvSpPr txBox="1"/>
          <p:nvPr/>
        </p:nvSpPr>
        <p:spPr>
          <a:xfrm>
            <a:off x="6342527" y="5578180"/>
            <a:ext cx="5125974" cy="86280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R="0" lvl="0" indent="0" algn="ctr" rtl="1" fontAlgn="auto">
              <a:lnSpc>
                <a:spcPct val="107000"/>
              </a:lnSpc>
              <a:spcBef>
                <a:spcPts val="0"/>
              </a:spcBef>
              <a:spcAft>
                <a:spcPts val="800"/>
              </a:spcAft>
              <a:buClrTx/>
              <a:buSzTx/>
              <a:buFontTx/>
              <a:buNone/>
              <a:tabLst/>
              <a:defRPr/>
            </a:pPr>
            <a:r>
              <a:rPr lang="ar-DZ" sz="2400" dirty="0"/>
              <a:t>بعد الانتهاء من </a:t>
            </a:r>
            <a:r>
              <a:rPr lang="ar-DZ" sz="2400" b="1" dirty="0"/>
              <a:t>أي تعديل </a:t>
            </a:r>
            <a:r>
              <a:rPr lang="ar-DZ" sz="2400" dirty="0"/>
              <a:t>في </a:t>
            </a:r>
            <a:r>
              <a:rPr lang="ar-DZ" sz="2400" b="1" dirty="0"/>
              <a:t>الخيارات</a:t>
            </a:r>
            <a:r>
              <a:rPr lang="ar-DZ" sz="2400" dirty="0"/>
              <a:t>، لا تنسى الضغط على زر </a:t>
            </a:r>
            <a:r>
              <a:rPr lang="ar-DZ" sz="2400" b="1" dirty="0"/>
              <a:t>"حفظ التعديلات" </a:t>
            </a:r>
            <a:r>
              <a:rPr lang="ar-DZ" sz="2400" dirty="0"/>
              <a:t>أسفل الصفحة</a:t>
            </a:r>
            <a:endParaRPr lang="fr-FR" sz="2400" dirty="0"/>
          </a:p>
        </p:txBody>
      </p:sp>
      <p:cxnSp>
        <p:nvCxnSpPr>
          <p:cNvPr id="4" name="Connecteur droit avec flèche 3">
            <a:extLst>
              <a:ext uri="{FF2B5EF4-FFF2-40B4-BE49-F238E27FC236}">
                <a16:creationId xmlns:a16="http://schemas.microsoft.com/office/drawing/2014/main" id="{8700654F-7D11-6BB9-707A-DB8A320286F9}"/>
              </a:ext>
            </a:extLst>
          </p:cNvPr>
          <p:cNvCxnSpPr>
            <a:cxnSpLocks/>
            <a:stCxn id="9" idx="1"/>
          </p:cNvCxnSpPr>
          <p:nvPr/>
        </p:nvCxnSpPr>
        <p:spPr>
          <a:xfrm rot="10800000">
            <a:off x="5007837" y="5845324"/>
            <a:ext cx="1334691" cy="164257"/>
          </a:xfrm>
          <a:prstGeom prst="bentConnector3">
            <a:avLst>
              <a:gd name="adj1" fmla="val 10058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99399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85351585-AC81-6ED1-3976-AF37D056EABC}"/>
              </a:ext>
            </a:extLst>
          </p:cNvPr>
          <p:cNvPicPr>
            <a:picLocks noChangeAspect="1"/>
          </p:cNvPicPr>
          <p:nvPr/>
        </p:nvPicPr>
        <p:blipFill>
          <a:blip r:embed="rId2"/>
          <a:stretch>
            <a:fillRect/>
          </a:stretch>
        </p:blipFill>
        <p:spPr>
          <a:xfrm>
            <a:off x="0" y="167161"/>
            <a:ext cx="12192000" cy="6523678"/>
          </a:xfrm>
          <a:prstGeom prst="rect">
            <a:avLst/>
          </a:prstGeom>
        </p:spPr>
      </p:pic>
      <p:sp>
        <p:nvSpPr>
          <p:cNvPr id="2" name="Titre 1">
            <a:extLst>
              <a:ext uri="{FF2B5EF4-FFF2-40B4-BE49-F238E27FC236}">
                <a16:creationId xmlns:a16="http://schemas.microsoft.com/office/drawing/2014/main" id="{6518F1BD-CDC3-EA3F-B948-422CEEA21A6E}"/>
              </a:ext>
            </a:extLst>
          </p:cNvPr>
          <p:cNvSpPr>
            <a:spLocks noGrp="1"/>
          </p:cNvSpPr>
          <p:nvPr>
            <p:ph type="title"/>
          </p:nvPr>
        </p:nvSpPr>
        <p:spPr>
          <a:xfrm>
            <a:off x="3641124" y="700217"/>
            <a:ext cx="4909752" cy="655380"/>
          </a:xfrm>
          <a:solidFill>
            <a:schemeClr val="bg1"/>
          </a:solidFill>
          <a:ln w="28575">
            <a:solidFill>
              <a:srgbClr val="EE0000"/>
            </a:solidFill>
          </a:ln>
        </p:spPr>
        <p:txBody>
          <a:bodyPr>
            <a:normAutofit/>
          </a:bodyPr>
          <a:lstStyle/>
          <a:p>
            <a:pPr algn="ctr"/>
            <a:r>
              <a:rPr lang="ar-DZ" sz="3200" b="1" dirty="0"/>
              <a:t>مثال من سجل الأشخاص</a:t>
            </a:r>
            <a:endParaRPr lang="fr-FR" sz="3200" b="1" dirty="0"/>
          </a:p>
        </p:txBody>
      </p:sp>
      <p:sp>
        <p:nvSpPr>
          <p:cNvPr id="8" name="TextBox 2">
            <a:extLst>
              <a:ext uri="{FF2B5EF4-FFF2-40B4-BE49-F238E27FC236}">
                <a16:creationId xmlns:a16="http://schemas.microsoft.com/office/drawing/2014/main" id="{7CA433C8-186A-A7F0-FD1A-8B80753AA5EA}"/>
              </a:ext>
            </a:extLst>
          </p:cNvPr>
          <p:cNvSpPr txBox="1"/>
          <p:nvPr/>
        </p:nvSpPr>
        <p:spPr>
          <a:xfrm>
            <a:off x="2756262" y="2766940"/>
            <a:ext cx="2260582" cy="191321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R="0" lvl="0" indent="0" algn="ctr" rtl="1" fontAlgn="auto">
              <a:lnSpc>
                <a:spcPct val="107000"/>
              </a:lnSpc>
              <a:spcBef>
                <a:spcPts val="0"/>
              </a:spcBef>
              <a:spcAft>
                <a:spcPts val="800"/>
              </a:spcAft>
              <a:buClrTx/>
              <a:buSzTx/>
              <a:buFontTx/>
              <a:buNone/>
              <a:tabLst/>
              <a:defRPr/>
            </a:pPr>
            <a:r>
              <a:rPr lang="ar-DZ" sz="2800" dirty="0"/>
              <a:t>تظهر الفقرة الأساسية "كطرف في العقد" على هذا الشكل</a:t>
            </a:r>
            <a:endParaRPr lang="fr-FR" sz="2800" dirty="0"/>
          </a:p>
        </p:txBody>
      </p:sp>
      <p:cxnSp>
        <p:nvCxnSpPr>
          <p:cNvPr id="9" name="Connecteur droit avec flèche 3">
            <a:extLst>
              <a:ext uri="{FF2B5EF4-FFF2-40B4-BE49-F238E27FC236}">
                <a16:creationId xmlns:a16="http://schemas.microsoft.com/office/drawing/2014/main" id="{43287501-C7B7-C528-AB70-30762975D3C1}"/>
              </a:ext>
            </a:extLst>
          </p:cNvPr>
          <p:cNvCxnSpPr>
            <a:cxnSpLocks/>
            <a:endCxn id="16" idx="0"/>
          </p:cNvCxnSpPr>
          <p:nvPr/>
        </p:nvCxnSpPr>
        <p:spPr>
          <a:xfrm>
            <a:off x="5016844" y="3262184"/>
            <a:ext cx="2669060" cy="411893"/>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7B03A570-1B82-500E-19EF-C4A1B63580C9}"/>
              </a:ext>
            </a:extLst>
          </p:cNvPr>
          <p:cNvSpPr/>
          <p:nvPr/>
        </p:nvSpPr>
        <p:spPr>
          <a:xfrm>
            <a:off x="5338119" y="3674077"/>
            <a:ext cx="4695569" cy="110387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97973FFF-B8E0-0829-A713-27FBF8E7AE42}"/>
              </a:ext>
            </a:extLst>
          </p:cNvPr>
          <p:cNvSpPr/>
          <p:nvPr/>
        </p:nvSpPr>
        <p:spPr>
          <a:xfrm>
            <a:off x="7231106" y="4327525"/>
            <a:ext cx="1087393" cy="123776"/>
          </a:xfrm>
          <a:prstGeom prst="rect">
            <a:avLst/>
          </a:prstGeom>
          <a:solidFill>
            <a:schemeClr val="bg1"/>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3898F979-2C79-767F-329F-8CE36013DE8B}"/>
              </a:ext>
            </a:extLst>
          </p:cNvPr>
          <p:cNvSpPr/>
          <p:nvPr/>
        </p:nvSpPr>
        <p:spPr>
          <a:xfrm>
            <a:off x="9350376" y="4327525"/>
            <a:ext cx="558800" cy="123776"/>
          </a:xfrm>
          <a:prstGeom prst="rect">
            <a:avLst/>
          </a:prstGeom>
          <a:solidFill>
            <a:schemeClr val="bg1"/>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DB5F590C-4B2E-B0CD-078F-FA59D0FD4B5D}"/>
              </a:ext>
            </a:extLst>
          </p:cNvPr>
          <p:cNvSpPr/>
          <p:nvPr/>
        </p:nvSpPr>
        <p:spPr>
          <a:xfrm>
            <a:off x="8308974" y="4160949"/>
            <a:ext cx="365127" cy="123776"/>
          </a:xfrm>
          <a:prstGeom prst="rect">
            <a:avLst/>
          </a:prstGeom>
          <a:solidFill>
            <a:schemeClr val="bg1"/>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6436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8286C1-6A38-7353-7CAC-82222F15FA38}"/>
              </a:ext>
            </a:extLst>
          </p:cNvPr>
          <p:cNvSpPr>
            <a:spLocks noGrp="1"/>
          </p:cNvSpPr>
          <p:nvPr>
            <p:ph type="title"/>
          </p:nvPr>
        </p:nvSpPr>
        <p:spPr>
          <a:xfrm>
            <a:off x="1817406" y="2445061"/>
            <a:ext cx="8557188" cy="1967877"/>
          </a:xfrm>
        </p:spPr>
        <p:txBody>
          <a:bodyPr>
            <a:normAutofit/>
          </a:bodyPr>
          <a:lstStyle/>
          <a:p>
            <a:pPr algn="ctr"/>
            <a:r>
              <a:rPr lang="ar-DZ" dirty="0"/>
              <a:t>أولا:</a:t>
            </a:r>
            <a:br>
              <a:rPr lang="fr-FR" dirty="0"/>
            </a:br>
            <a:r>
              <a:rPr lang="ar-DZ" dirty="0"/>
              <a:t>معلومات المكتب</a:t>
            </a:r>
            <a:endParaRPr lang="fr-FR" dirty="0"/>
          </a:p>
        </p:txBody>
      </p:sp>
    </p:spTree>
    <p:extLst>
      <p:ext uri="{BB962C8B-B14F-4D97-AF65-F5344CB8AC3E}">
        <p14:creationId xmlns:p14="http://schemas.microsoft.com/office/powerpoint/2010/main" val="3499852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B5C30F-49F4-DCFA-A9D2-E43E2EE65BF9}"/>
            </a:ext>
          </a:extLst>
        </p:cNvPr>
        <p:cNvGrpSpPr/>
        <p:nvPr/>
      </p:nvGrpSpPr>
      <p:grpSpPr>
        <a:xfrm>
          <a:off x="0" y="0"/>
          <a:ext cx="0" cy="0"/>
          <a:chOff x="0" y="0"/>
          <a:chExt cx="0" cy="0"/>
        </a:xfrm>
      </p:grpSpPr>
      <p:pic>
        <p:nvPicPr>
          <p:cNvPr id="6" name="Image 5" descr="Une image contenant texte, capture d’écran, logiciel, Icône d’ordinateur&#10;&#10;Le contenu généré par l’IA peut être incorrect.">
            <a:extLst>
              <a:ext uri="{FF2B5EF4-FFF2-40B4-BE49-F238E27FC236}">
                <a16:creationId xmlns:a16="http://schemas.microsoft.com/office/drawing/2014/main" id="{E5C75E9F-C1F3-BD21-84B2-D5B057C451E6}"/>
              </a:ext>
            </a:extLst>
          </p:cNvPr>
          <p:cNvPicPr>
            <a:picLocks noChangeAspect="1"/>
          </p:cNvPicPr>
          <p:nvPr/>
        </p:nvPicPr>
        <p:blipFill>
          <a:blip r:embed="rId2"/>
          <a:stretch>
            <a:fillRect/>
          </a:stretch>
        </p:blipFill>
        <p:spPr>
          <a:xfrm>
            <a:off x="0" y="374569"/>
            <a:ext cx="12192000" cy="6108861"/>
          </a:xfrm>
          <a:prstGeom prst="rect">
            <a:avLst/>
          </a:prstGeom>
        </p:spPr>
      </p:pic>
      <p:sp>
        <p:nvSpPr>
          <p:cNvPr id="11" name="Rectangle 10">
            <a:extLst>
              <a:ext uri="{FF2B5EF4-FFF2-40B4-BE49-F238E27FC236}">
                <a16:creationId xmlns:a16="http://schemas.microsoft.com/office/drawing/2014/main" id="{FBA6599E-2628-6907-2619-1F044D0FD097}"/>
              </a:ext>
            </a:extLst>
          </p:cNvPr>
          <p:cNvSpPr/>
          <p:nvPr/>
        </p:nvSpPr>
        <p:spPr>
          <a:xfrm>
            <a:off x="190253" y="2276327"/>
            <a:ext cx="9791235" cy="36544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extBox 2">
            <a:extLst>
              <a:ext uri="{FF2B5EF4-FFF2-40B4-BE49-F238E27FC236}">
                <a16:creationId xmlns:a16="http://schemas.microsoft.com/office/drawing/2014/main" id="{08FE3423-C429-D101-1554-F212B8AEBFA7}"/>
              </a:ext>
            </a:extLst>
          </p:cNvPr>
          <p:cNvSpPr txBox="1"/>
          <p:nvPr/>
        </p:nvSpPr>
        <p:spPr>
          <a:xfrm>
            <a:off x="476347" y="1445330"/>
            <a:ext cx="2678566"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ar-DZ" sz="2400" dirty="0">
                <a:cs typeface="Times New Roman" panose="02020603050405020304" pitchFamily="18" charset="0"/>
              </a:rPr>
              <a:t>قم بملء معلومات المكتب بالعربية والفرنسية</a:t>
            </a:r>
            <a:endParaRPr lang="fr-FR" sz="2400" dirty="0"/>
          </a:p>
        </p:txBody>
      </p:sp>
      <p:cxnSp>
        <p:nvCxnSpPr>
          <p:cNvPr id="8" name="Connecteur droit avec flèche 7">
            <a:extLst>
              <a:ext uri="{FF2B5EF4-FFF2-40B4-BE49-F238E27FC236}">
                <a16:creationId xmlns:a16="http://schemas.microsoft.com/office/drawing/2014/main" id="{87EA93D3-4C27-B06B-8BCE-5128332BDC0F}"/>
              </a:ext>
            </a:extLst>
          </p:cNvPr>
          <p:cNvCxnSpPr>
            <a:cxnSpLocks/>
            <a:stCxn id="5" idx="3"/>
            <a:endCxn id="11" idx="0"/>
          </p:cNvCxnSpPr>
          <p:nvPr/>
        </p:nvCxnSpPr>
        <p:spPr>
          <a:xfrm>
            <a:off x="3154913" y="1860829"/>
            <a:ext cx="1930958" cy="415498"/>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2">
            <a:extLst>
              <a:ext uri="{FF2B5EF4-FFF2-40B4-BE49-F238E27FC236}">
                <a16:creationId xmlns:a16="http://schemas.microsoft.com/office/drawing/2014/main" id="{E193394A-480E-E0B2-EDE5-BC3EB4AB4756}"/>
              </a:ext>
            </a:extLst>
          </p:cNvPr>
          <p:cNvSpPr txBox="1"/>
          <p:nvPr/>
        </p:nvSpPr>
        <p:spPr>
          <a:xfrm>
            <a:off x="2429107" y="115405"/>
            <a:ext cx="7333786"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ar-DZ" sz="2400" dirty="0">
                <a:cs typeface="Times New Roman" panose="02020603050405020304" pitchFamily="18" charset="0"/>
              </a:rPr>
              <a:t>عند ملء هذه المعلومات ستظهر في النظام وفي مختلف الوثائق المستخرجة منه بشكل آلي، مما يسهّل ويسرّع العمل مع تفادي احتمالية الخطأ أثناء تكرار العملية في كل الوثائق والعقود المستخرجة. </a:t>
            </a:r>
            <a:endParaRPr lang="fr-FR" sz="2400" dirty="0"/>
          </a:p>
        </p:txBody>
      </p:sp>
    </p:spTree>
    <p:extLst>
      <p:ext uri="{BB962C8B-B14F-4D97-AF65-F5344CB8AC3E}">
        <p14:creationId xmlns:p14="http://schemas.microsoft.com/office/powerpoint/2010/main" val="1968988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F0A03-6572-BBB6-57B3-50858239B04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A280817-8CAF-9285-0E11-7D506992A80A}"/>
              </a:ext>
            </a:extLst>
          </p:cNvPr>
          <p:cNvSpPr>
            <a:spLocks noGrp="1"/>
          </p:cNvSpPr>
          <p:nvPr>
            <p:ph type="title"/>
          </p:nvPr>
        </p:nvSpPr>
        <p:spPr>
          <a:xfrm>
            <a:off x="1817406" y="2445061"/>
            <a:ext cx="8557188" cy="1967877"/>
          </a:xfrm>
        </p:spPr>
        <p:txBody>
          <a:bodyPr>
            <a:normAutofit/>
          </a:bodyPr>
          <a:lstStyle/>
          <a:p>
            <a:pPr algn="ctr"/>
            <a:r>
              <a:rPr lang="ar-DZ" dirty="0"/>
              <a:t>ثانيا:</a:t>
            </a:r>
            <a:br>
              <a:rPr lang="fr-FR" dirty="0"/>
            </a:br>
            <a:r>
              <a:rPr lang="ar-DZ" dirty="0"/>
              <a:t>معلومات حسابات الخزينة </a:t>
            </a:r>
            <a:br>
              <a:rPr lang="ar-DZ" dirty="0"/>
            </a:br>
            <a:r>
              <a:rPr lang="ar-DZ" dirty="0"/>
              <a:t>ومعلومات الانتماء الإداري</a:t>
            </a:r>
            <a:endParaRPr lang="fr-FR" dirty="0"/>
          </a:p>
        </p:txBody>
      </p:sp>
    </p:spTree>
    <p:extLst>
      <p:ext uri="{BB962C8B-B14F-4D97-AF65-F5344CB8AC3E}">
        <p14:creationId xmlns:p14="http://schemas.microsoft.com/office/powerpoint/2010/main" val="738614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98D19-17A0-D8AD-AE49-422A31AE0515}"/>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73B10B25-3EF9-FFB4-EEC9-9D4154C90E90}"/>
              </a:ext>
            </a:extLst>
          </p:cNvPr>
          <p:cNvPicPr>
            <a:picLocks noChangeAspect="1"/>
          </p:cNvPicPr>
          <p:nvPr/>
        </p:nvPicPr>
        <p:blipFill>
          <a:blip r:embed="rId2"/>
          <a:stretch>
            <a:fillRect/>
          </a:stretch>
        </p:blipFill>
        <p:spPr>
          <a:xfrm>
            <a:off x="0" y="375094"/>
            <a:ext cx="12192000" cy="6125044"/>
          </a:xfrm>
          <a:prstGeom prst="rect">
            <a:avLst/>
          </a:prstGeom>
        </p:spPr>
      </p:pic>
      <p:sp>
        <p:nvSpPr>
          <p:cNvPr id="4" name="TextBox 2">
            <a:extLst>
              <a:ext uri="{FF2B5EF4-FFF2-40B4-BE49-F238E27FC236}">
                <a16:creationId xmlns:a16="http://schemas.microsoft.com/office/drawing/2014/main" id="{2EC13944-65E0-5668-022C-BF390E6A3C6B}"/>
              </a:ext>
            </a:extLst>
          </p:cNvPr>
          <p:cNvSpPr txBox="1"/>
          <p:nvPr/>
        </p:nvSpPr>
        <p:spPr>
          <a:xfrm>
            <a:off x="179462" y="1306785"/>
            <a:ext cx="3269753"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ar-DZ" sz="2400" dirty="0">
                <a:cs typeface="Times New Roman" panose="02020603050405020304" pitchFamily="18" charset="0"/>
              </a:rPr>
              <a:t>في نفس الصفحة، قم بملء أرقام حساب الزبائن وحساب المكتب</a:t>
            </a:r>
            <a:endParaRPr lang="fr-FR" sz="2400" dirty="0"/>
          </a:p>
        </p:txBody>
      </p:sp>
      <p:cxnSp>
        <p:nvCxnSpPr>
          <p:cNvPr id="5" name="Connecteur droit avec flèche 4">
            <a:extLst>
              <a:ext uri="{FF2B5EF4-FFF2-40B4-BE49-F238E27FC236}">
                <a16:creationId xmlns:a16="http://schemas.microsoft.com/office/drawing/2014/main" id="{614230A6-3CDF-46E7-D23F-CC311AC7C0C0}"/>
              </a:ext>
            </a:extLst>
          </p:cNvPr>
          <p:cNvCxnSpPr>
            <a:cxnSpLocks/>
            <a:stCxn id="4" idx="3"/>
          </p:cNvCxnSpPr>
          <p:nvPr/>
        </p:nvCxnSpPr>
        <p:spPr>
          <a:xfrm flipV="1">
            <a:off x="3449215" y="1621007"/>
            <a:ext cx="772407" cy="10127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Connecteur droit avec flèche 5">
            <a:extLst>
              <a:ext uri="{FF2B5EF4-FFF2-40B4-BE49-F238E27FC236}">
                <a16:creationId xmlns:a16="http://schemas.microsoft.com/office/drawing/2014/main" id="{E4D97966-93AA-5A1D-0E7B-56B072981F18}"/>
              </a:ext>
            </a:extLst>
          </p:cNvPr>
          <p:cNvCxnSpPr>
            <a:cxnSpLocks/>
            <a:stCxn id="4" idx="3"/>
          </p:cNvCxnSpPr>
          <p:nvPr/>
        </p:nvCxnSpPr>
        <p:spPr>
          <a:xfrm>
            <a:off x="3449215" y="1722284"/>
            <a:ext cx="686949" cy="25829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94FBA537-B136-DD6C-B74C-DFF011D3FC6E}"/>
              </a:ext>
            </a:extLst>
          </p:cNvPr>
          <p:cNvCxnSpPr>
            <a:cxnSpLocks/>
            <a:stCxn id="18" idx="1"/>
          </p:cNvCxnSpPr>
          <p:nvPr/>
        </p:nvCxnSpPr>
        <p:spPr>
          <a:xfrm rot="10800000">
            <a:off x="5046964" y="5380891"/>
            <a:ext cx="1150937" cy="486950"/>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2">
            <a:extLst>
              <a:ext uri="{FF2B5EF4-FFF2-40B4-BE49-F238E27FC236}">
                <a16:creationId xmlns:a16="http://schemas.microsoft.com/office/drawing/2014/main" id="{4E0ACB62-EEAD-A23A-C8AE-CA3464070E33}"/>
              </a:ext>
            </a:extLst>
          </p:cNvPr>
          <p:cNvSpPr txBox="1"/>
          <p:nvPr/>
        </p:nvSpPr>
        <p:spPr>
          <a:xfrm>
            <a:off x="6197900" y="5452342"/>
            <a:ext cx="3373390"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ar-DZ" sz="2400" dirty="0">
                <a:cs typeface="Times New Roman" panose="02020603050405020304" pitchFamily="18" charset="0"/>
              </a:rPr>
              <a:t>وأضف معلومات الانتماء الإداري</a:t>
            </a:r>
            <a:endParaRPr lang="fr-FR" sz="2400" dirty="0"/>
          </a:p>
        </p:txBody>
      </p:sp>
      <p:sp>
        <p:nvSpPr>
          <p:cNvPr id="27" name="TextBox 2">
            <a:extLst>
              <a:ext uri="{FF2B5EF4-FFF2-40B4-BE49-F238E27FC236}">
                <a16:creationId xmlns:a16="http://schemas.microsoft.com/office/drawing/2014/main" id="{A5733FA8-ACFF-8217-C777-20267FB64779}"/>
              </a:ext>
            </a:extLst>
          </p:cNvPr>
          <p:cNvSpPr txBox="1"/>
          <p:nvPr/>
        </p:nvSpPr>
        <p:spPr>
          <a:xfrm>
            <a:off x="7464490" y="634788"/>
            <a:ext cx="4421899"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ar-DZ" sz="2400" dirty="0">
                <a:cs typeface="Times New Roman" panose="02020603050405020304" pitchFamily="18" charset="0"/>
              </a:rPr>
              <a:t>من المهم ملء هذه المعلومات للحصول على النتائج المرغوب فيها</a:t>
            </a:r>
            <a:endParaRPr lang="fr-FR" sz="2400" dirty="0"/>
          </a:p>
        </p:txBody>
      </p:sp>
    </p:spTree>
    <p:extLst>
      <p:ext uri="{BB962C8B-B14F-4D97-AF65-F5344CB8AC3E}">
        <p14:creationId xmlns:p14="http://schemas.microsoft.com/office/powerpoint/2010/main" val="1056592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3BAB0-5420-F0B9-9F09-8A6E83AAD2D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4D3B8C0-4C6C-8DD7-913D-83D2BC69E926}"/>
              </a:ext>
            </a:extLst>
          </p:cNvPr>
          <p:cNvSpPr>
            <a:spLocks noGrp="1"/>
          </p:cNvSpPr>
          <p:nvPr>
            <p:ph type="title"/>
          </p:nvPr>
        </p:nvSpPr>
        <p:spPr>
          <a:xfrm>
            <a:off x="1817406" y="2445061"/>
            <a:ext cx="8557188" cy="1967877"/>
          </a:xfrm>
        </p:spPr>
        <p:txBody>
          <a:bodyPr>
            <a:normAutofit/>
          </a:bodyPr>
          <a:lstStyle/>
          <a:p>
            <a:pPr algn="ctr"/>
            <a:r>
              <a:rPr lang="ar-DZ" dirty="0"/>
              <a:t>ثالثا:</a:t>
            </a:r>
            <a:br>
              <a:rPr lang="fr-FR" dirty="0"/>
            </a:br>
            <a:r>
              <a:rPr lang="ar-DZ" dirty="0"/>
              <a:t>خصائص النظام الضريبي </a:t>
            </a:r>
            <a:endParaRPr lang="fr-FR" dirty="0"/>
          </a:p>
        </p:txBody>
      </p:sp>
    </p:spTree>
    <p:extLst>
      <p:ext uri="{BB962C8B-B14F-4D97-AF65-F5344CB8AC3E}">
        <p14:creationId xmlns:p14="http://schemas.microsoft.com/office/powerpoint/2010/main" val="1478498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B421E-12D2-8F9C-4E8A-8B6079FEB035}"/>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8DCB3E05-AF61-16F7-D059-BE48068CCB8B}"/>
              </a:ext>
            </a:extLst>
          </p:cNvPr>
          <p:cNvPicPr>
            <a:picLocks noChangeAspect="1"/>
          </p:cNvPicPr>
          <p:nvPr/>
        </p:nvPicPr>
        <p:blipFill>
          <a:blip r:embed="rId2"/>
          <a:stretch>
            <a:fillRect/>
          </a:stretch>
        </p:blipFill>
        <p:spPr>
          <a:xfrm>
            <a:off x="0" y="347115"/>
            <a:ext cx="12192000" cy="6163770"/>
          </a:xfrm>
          <a:prstGeom prst="rect">
            <a:avLst/>
          </a:prstGeom>
        </p:spPr>
      </p:pic>
      <p:sp>
        <p:nvSpPr>
          <p:cNvPr id="11" name="Rectangle 10">
            <a:extLst>
              <a:ext uri="{FF2B5EF4-FFF2-40B4-BE49-F238E27FC236}">
                <a16:creationId xmlns:a16="http://schemas.microsoft.com/office/drawing/2014/main" id="{5D144F63-197C-7177-6E07-146B8A66C057}"/>
              </a:ext>
            </a:extLst>
          </p:cNvPr>
          <p:cNvSpPr/>
          <p:nvPr/>
        </p:nvSpPr>
        <p:spPr>
          <a:xfrm>
            <a:off x="94004" y="1402412"/>
            <a:ext cx="9972942" cy="34686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extBox 2">
            <a:extLst>
              <a:ext uri="{FF2B5EF4-FFF2-40B4-BE49-F238E27FC236}">
                <a16:creationId xmlns:a16="http://schemas.microsoft.com/office/drawing/2014/main" id="{57896C72-4E43-396A-520E-A88EB55C995F}"/>
              </a:ext>
            </a:extLst>
          </p:cNvPr>
          <p:cNvSpPr txBox="1"/>
          <p:nvPr/>
        </p:nvSpPr>
        <p:spPr>
          <a:xfrm>
            <a:off x="134322" y="581792"/>
            <a:ext cx="3981464" cy="10772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ar-DZ" sz="3200" dirty="0">
                <a:cs typeface="Times New Roman" panose="02020603050405020304" pitchFamily="18" charset="0"/>
              </a:rPr>
              <a:t>في نفس الصفحة، قم بتعديل خصائص النظام الضريبي</a:t>
            </a:r>
            <a:endParaRPr lang="fr-FR" sz="3200" dirty="0"/>
          </a:p>
        </p:txBody>
      </p:sp>
      <p:cxnSp>
        <p:nvCxnSpPr>
          <p:cNvPr id="8" name="Connecteur droit avec flèche 7">
            <a:extLst>
              <a:ext uri="{FF2B5EF4-FFF2-40B4-BE49-F238E27FC236}">
                <a16:creationId xmlns:a16="http://schemas.microsoft.com/office/drawing/2014/main" id="{819E4F32-D1FD-F692-F80A-6C8C7D89F67B}"/>
              </a:ext>
            </a:extLst>
          </p:cNvPr>
          <p:cNvCxnSpPr>
            <a:cxnSpLocks/>
            <a:stCxn id="5" idx="3"/>
            <a:endCxn id="11" idx="0"/>
          </p:cNvCxnSpPr>
          <p:nvPr/>
        </p:nvCxnSpPr>
        <p:spPr>
          <a:xfrm>
            <a:off x="4115786" y="1120401"/>
            <a:ext cx="964689" cy="282011"/>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EEB3190-68D2-3C35-D3E5-1A10022CCC54}"/>
              </a:ext>
            </a:extLst>
          </p:cNvPr>
          <p:cNvSpPr/>
          <p:nvPr/>
        </p:nvSpPr>
        <p:spPr>
          <a:xfrm>
            <a:off x="6096000" y="2379306"/>
            <a:ext cx="463420" cy="17728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917455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2413</TotalTime>
  <Words>893</Words>
  <Application>Microsoft Office PowerPoint</Application>
  <PresentationFormat>Grand écran</PresentationFormat>
  <Paragraphs>60</Paragraphs>
  <Slides>36</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36</vt:i4>
      </vt:variant>
    </vt:vector>
  </HeadingPairs>
  <TitlesOfParts>
    <vt:vector size="43" baseType="lpstr">
      <vt:lpstr>Arial</vt:lpstr>
      <vt:lpstr>Calibri</vt:lpstr>
      <vt:lpstr>Calibri Light</vt:lpstr>
      <vt:lpstr>Times New Roman</vt:lpstr>
      <vt:lpstr>Wingdings</vt:lpstr>
      <vt:lpstr>Office Theme</vt:lpstr>
      <vt:lpstr>Thème Office</vt:lpstr>
      <vt:lpstr>الخيارات العامة</vt:lpstr>
      <vt:lpstr>مقدمة حول الخيارات العامة</vt:lpstr>
      <vt:lpstr>Présentation PowerPoint</vt:lpstr>
      <vt:lpstr>أولا: معلومات المكتب</vt:lpstr>
      <vt:lpstr>Présentation PowerPoint</vt:lpstr>
      <vt:lpstr>ثانيا: معلومات حسابات الخزينة  ومعلومات الانتماء الإداري</vt:lpstr>
      <vt:lpstr>Présentation PowerPoint</vt:lpstr>
      <vt:lpstr>ثالثا: خصائص النظام الضريبي </vt:lpstr>
      <vt:lpstr>Présentation PowerPoint</vt:lpstr>
      <vt:lpstr>النظام الحقيقي</vt:lpstr>
      <vt:lpstr>النظام الجزافي</vt:lpstr>
      <vt:lpstr>تأكد من اختيار طريقة دفع حقوق الطابع التي تتبعها</vt:lpstr>
      <vt:lpstr>رابعا: طريقة عرض الأرقام والعملات</vt:lpstr>
      <vt:lpstr>يمكنك أيضا تفعيل خيار "إظهار رمز العملة"</vt:lpstr>
      <vt:lpstr>قبل تفعيل خيار "إظهار رمز العملة"</vt:lpstr>
      <vt:lpstr>Présentation PowerPoint</vt:lpstr>
      <vt:lpstr>خامسا: معلومات الاتصال</vt:lpstr>
      <vt:lpstr>Présentation PowerPoint</vt:lpstr>
      <vt:lpstr>سادسا: خصائص حالة إرسال العقود للتسجيل</vt:lpstr>
      <vt:lpstr>Présentation PowerPoint</vt:lpstr>
      <vt:lpstr>Présentation PowerPoint</vt:lpstr>
      <vt:lpstr>لماذا حالة تسجيل العقود متوفرة بصيغة PDF  فقط؟</vt:lpstr>
      <vt:lpstr>سابعا: الخيارات الإضافية</vt:lpstr>
      <vt:lpstr>Présentation PowerPoint</vt:lpstr>
      <vt:lpstr>Présentation PowerPoint</vt:lpstr>
      <vt:lpstr>Présentation PowerPoint</vt:lpstr>
      <vt:lpstr>Présentation PowerPoint</vt:lpstr>
      <vt:lpstr>Présentation PowerPoint</vt:lpstr>
      <vt:lpstr>Présentation PowerPoint</vt:lpstr>
      <vt:lpstr>ثامنا: التحكم في نظام التنبيهات</vt:lpstr>
      <vt:lpstr>يسمح نظام التنبيهات بتحديد الوقت الذي تظهر فيه من أجل تذكير المستخدمين بمختلف الإجراءات الواجب اتخاذها قبل نفاذ الآجال القانونية لكل واحدة، فبمجرد ضبط الإعدادات فإن التنبيهات ستظهر بشكل تلقائي في الشريط العلوي وسيتم تحديثها دوريا للتذكير بالعمليات الواجب اتخاذها.</vt:lpstr>
      <vt:lpstr>Présentation PowerPoint</vt:lpstr>
      <vt:lpstr>تاسعا: نمذجة فقرة الأطراف</vt:lpstr>
      <vt:lpstr>تسمح بتعديل ترتيب معلومات الأشخاص الطبيعيين بحيث يتم توليد فقرة الأطراف حسب الترتيب المرغوب، وذلك باسترجاع المعلومات من سجل الأشخاص (الطبيعيين والمعنويين) واستخدامها لتوليد "الفقرة الأساسية" للطرف، وفقرة "الشاهد" وفقرة "الوارث"</vt:lpstr>
      <vt:lpstr>Présentation PowerPoint</vt:lpstr>
      <vt:lpstr>مثال من سجل الأشخاص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العنوان</dc:title>
  <dc:creator>abdellah Deroueche</dc:creator>
  <cp:lastModifiedBy>Notair local</cp:lastModifiedBy>
  <cp:revision>156</cp:revision>
  <dcterms:created xsi:type="dcterms:W3CDTF">2024-02-26T13:35:37Z</dcterms:created>
  <dcterms:modified xsi:type="dcterms:W3CDTF">2026-01-12T12:18:07Z</dcterms:modified>
</cp:coreProperties>
</file>