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0" r:id="rId4"/>
    <p:sldId id="257" r:id="rId5"/>
    <p:sldId id="258" r:id="rId6"/>
    <p:sldId id="259" r:id="rId7"/>
    <p:sldId id="261" r:id="rId8"/>
    <p:sldId id="264" r:id="rId9"/>
    <p:sldId id="265" r:id="rId10"/>
    <p:sldId id="274" r:id="rId11"/>
    <p:sldId id="268" r:id="rId12"/>
    <p:sldId id="269" r:id="rId13"/>
    <p:sldId id="270" r:id="rId14"/>
    <p:sldId id="279" r:id="rId15"/>
    <p:sldId id="281" r:id="rId16"/>
    <p:sldId id="277" r:id="rId17"/>
    <p:sldId id="27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81" d="100"/>
          <a:sy n="81" d="100"/>
        </p:scale>
        <p:origin x="74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77A45-423E-2744-EA28-FEC6BA781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878C94B-9A71-F71F-ECBB-723558BC3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6CC90FF7-C8DF-AABF-AC95-E196ADF84FCB}"/>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5" name="Footer Placeholder 4">
            <a:extLst>
              <a:ext uri="{FF2B5EF4-FFF2-40B4-BE49-F238E27FC236}">
                <a16:creationId xmlns:a16="http://schemas.microsoft.com/office/drawing/2014/main" id="{D11940FF-8E84-CA99-840A-2A467844A68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6DADD17-74B7-088B-6A35-2FDC02B669CE}"/>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42021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BBFC-20A4-9C6B-9EB5-6EAF0F8B12E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C3FE968-9A24-DC17-80DD-7E5B817B6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F2911FC-CCA7-2C62-603F-F03D3CC46EDC}"/>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5" name="Footer Placeholder 4">
            <a:extLst>
              <a:ext uri="{FF2B5EF4-FFF2-40B4-BE49-F238E27FC236}">
                <a16:creationId xmlns:a16="http://schemas.microsoft.com/office/drawing/2014/main" id="{A25E5C58-6F53-18A9-D919-4B0A2DC63DA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CC7EE7A-AD4A-D209-A636-C83D28699FC7}"/>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324791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218EBA-8765-1FE9-2002-95E545191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00156DB-C0A7-27E6-0406-75032EAC7D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C7739BB-0C18-E17B-67F5-8799C08CB15A}"/>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5" name="Footer Placeholder 4">
            <a:extLst>
              <a:ext uri="{FF2B5EF4-FFF2-40B4-BE49-F238E27FC236}">
                <a16:creationId xmlns:a16="http://schemas.microsoft.com/office/drawing/2014/main" id="{C970CB50-1F28-7394-D8CF-49BDAF95168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8F82124-B576-1F22-075A-0707244F13BF}"/>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8394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F605-FEAD-0BCB-0407-D1CCF8B0801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0414C44C-99A3-3138-2812-4B3AD776E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A5E064D-33F0-88A2-647A-20829F90A643}"/>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5" name="Footer Placeholder 4">
            <a:extLst>
              <a:ext uri="{FF2B5EF4-FFF2-40B4-BE49-F238E27FC236}">
                <a16:creationId xmlns:a16="http://schemas.microsoft.com/office/drawing/2014/main" id="{CE45BE72-4D8C-7086-5843-5206B8AD6C6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945AE93-6BF4-69F4-F73D-A765855DE0C8}"/>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14082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C47A-BCAD-58A4-C741-522AD6DF8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9D3BC80B-6908-53F6-97D9-112B48140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1DF4F-6AD3-DEC8-E5E2-CE01AFFE504B}"/>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5" name="Footer Placeholder 4">
            <a:extLst>
              <a:ext uri="{FF2B5EF4-FFF2-40B4-BE49-F238E27FC236}">
                <a16:creationId xmlns:a16="http://schemas.microsoft.com/office/drawing/2014/main" id="{B27C72A8-ED14-D32F-02C4-3CF6065AED7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1799591-DFA4-D16B-6A94-90E2EFDABA4A}"/>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225377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D62D-24F7-3DFF-D392-21AFDDA3E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56257DF-9A6A-2C6D-5B30-521DE21FE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D95D3C0-1165-4FFA-60EF-FBE635D51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599CCA1B-E8C3-0BB4-E88F-241E03167726}"/>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6" name="Footer Placeholder 5">
            <a:extLst>
              <a:ext uri="{FF2B5EF4-FFF2-40B4-BE49-F238E27FC236}">
                <a16:creationId xmlns:a16="http://schemas.microsoft.com/office/drawing/2014/main" id="{2E8BA8D3-BC4D-41AD-B6C5-BD40845BD8D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23E208D-8453-3A50-5709-572C3C59C972}"/>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179762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33C4-5DAB-0C6A-6EDA-07FCD45CBF65}"/>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9A89401-29CC-9030-E835-C8F8ADBDF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3DE02-C3B5-19CB-EF96-BFF5DC1913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68CF0C19-4FA8-675D-9571-F441E3D94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F10F6-DB1F-C622-00C2-CA4432416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A71A575-B693-4F2A-032B-CECBAEF68FA8}"/>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8" name="Footer Placeholder 7">
            <a:extLst>
              <a:ext uri="{FF2B5EF4-FFF2-40B4-BE49-F238E27FC236}">
                <a16:creationId xmlns:a16="http://schemas.microsoft.com/office/drawing/2014/main" id="{58074FCF-EE83-B91D-33C6-4C3B96D7C72F}"/>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69F12BF4-22C2-1527-2393-2D8B80E64759}"/>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341587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CC18-C6EA-A9B0-D818-10701381473F}"/>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7DCBD266-34DC-36EC-07C1-0D922FF8C9A3}"/>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4" name="Footer Placeholder 3">
            <a:extLst>
              <a:ext uri="{FF2B5EF4-FFF2-40B4-BE49-F238E27FC236}">
                <a16:creationId xmlns:a16="http://schemas.microsoft.com/office/drawing/2014/main" id="{FE4F7BC4-FBE6-E811-E7FF-4104B989FE9F}"/>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1F4914E-65C9-28A6-AE2A-B818313A02EA}"/>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372617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26886-3932-A346-F1F6-A6A2667956AD}"/>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3" name="Footer Placeholder 2">
            <a:extLst>
              <a:ext uri="{FF2B5EF4-FFF2-40B4-BE49-F238E27FC236}">
                <a16:creationId xmlns:a16="http://schemas.microsoft.com/office/drawing/2014/main" id="{D9400DF9-AE9A-EFBB-D0CF-BE287EF74700}"/>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C467DA9-DC68-F051-38D5-D64434F910D4}"/>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40088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6EEB-B699-899F-6916-0BA5BF9CB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52B8EC48-F801-FE40-4A5A-8A8B95E78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2F4C02E-46C7-4F28-CC0E-34F05E5F4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3787C-A463-6A12-9E3D-083934F97072}"/>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6" name="Footer Placeholder 5">
            <a:extLst>
              <a:ext uri="{FF2B5EF4-FFF2-40B4-BE49-F238E27FC236}">
                <a16:creationId xmlns:a16="http://schemas.microsoft.com/office/drawing/2014/main" id="{77DCACA6-69E2-3352-7EE2-BF8107EE321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A3F0298-229E-1D71-EEF2-C241CBA9ED97}"/>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217326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7ECC-DF42-7821-4AF6-8658F375B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EC0428C-A90B-34A4-F483-9BFDB7E07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7B869F9D-9EEA-2806-2495-02A13E0BA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43925-F4AD-593C-83F0-8E8F3DA8FA10}"/>
              </a:ext>
            </a:extLst>
          </p:cNvPr>
          <p:cNvSpPr>
            <a:spLocks noGrp="1"/>
          </p:cNvSpPr>
          <p:nvPr>
            <p:ph type="dt" sz="half" idx="10"/>
          </p:nvPr>
        </p:nvSpPr>
        <p:spPr/>
        <p:txBody>
          <a:bodyPr/>
          <a:lstStyle/>
          <a:p>
            <a:fld id="{A0C75E04-3827-4CF0-ABC0-93629C81B598}" type="datetimeFigureOut">
              <a:rPr lang="fr-FR" smtClean="0"/>
              <a:t>17/04/2024</a:t>
            </a:fld>
            <a:endParaRPr lang="fr-FR"/>
          </a:p>
        </p:txBody>
      </p:sp>
      <p:sp>
        <p:nvSpPr>
          <p:cNvPr id="6" name="Footer Placeholder 5">
            <a:extLst>
              <a:ext uri="{FF2B5EF4-FFF2-40B4-BE49-F238E27FC236}">
                <a16:creationId xmlns:a16="http://schemas.microsoft.com/office/drawing/2014/main" id="{ECB167CD-CCE9-185E-C4EC-8F2C4D18016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41E33F9-347D-216E-BE1C-890439E15BDB}"/>
              </a:ext>
            </a:extLst>
          </p:cNvPr>
          <p:cNvSpPr>
            <a:spLocks noGrp="1"/>
          </p:cNvSpPr>
          <p:nvPr>
            <p:ph type="sldNum" sz="quarter" idx="12"/>
          </p:nvPr>
        </p:nvSpPr>
        <p:spPr/>
        <p:txBody>
          <a:bodyPr/>
          <a:lstStyle/>
          <a:p>
            <a:fld id="{DD9908B7-8F93-46CC-832C-7BDDA6199B7B}" type="slidenum">
              <a:rPr lang="fr-FR" smtClean="0"/>
              <a:t>‹N°›</a:t>
            </a:fld>
            <a:endParaRPr lang="fr-FR"/>
          </a:p>
        </p:txBody>
      </p:sp>
    </p:spTree>
    <p:extLst>
      <p:ext uri="{BB962C8B-B14F-4D97-AF65-F5344CB8AC3E}">
        <p14:creationId xmlns:p14="http://schemas.microsoft.com/office/powerpoint/2010/main" val="96854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08EBE-048E-2E74-98C9-5490BBC42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6651297-510C-F87D-D40C-BAF4F2D30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B32F622-B868-A1BB-3B39-6C1286921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75E04-3827-4CF0-ABC0-93629C81B598}" type="datetimeFigureOut">
              <a:rPr lang="fr-FR" smtClean="0"/>
              <a:t>17/04/2024</a:t>
            </a:fld>
            <a:endParaRPr lang="fr-FR"/>
          </a:p>
        </p:txBody>
      </p:sp>
      <p:sp>
        <p:nvSpPr>
          <p:cNvPr id="5" name="Footer Placeholder 4">
            <a:extLst>
              <a:ext uri="{FF2B5EF4-FFF2-40B4-BE49-F238E27FC236}">
                <a16:creationId xmlns:a16="http://schemas.microsoft.com/office/drawing/2014/main" id="{1F0545AC-C2CE-DBBD-58E2-3981E63AF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BB1163D7-ADD7-177C-B1BD-CD661F9CF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908B7-8F93-46CC-832C-7BDDA6199B7B}" type="slidenum">
              <a:rPr lang="fr-FR" smtClean="0"/>
              <a:t>‹N°›</a:t>
            </a:fld>
            <a:endParaRPr lang="fr-FR"/>
          </a:p>
        </p:txBody>
      </p:sp>
    </p:spTree>
    <p:extLst>
      <p:ext uri="{BB962C8B-B14F-4D97-AF65-F5344CB8AC3E}">
        <p14:creationId xmlns:p14="http://schemas.microsoft.com/office/powerpoint/2010/main" val="287005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B15-F43E-6055-AEEF-E0D1244BAA44}"/>
              </a:ext>
            </a:extLst>
          </p:cNvPr>
          <p:cNvSpPr>
            <a:spLocks noGrp="1"/>
          </p:cNvSpPr>
          <p:nvPr>
            <p:ph type="ctrTitle"/>
          </p:nvPr>
        </p:nvSpPr>
        <p:spPr>
          <a:xfrm>
            <a:off x="1524000" y="2908633"/>
            <a:ext cx="9144000" cy="1040734"/>
          </a:xfrm>
        </p:spPr>
        <p:txBody>
          <a:bodyPr>
            <a:normAutofit fontScale="90000"/>
          </a:bodyPr>
          <a:lstStyle/>
          <a:p>
            <a:r>
              <a:rPr lang="ar-DZ" dirty="0"/>
              <a:t>تفعيل العضوية الخاصة وتحديث النظام</a:t>
            </a:r>
            <a:endParaRPr lang="fr-FR" dirty="0"/>
          </a:p>
        </p:txBody>
      </p:sp>
    </p:spTree>
    <p:extLst>
      <p:ext uri="{BB962C8B-B14F-4D97-AF65-F5344CB8AC3E}">
        <p14:creationId xmlns:p14="http://schemas.microsoft.com/office/powerpoint/2010/main" val="80594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6AA1EC-D5A9-2FBF-C0AB-9706497AD40E}"/>
              </a:ext>
            </a:extLst>
          </p:cNvPr>
          <p:cNvPicPr>
            <a:picLocks noChangeAspect="1"/>
          </p:cNvPicPr>
          <p:nvPr/>
        </p:nvPicPr>
        <p:blipFill>
          <a:blip r:embed="rId2"/>
          <a:stretch>
            <a:fillRect/>
          </a:stretch>
        </p:blipFill>
        <p:spPr>
          <a:xfrm>
            <a:off x="0" y="518297"/>
            <a:ext cx="12192000" cy="5821405"/>
          </a:xfrm>
          <a:prstGeom prst="rect">
            <a:avLst/>
          </a:prstGeom>
        </p:spPr>
      </p:pic>
      <p:sp>
        <p:nvSpPr>
          <p:cNvPr id="3" name="TextBox 2">
            <a:extLst>
              <a:ext uri="{FF2B5EF4-FFF2-40B4-BE49-F238E27FC236}">
                <a16:creationId xmlns:a16="http://schemas.microsoft.com/office/drawing/2014/main" id="{394FE3C1-4014-466B-BA5C-4533876E2023}"/>
              </a:ext>
            </a:extLst>
          </p:cNvPr>
          <p:cNvSpPr txBox="1"/>
          <p:nvPr/>
        </p:nvSpPr>
        <p:spPr>
          <a:xfrm rot="10800000" flipV="1">
            <a:off x="1658679" y="3279940"/>
            <a:ext cx="3534053"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تم تفعيل العضوية الخاصة بنجاح</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182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B15-F43E-6055-AEEF-E0D1244BAA44}"/>
              </a:ext>
            </a:extLst>
          </p:cNvPr>
          <p:cNvSpPr>
            <a:spLocks noGrp="1"/>
          </p:cNvSpPr>
          <p:nvPr>
            <p:ph type="ctrTitle"/>
          </p:nvPr>
        </p:nvSpPr>
        <p:spPr>
          <a:xfrm>
            <a:off x="1524000" y="2839807"/>
            <a:ext cx="9144000" cy="1178385"/>
          </a:xfrm>
        </p:spPr>
        <p:txBody>
          <a:bodyPr/>
          <a:lstStyle/>
          <a:p>
            <a:r>
              <a:rPr lang="ar-DZ" dirty="0"/>
              <a:t>تحديث النظام وقاعدة المعرفة</a:t>
            </a:r>
            <a:endParaRPr lang="fr-FR" dirty="0"/>
          </a:p>
        </p:txBody>
      </p:sp>
    </p:spTree>
    <p:extLst>
      <p:ext uri="{BB962C8B-B14F-4D97-AF65-F5344CB8AC3E}">
        <p14:creationId xmlns:p14="http://schemas.microsoft.com/office/powerpoint/2010/main" val="28197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D58B5-0364-BD0F-9A0D-98A066DFD8A8}"/>
              </a:ext>
            </a:extLst>
          </p:cNvPr>
          <p:cNvPicPr>
            <a:picLocks noChangeAspect="1"/>
          </p:cNvPicPr>
          <p:nvPr/>
        </p:nvPicPr>
        <p:blipFill>
          <a:blip r:embed="rId2"/>
          <a:stretch>
            <a:fillRect/>
          </a:stretch>
        </p:blipFill>
        <p:spPr>
          <a:xfrm>
            <a:off x="0" y="447507"/>
            <a:ext cx="12192000" cy="5962985"/>
          </a:xfrm>
          <a:prstGeom prst="rect">
            <a:avLst/>
          </a:prstGeom>
        </p:spPr>
      </p:pic>
      <p:sp>
        <p:nvSpPr>
          <p:cNvPr id="3" name="TextBox 2">
            <a:extLst>
              <a:ext uri="{FF2B5EF4-FFF2-40B4-BE49-F238E27FC236}">
                <a16:creationId xmlns:a16="http://schemas.microsoft.com/office/drawing/2014/main" id="{CB03FBAC-7B82-4C54-85B4-08333D88D6F6}"/>
              </a:ext>
            </a:extLst>
          </p:cNvPr>
          <p:cNvSpPr txBox="1"/>
          <p:nvPr/>
        </p:nvSpPr>
        <p:spPr>
          <a:xfrm>
            <a:off x="1850066" y="1142999"/>
            <a:ext cx="5309690"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توجه إلى قائمة الإعدادات على يسار الشريط العلوي وانقر على زر تحديث النظام والبيانات</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7923C0C-AE54-40D1-8D16-DCC5A8D6E59A}"/>
              </a:ext>
            </a:extLst>
          </p:cNvPr>
          <p:cNvSpPr/>
          <p:nvPr/>
        </p:nvSpPr>
        <p:spPr>
          <a:xfrm>
            <a:off x="90675" y="2562027"/>
            <a:ext cx="1100172" cy="213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 en arc 5">
            <a:extLst>
              <a:ext uri="{FF2B5EF4-FFF2-40B4-BE49-F238E27FC236}">
                <a16:creationId xmlns:a16="http://schemas.microsoft.com/office/drawing/2014/main" id="{AB3D307A-F289-4FCE-834F-82945E12B8DD}"/>
              </a:ext>
            </a:extLst>
          </p:cNvPr>
          <p:cNvCxnSpPr>
            <a:cxnSpLocks/>
            <a:endCxn id="4" idx="0"/>
          </p:cNvCxnSpPr>
          <p:nvPr/>
        </p:nvCxnSpPr>
        <p:spPr>
          <a:xfrm rot="10800000" flipV="1">
            <a:off x="640761" y="1574399"/>
            <a:ext cx="1209306" cy="987628"/>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56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5458BF0-8C64-4BD9-9665-41964DADA3A4}"/>
              </a:ext>
            </a:extLst>
          </p:cNvPr>
          <p:cNvPicPr>
            <a:picLocks noChangeAspect="1"/>
          </p:cNvPicPr>
          <p:nvPr/>
        </p:nvPicPr>
        <p:blipFill>
          <a:blip r:embed="rId2"/>
          <a:stretch>
            <a:fillRect/>
          </a:stretch>
        </p:blipFill>
        <p:spPr>
          <a:xfrm>
            <a:off x="0" y="526143"/>
            <a:ext cx="12192000" cy="5805714"/>
          </a:xfrm>
          <a:prstGeom prst="rect">
            <a:avLst/>
          </a:prstGeom>
        </p:spPr>
      </p:pic>
      <p:sp>
        <p:nvSpPr>
          <p:cNvPr id="3" name="TextBox 2">
            <a:extLst>
              <a:ext uri="{FF2B5EF4-FFF2-40B4-BE49-F238E27FC236}">
                <a16:creationId xmlns:a16="http://schemas.microsoft.com/office/drawing/2014/main" id="{42305613-75D1-404A-B78E-10FE74289540}"/>
              </a:ext>
            </a:extLst>
          </p:cNvPr>
          <p:cNvSpPr txBox="1"/>
          <p:nvPr/>
        </p:nvSpPr>
        <p:spPr>
          <a:xfrm>
            <a:off x="804176" y="3093719"/>
            <a:ext cx="6553699" cy="9653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انقر على زر تحديث النظام وتريث إلى حين انتهاء العملية.</a:t>
            </a:r>
          </a:p>
          <a:p>
            <a:pPr lvl="0" algn="r" rtl="1">
              <a:spcAft>
                <a:spcPts val="800"/>
              </a:spcAft>
            </a:pP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قد تستغرق العملية بضع دقائق، يرجى عدم تغيير الصفحة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Connecteur droit avec flèche 6">
            <a:extLst>
              <a:ext uri="{FF2B5EF4-FFF2-40B4-BE49-F238E27FC236}">
                <a16:creationId xmlns:a16="http://schemas.microsoft.com/office/drawing/2014/main" id="{A0168164-A7FE-4211-B4D1-A9AEF147A3C9}"/>
              </a:ext>
            </a:extLst>
          </p:cNvPr>
          <p:cNvCxnSpPr>
            <a:cxnSpLocks/>
            <a:stCxn id="3" idx="2"/>
          </p:cNvCxnSpPr>
          <p:nvPr/>
        </p:nvCxnSpPr>
        <p:spPr>
          <a:xfrm>
            <a:off x="4081026" y="4059111"/>
            <a:ext cx="678461" cy="13206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8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A58B6D5-64F4-479D-8150-BD24F4D918BE}"/>
              </a:ext>
            </a:extLst>
          </p:cNvPr>
          <p:cNvPicPr>
            <a:picLocks noChangeAspect="1"/>
          </p:cNvPicPr>
          <p:nvPr/>
        </p:nvPicPr>
        <p:blipFill>
          <a:blip r:embed="rId2"/>
          <a:stretch>
            <a:fillRect/>
          </a:stretch>
        </p:blipFill>
        <p:spPr>
          <a:xfrm>
            <a:off x="0" y="513521"/>
            <a:ext cx="12192000" cy="5830957"/>
          </a:xfrm>
          <a:prstGeom prst="rect">
            <a:avLst/>
          </a:prstGeom>
        </p:spPr>
      </p:pic>
    </p:spTree>
    <p:extLst>
      <p:ext uri="{BB962C8B-B14F-4D97-AF65-F5344CB8AC3E}">
        <p14:creationId xmlns:p14="http://schemas.microsoft.com/office/powerpoint/2010/main" val="356049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86CED1-687C-43DE-81D2-2E96FDB7DBA4}"/>
              </a:ext>
            </a:extLst>
          </p:cNvPr>
          <p:cNvPicPr>
            <a:picLocks noChangeAspect="1"/>
          </p:cNvPicPr>
          <p:nvPr/>
        </p:nvPicPr>
        <p:blipFill>
          <a:blip r:embed="rId2"/>
          <a:stretch>
            <a:fillRect/>
          </a:stretch>
        </p:blipFill>
        <p:spPr>
          <a:xfrm>
            <a:off x="0" y="506657"/>
            <a:ext cx="12192000" cy="5844685"/>
          </a:xfrm>
          <a:prstGeom prst="rect">
            <a:avLst/>
          </a:prstGeom>
        </p:spPr>
      </p:pic>
    </p:spTree>
    <p:extLst>
      <p:ext uri="{BB962C8B-B14F-4D97-AF65-F5344CB8AC3E}">
        <p14:creationId xmlns:p14="http://schemas.microsoft.com/office/powerpoint/2010/main" val="132184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B15-F43E-6055-AEEF-E0D1244BAA44}"/>
              </a:ext>
            </a:extLst>
          </p:cNvPr>
          <p:cNvSpPr>
            <a:spLocks noGrp="1"/>
          </p:cNvSpPr>
          <p:nvPr>
            <p:ph type="ctrTitle"/>
          </p:nvPr>
        </p:nvSpPr>
        <p:spPr>
          <a:xfrm>
            <a:off x="1524000" y="2839807"/>
            <a:ext cx="9144000" cy="1178385"/>
          </a:xfrm>
        </p:spPr>
        <p:txBody>
          <a:bodyPr/>
          <a:lstStyle/>
          <a:p>
            <a:r>
              <a:rPr lang="ar-DZ" dirty="0"/>
              <a:t>تفعيل النسخة الاحتياطية</a:t>
            </a:r>
            <a:endParaRPr lang="fr-FR" dirty="0"/>
          </a:p>
        </p:txBody>
      </p:sp>
    </p:spTree>
    <p:extLst>
      <p:ext uri="{BB962C8B-B14F-4D97-AF65-F5344CB8AC3E}">
        <p14:creationId xmlns:p14="http://schemas.microsoft.com/office/powerpoint/2010/main" val="56634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B15-F43E-6055-AEEF-E0D1244BAA44}"/>
              </a:ext>
            </a:extLst>
          </p:cNvPr>
          <p:cNvSpPr>
            <a:spLocks noGrp="1"/>
          </p:cNvSpPr>
          <p:nvPr>
            <p:ph type="ctrTitle"/>
          </p:nvPr>
        </p:nvSpPr>
        <p:spPr>
          <a:xfrm>
            <a:off x="1524000" y="2839807"/>
            <a:ext cx="9144000" cy="1178385"/>
          </a:xfrm>
        </p:spPr>
        <p:txBody>
          <a:bodyPr/>
          <a:lstStyle/>
          <a:p>
            <a:r>
              <a:rPr lang="ar-DZ" dirty="0"/>
              <a:t>خطوات اقتناء العضوية الخاصة</a:t>
            </a:r>
            <a:endParaRPr lang="fr-FR" dirty="0"/>
          </a:p>
        </p:txBody>
      </p:sp>
    </p:spTree>
    <p:extLst>
      <p:ext uri="{BB962C8B-B14F-4D97-AF65-F5344CB8AC3E}">
        <p14:creationId xmlns:p14="http://schemas.microsoft.com/office/powerpoint/2010/main" val="28142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67015-44D6-4777-A12D-6D80E8F28EAC}"/>
              </a:ext>
            </a:extLst>
          </p:cNvPr>
          <p:cNvSpPr>
            <a:spLocks noGrp="1"/>
          </p:cNvSpPr>
          <p:nvPr>
            <p:ph type="ctrTitle"/>
          </p:nvPr>
        </p:nvSpPr>
        <p:spPr>
          <a:xfrm>
            <a:off x="506819" y="1605516"/>
            <a:ext cx="11178362" cy="3984847"/>
          </a:xfrm>
        </p:spPr>
        <p:txBody>
          <a:bodyPr>
            <a:noAutofit/>
          </a:bodyPr>
          <a:lstStyle/>
          <a:p>
            <a:pPr algn="just" rtl="1"/>
            <a:r>
              <a:rPr lang="ar-DZ" sz="4400" dirty="0"/>
              <a:t>يهتم فريق نظام الموثق الجزائري أيّما اهتمام بإتقان العمل والبقاء في الطليعة للبقاء عند حسن انتظار الأساتذة الموثقين، ولهذا نعمل حثيثا وبشكل غير منقطع لتعزيز النظام بخدمات إضافية وتحسين تلك الموجودة بالفعل، وذلك من خلال التحديثات التي نطلقها بشكل دوري، والتي يمكن الانتفاع بها من خلال تفعيل العضوية الخاصة عبر الخطوات الموضحة في هذا الفيديو.</a:t>
            </a:r>
            <a:endParaRPr lang="fr-FR" sz="4400" dirty="0"/>
          </a:p>
        </p:txBody>
      </p:sp>
    </p:spTree>
    <p:extLst>
      <p:ext uri="{BB962C8B-B14F-4D97-AF65-F5344CB8AC3E}">
        <p14:creationId xmlns:p14="http://schemas.microsoft.com/office/powerpoint/2010/main" val="212726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B15-F43E-6055-AEEF-E0D1244BAA44}"/>
              </a:ext>
            </a:extLst>
          </p:cNvPr>
          <p:cNvSpPr>
            <a:spLocks noGrp="1"/>
          </p:cNvSpPr>
          <p:nvPr>
            <p:ph type="ctrTitle"/>
          </p:nvPr>
        </p:nvSpPr>
        <p:spPr>
          <a:xfrm>
            <a:off x="1063256" y="2854555"/>
            <a:ext cx="9604744" cy="1148889"/>
          </a:xfrm>
        </p:spPr>
        <p:txBody>
          <a:bodyPr>
            <a:noAutofit/>
          </a:bodyPr>
          <a:lstStyle/>
          <a:p>
            <a:pPr rtl="1"/>
            <a:r>
              <a:rPr lang="fr-FR" sz="4400" dirty="0"/>
              <a:t>1</a:t>
            </a:r>
            <a:r>
              <a:rPr lang="ar-DZ" sz="4400" dirty="0"/>
              <a:t>/ في حالة الولوج لنظام الموثق الجزائري لأول مرة</a:t>
            </a:r>
            <a:endParaRPr lang="fr-FR" sz="4400" dirty="0"/>
          </a:p>
        </p:txBody>
      </p:sp>
    </p:spTree>
    <p:extLst>
      <p:ext uri="{BB962C8B-B14F-4D97-AF65-F5344CB8AC3E}">
        <p14:creationId xmlns:p14="http://schemas.microsoft.com/office/powerpoint/2010/main" val="369014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845496-36F7-F540-BE73-4EAD1BEDF478}"/>
              </a:ext>
            </a:extLst>
          </p:cNvPr>
          <p:cNvPicPr>
            <a:picLocks noChangeAspect="1"/>
          </p:cNvPicPr>
          <p:nvPr/>
        </p:nvPicPr>
        <p:blipFill>
          <a:blip r:embed="rId2"/>
          <a:stretch>
            <a:fillRect/>
          </a:stretch>
        </p:blipFill>
        <p:spPr>
          <a:xfrm>
            <a:off x="0" y="493889"/>
            <a:ext cx="12192000" cy="5870222"/>
          </a:xfrm>
          <a:prstGeom prst="rect">
            <a:avLst/>
          </a:prstGeom>
        </p:spPr>
      </p:pic>
      <p:sp>
        <p:nvSpPr>
          <p:cNvPr id="3" name="TextBox 2">
            <a:extLst>
              <a:ext uri="{FF2B5EF4-FFF2-40B4-BE49-F238E27FC236}">
                <a16:creationId xmlns:a16="http://schemas.microsoft.com/office/drawing/2014/main" id="{5747095F-4A73-475E-92FD-F491627BB314}"/>
              </a:ext>
            </a:extLst>
          </p:cNvPr>
          <p:cNvSpPr txBox="1"/>
          <p:nvPr/>
        </p:nvSpPr>
        <p:spPr>
          <a:xfrm>
            <a:off x="7294651" y="996593"/>
            <a:ext cx="4745329"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مرحبا بك بيننا في أسرة نظام الموثق الجزائري</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2">
            <a:extLst>
              <a:ext uri="{FF2B5EF4-FFF2-40B4-BE49-F238E27FC236}">
                <a16:creationId xmlns:a16="http://schemas.microsoft.com/office/drawing/2014/main" id="{7F9AC22C-AE12-44DF-8153-D6749211FBC4}"/>
              </a:ext>
            </a:extLst>
          </p:cNvPr>
          <p:cNvSpPr txBox="1"/>
          <p:nvPr/>
        </p:nvSpPr>
        <p:spPr>
          <a:xfrm>
            <a:off x="7777537" y="2566200"/>
            <a:ext cx="4414463"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عند </a:t>
            </a: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استخدام ال</a:t>
            </a: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نظام لأول مرة، يُرجى ملء هذه الاستمارة بعناية لإنشاء حسابك الخاص</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518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3245ED-901C-4833-8F8C-1215D80FF4A1}"/>
              </a:ext>
            </a:extLst>
          </p:cNvPr>
          <p:cNvPicPr>
            <a:picLocks noChangeAspect="1"/>
          </p:cNvPicPr>
          <p:nvPr/>
        </p:nvPicPr>
        <p:blipFill>
          <a:blip r:embed="rId2"/>
          <a:stretch>
            <a:fillRect/>
          </a:stretch>
        </p:blipFill>
        <p:spPr>
          <a:xfrm>
            <a:off x="0" y="511975"/>
            <a:ext cx="12192000" cy="5834050"/>
          </a:xfrm>
          <a:prstGeom prst="rect">
            <a:avLst/>
          </a:prstGeom>
        </p:spPr>
      </p:pic>
      <p:sp>
        <p:nvSpPr>
          <p:cNvPr id="3" name="TextBox 2">
            <a:extLst>
              <a:ext uri="{FF2B5EF4-FFF2-40B4-BE49-F238E27FC236}">
                <a16:creationId xmlns:a16="http://schemas.microsoft.com/office/drawing/2014/main" id="{C10D0AE5-26A9-4E17-9BDF-EF365CFEEE61}"/>
              </a:ext>
            </a:extLst>
          </p:cNvPr>
          <p:cNvSpPr txBox="1"/>
          <p:nvPr/>
        </p:nvSpPr>
        <p:spPr>
          <a:xfrm>
            <a:off x="139855" y="2008479"/>
            <a:ext cx="5452152"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أدخل المعلومات الأساسية لمكتب التوثيق حتى تنطلق، على بركة الله، رحلتك مع نظام الموثق الجزائري</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639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6C00D-8F5D-7BD0-096D-E951736524EF}"/>
              </a:ext>
            </a:extLst>
          </p:cNvPr>
          <p:cNvPicPr>
            <a:picLocks noChangeAspect="1"/>
          </p:cNvPicPr>
          <p:nvPr/>
        </p:nvPicPr>
        <p:blipFill>
          <a:blip r:embed="rId2"/>
          <a:stretch>
            <a:fillRect/>
          </a:stretch>
        </p:blipFill>
        <p:spPr>
          <a:xfrm>
            <a:off x="0" y="450530"/>
            <a:ext cx="12192000" cy="5956940"/>
          </a:xfrm>
          <a:prstGeom prst="rect">
            <a:avLst/>
          </a:prstGeom>
        </p:spPr>
      </p:pic>
      <p:sp>
        <p:nvSpPr>
          <p:cNvPr id="3" name="TextBox 2">
            <a:extLst>
              <a:ext uri="{FF2B5EF4-FFF2-40B4-BE49-F238E27FC236}">
                <a16:creationId xmlns:a16="http://schemas.microsoft.com/office/drawing/2014/main" id="{B28B8116-E5F4-48EE-B688-965203BFE2F4}"/>
              </a:ext>
            </a:extLst>
          </p:cNvPr>
          <p:cNvSpPr txBox="1"/>
          <p:nvPr/>
        </p:nvSpPr>
        <p:spPr>
          <a:xfrm>
            <a:off x="3400747" y="4461551"/>
            <a:ext cx="7839181" cy="12579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عند إتمام عملية التسجيل بنجاح، يتم توجيهك إلى لوحة القيادة، والتي من خلالها يمكنك الاطلاع على مختلف المستجدات المتعلقة بمهنة التوثيق، نسبة تقدم العمل، وكذا مختلف الخدمات والخاصيات التي يعرضها نظام الموثق الجزائري</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239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B15-F43E-6055-AEEF-E0D1244BAA44}"/>
              </a:ext>
            </a:extLst>
          </p:cNvPr>
          <p:cNvSpPr>
            <a:spLocks noGrp="1"/>
          </p:cNvSpPr>
          <p:nvPr>
            <p:ph type="ctrTitle"/>
          </p:nvPr>
        </p:nvSpPr>
        <p:spPr>
          <a:xfrm>
            <a:off x="1524000" y="2893885"/>
            <a:ext cx="9144000" cy="1070230"/>
          </a:xfrm>
        </p:spPr>
        <p:txBody>
          <a:bodyPr/>
          <a:lstStyle/>
          <a:p>
            <a:pPr rtl="1"/>
            <a:r>
              <a:rPr lang="fr-FR" dirty="0"/>
              <a:t>2</a:t>
            </a:r>
            <a:r>
              <a:rPr lang="ar-DZ" dirty="0"/>
              <a:t>/ تفعيل العضوية الخاصة</a:t>
            </a:r>
            <a:endParaRPr lang="fr-FR" dirty="0"/>
          </a:p>
        </p:txBody>
      </p:sp>
    </p:spTree>
    <p:extLst>
      <p:ext uri="{BB962C8B-B14F-4D97-AF65-F5344CB8AC3E}">
        <p14:creationId xmlns:p14="http://schemas.microsoft.com/office/powerpoint/2010/main" val="218842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583AB-930B-3E45-261E-05D04A6352B5}"/>
              </a:ext>
            </a:extLst>
          </p:cNvPr>
          <p:cNvPicPr>
            <a:picLocks noChangeAspect="1"/>
          </p:cNvPicPr>
          <p:nvPr/>
        </p:nvPicPr>
        <p:blipFill>
          <a:blip r:embed="rId2"/>
          <a:stretch>
            <a:fillRect/>
          </a:stretch>
        </p:blipFill>
        <p:spPr>
          <a:xfrm>
            <a:off x="304800" y="590558"/>
            <a:ext cx="11582400" cy="5243591"/>
          </a:xfrm>
          <a:prstGeom prst="rect">
            <a:avLst/>
          </a:prstGeom>
        </p:spPr>
      </p:pic>
      <p:sp>
        <p:nvSpPr>
          <p:cNvPr id="3" name="TextBox 2">
            <a:extLst>
              <a:ext uri="{FF2B5EF4-FFF2-40B4-BE49-F238E27FC236}">
                <a16:creationId xmlns:a16="http://schemas.microsoft.com/office/drawing/2014/main" id="{65FC0661-D081-49E1-8E2F-B490A616F82F}"/>
              </a:ext>
            </a:extLst>
          </p:cNvPr>
          <p:cNvSpPr txBox="1"/>
          <p:nvPr/>
        </p:nvSpPr>
        <p:spPr>
          <a:xfrm>
            <a:off x="2030819" y="1376915"/>
            <a:ext cx="5798788"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عُد إلى قائمة الإعدادات وانقر على خانة العضوية الخاصة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Connecteur droit avec flèche 6">
            <a:extLst>
              <a:ext uri="{FF2B5EF4-FFF2-40B4-BE49-F238E27FC236}">
                <a16:creationId xmlns:a16="http://schemas.microsoft.com/office/drawing/2014/main" id="{1104AF60-69F2-4C20-A8CD-05C88389DB59}"/>
              </a:ext>
            </a:extLst>
          </p:cNvPr>
          <p:cNvCxnSpPr/>
          <p:nvPr/>
        </p:nvCxnSpPr>
        <p:spPr>
          <a:xfrm flipH="1">
            <a:off x="1435395" y="1610729"/>
            <a:ext cx="595424" cy="12919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79981E6-D8CD-447D-A1E5-6AC338E2633F}"/>
              </a:ext>
            </a:extLst>
          </p:cNvPr>
          <p:cNvSpPr/>
          <p:nvPr/>
        </p:nvSpPr>
        <p:spPr>
          <a:xfrm>
            <a:off x="366882" y="2790956"/>
            <a:ext cx="1068513" cy="223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277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4C16DEE-5B74-44AC-877D-0B84CD090F8F}"/>
              </a:ext>
            </a:extLst>
          </p:cNvPr>
          <p:cNvPicPr>
            <a:picLocks noChangeAspect="1"/>
          </p:cNvPicPr>
          <p:nvPr/>
        </p:nvPicPr>
        <p:blipFill>
          <a:blip r:embed="rId2"/>
          <a:stretch>
            <a:fillRect/>
          </a:stretch>
        </p:blipFill>
        <p:spPr>
          <a:xfrm>
            <a:off x="0" y="725497"/>
            <a:ext cx="12192000" cy="5742286"/>
          </a:xfrm>
          <a:prstGeom prst="rect">
            <a:avLst/>
          </a:prstGeom>
        </p:spPr>
      </p:pic>
      <p:sp>
        <p:nvSpPr>
          <p:cNvPr id="3" name="TextBox 2">
            <a:extLst>
              <a:ext uri="{FF2B5EF4-FFF2-40B4-BE49-F238E27FC236}">
                <a16:creationId xmlns:a16="http://schemas.microsoft.com/office/drawing/2014/main" id="{D3BFA48C-9FD1-4AE3-B253-A454C8741491}"/>
              </a:ext>
            </a:extLst>
          </p:cNvPr>
          <p:cNvSpPr txBox="1"/>
          <p:nvPr/>
        </p:nvSpPr>
        <p:spPr>
          <a:xfrm>
            <a:off x="499731" y="2344478"/>
            <a:ext cx="6266620"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أرسل رقم البصمة الرقمية في رسالة نصية إلى الرقم</a:t>
            </a:r>
            <a:r>
              <a:rPr lang="ar-DZ" sz="2400" dirty="0">
                <a:solidFill>
                  <a:srgbClr val="C00000"/>
                </a:solidFill>
                <a:latin typeface="Calibri" panose="020F0502020204030204" pitchFamily="34" charset="0"/>
                <a:ea typeface="Calibri" panose="020F0502020204030204" pitchFamily="34" charset="0"/>
                <a:cs typeface="Arial" panose="020B0604020202020204" pitchFamily="34" charset="0"/>
              </a:rPr>
              <a:t>: 0783121982 للحصول على مفتاح تفعيل العضوية الخاصة</a:t>
            </a:r>
            <a:endParaRPr lang="fr-FR" sz="24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A092FD7-B06C-41BE-B901-793FAB344C99}"/>
              </a:ext>
            </a:extLst>
          </p:cNvPr>
          <p:cNvSpPr/>
          <p:nvPr/>
        </p:nvSpPr>
        <p:spPr>
          <a:xfrm>
            <a:off x="2745031" y="4440801"/>
            <a:ext cx="1068513" cy="223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 en arc 5">
            <a:extLst>
              <a:ext uri="{FF2B5EF4-FFF2-40B4-BE49-F238E27FC236}">
                <a16:creationId xmlns:a16="http://schemas.microsoft.com/office/drawing/2014/main" id="{BC245D7A-8999-4E16-80D7-C7C1F9C2FB2B}"/>
              </a:ext>
            </a:extLst>
          </p:cNvPr>
          <p:cNvCxnSpPr>
            <a:cxnSpLocks/>
            <a:stCxn id="3" idx="2"/>
            <a:endCxn id="4" idx="0"/>
          </p:cNvCxnSpPr>
          <p:nvPr/>
        </p:nvCxnSpPr>
        <p:spPr>
          <a:xfrm rot="5400000">
            <a:off x="2839404" y="3647163"/>
            <a:ext cx="1233523" cy="353753"/>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a:extLst>
              <a:ext uri="{FF2B5EF4-FFF2-40B4-BE49-F238E27FC236}">
                <a16:creationId xmlns:a16="http://schemas.microsoft.com/office/drawing/2014/main" id="{9240319E-C13E-4ACE-92EC-E9FB5CC91E98}"/>
              </a:ext>
            </a:extLst>
          </p:cNvPr>
          <p:cNvSpPr txBox="1"/>
          <p:nvPr/>
        </p:nvSpPr>
        <p:spPr>
          <a:xfrm>
            <a:off x="6122937" y="5634396"/>
            <a:ext cx="5043877" cy="4676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أدخل مفتاح التفعيل وانقر على زر تجديد الرخصة</a:t>
            </a:r>
            <a:endParaRPr lang="fr-FR" sz="2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Connecteur : en arc 9">
            <a:extLst>
              <a:ext uri="{FF2B5EF4-FFF2-40B4-BE49-F238E27FC236}">
                <a16:creationId xmlns:a16="http://schemas.microsoft.com/office/drawing/2014/main" id="{3738517D-9CF8-4339-B0F6-7D2596D4FCB1}"/>
              </a:ext>
            </a:extLst>
          </p:cNvPr>
          <p:cNvCxnSpPr>
            <a:stCxn id="8" idx="0"/>
          </p:cNvCxnSpPr>
          <p:nvPr/>
        </p:nvCxnSpPr>
        <p:spPr>
          <a:xfrm rot="5400000" flipH="1" flipV="1">
            <a:off x="8399139" y="5043851"/>
            <a:ext cx="836282" cy="344808"/>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 en arc 11">
            <a:extLst>
              <a:ext uri="{FF2B5EF4-FFF2-40B4-BE49-F238E27FC236}">
                <a16:creationId xmlns:a16="http://schemas.microsoft.com/office/drawing/2014/main" id="{6829BF56-02B9-47DF-BF8B-C28CC3C6A096}"/>
              </a:ext>
            </a:extLst>
          </p:cNvPr>
          <p:cNvCxnSpPr>
            <a:cxnSpLocks/>
          </p:cNvCxnSpPr>
          <p:nvPr/>
        </p:nvCxnSpPr>
        <p:spPr>
          <a:xfrm rot="16200000" flipV="1">
            <a:off x="8327228" y="5316748"/>
            <a:ext cx="418143" cy="217157"/>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7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240</Words>
  <Application>Microsoft Office PowerPoint</Application>
  <PresentationFormat>Grand écran</PresentationFormat>
  <Paragraphs>18</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Times New Roman</vt:lpstr>
      <vt:lpstr>Office Theme</vt:lpstr>
      <vt:lpstr>تفعيل العضوية الخاصة وتحديث النظام</vt:lpstr>
      <vt:lpstr>يهتم فريق نظام الموثق الجزائري أيّما اهتمام بإتقان العمل والبقاء في الطليعة للبقاء عند حسن انتظار الأساتذة الموثقين، ولهذا نعمل حثيثا وبشكل غير منقطع لتعزيز النظام بخدمات إضافية وتحسين تلك الموجودة بالفعل، وذلك من خلال التحديثات التي نطلقها بشكل دوري، والتي يمكن الانتفاع بها من خلال تفعيل العضوية الخاصة عبر الخطوات الموضحة في هذا الفيديو.</vt:lpstr>
      <vt:lpstr>1/ في حالة الولوج لنظام الموثق الجزائري لأول مرة</vt:lpstr>
      <vt:lpstr>Présentation PowerPoint</vt:lpstr>
      <vt:lpstr>Présentation PowerPoint</vt:lpstr>
      <vt:lpstr>Présentation PowerPoint</vt:lpstr>
      <vt:lpstr>2/ تفعيل العضوية الخاصة</vt:lpstr>
      <vt:lpstr>Présentation PowerPoint</vt:lpstr>
      <vt:lpstr>Présentation PowerPoint</vt:lpstr>
      <vt:lpstr>Présentation PowerPoint</vt:lpstr>
      <vt:lpstr>تحديث النظام وقاعدة المعرفة</vt:lpstr>
      <vt:lpstr>Présentation PowerPoint</vt:lpstr>
      <vt:lpstr>Présentation PowerPoint</vt:lpstr>
      <vt:lpstr>Présentation PowerPoint</vt:lpstr>
      <vt:lpstr>Présentation PowerPoint</vt:lpstr>
      <vt:lpstr>تفعيل النسخة الاحتياطية</vt:lpstr>
      <vt:lpstr>خطوات اقتناء العضوية الخاصة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elvk</cp:lastModifiedBy>
  <cp:revision>17</cp:revision>
  <dcterms:created xsi:type="dcterms:W3CDTF">2024-04-03T14:04:56Z</dcterms:created>
  <dcterms:modified xsi:type="dcterms:W3CDTF">2024-04-17T15:24:02Z</dcterms:modified>
</cp:coreProperties>
</file>