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77" r:id="rId6"/>
    <p:sldId id="257" r:id="rId7"/>
    <p:sldId id="258" r:id="rId8"/>
    <p:sldId id="259" r:id="rId9"/>
    <p:sldId id="260" r:id="rId10"/>
    <p:sldId id="262" r:id="rId11"/>
    <p:sldId id="263" r:id="rId12"/>
    <p:sldId id="269" r:id="rId13"/>
    <p:sldId id="278" r:id="rId14"/>
    <p:sldId id="264" r:id="rId15"/>
    <p:sldId id="265" r:id="rId16"/>
    <p:sldId id="266" r:id="rId17"/>
    <p:sldId id="279" r:id="rId18"/>
    <p:sldId id="271" r:id="rId19"/>
    <p:sldId id="270" r:id="rId20"/>
    <p:sldId id="283" r:id="rId21"/>
    <p:sldId id="284" r:id="rId22"/>
    <p:sldId id="272" r:id="rId23"/>
    <p:sldId id="276" r:id="rId24"/>
    <p:sldId id="273" r:id="rId25"/>
    <p:sldId id="274" r:id="rId26"/>
    <p:sldId id="275" r:id="rId27"/>
    <p:sldId id="288" r:id="rId28"/>
    <p:sldId id="285" r:id="rId29"/>
    <p:sldId id="286" r:id="rId30"/>
    <p:sldId id="287" r:id="rId31"/>
    <p:sldId id="289" r:id="rId32"/>
    <p:sldId id="290" r:id="rId33"/>
    <p:sldId id="291" r:id="rId34"/>
    <p:sldId id="295" r:id="rId35"/>
    <p:sldId id="292" r:id="rId36"/>
    <p:sldId id="296" r:id="rId37"/>
    <p:sldId id="297" r:id="rId38"/>
    <p:sldId id="298"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تابعة الأرشيف الرقمي: حفظ ملفات العقد والاطلاع على حالة الأرشيف الرقمي" id="{9335B0FE-C25A-451E-B857-1BB3E8C454D8}">
          <p14:sldIdLst>
            <p14:sldId id="256"/>
            <p14:sldId id="280"/>
            <p14:sldId id="281"/>
            <p14:sldId id="282"/>
          </p14:sldIdLst>
        </p14:section>
        <p14:section name="المرحلة الأولى: حفظ ملفات العقد في الفهرس الرقمي" id="{180B9140-A82C-4291-BD3D-E2D4E846CBA1}">
          <p14:sldIdLst>
            <p14:sldId id="277"/>
            <p14:sldId id="257"/>
            <p14:sldId id="258"/>
            <p14:sldId id="259"/>
            <p14:sldId id="260"/>
            <p14:sldId id="262"/>
            <p14:sldId id="263"/>
            <p14:sldId id="269"/>
          </p14:sldIdLst>
        </p14:section>
        <p14:section name="الطريقة الأولى: رفع ملف العقد المحفوظ مسبقا في الجهاز" id="{CFAAEC66-3720-4182-A10C-6E958BDE502D}">
          <p14:sldIdLst>
            <p14:sldId id="278"/>
            <p14:sldId id="264"/>
            <p14:sldId id="265"/>
            <p14:sldId id="266"/>
          </p14:sldIdLst>
        </p14:section>
        <p14:section name="الطريقة الثانية: رفع ملف العقد باستخدام الماسح الضوئي" id="{7DC798C5-9F4D-4E7D-8EF9-2F6A3131461C}">
          <p14:sldIdLst>
            <p14:sldId id="279"/>
            <p14:sldId id="271"/>
            <p14:sldId id="270"/>
            <p14:sldId id="283"/>
            <p14:sldId id="284"/>
            <p14:sldId id="272"/>
          </p14:sldIdLst>
        </p14:section>
        <p14:section name="المرحلة الثانية: الاطلاع على حالة الأرشيف الرقمي ورفع الملفات الناقصة" id="{A312CC7D-6320-4109-95A5-174E4C8DAC7A}">
          <p14:sldIdLst>
            <p14:sldId id="276"/>
            <p14:sldId id="273"/>
            <p14:sldId id="274"/>
            <p14:sldId id="275"/>
          </p14:sldIdLst>
        </p14:section>
        <p14:section name="تجميع صور في ملف PDF واحد" id="{559010CA-3620-4795-8D00-0E42F307FF24}">
          <p14:sldIdLst>
            <p14:sldId id="288"/>
            <p14:sldId id="285"/>
            <p14:sldId id="286"/>
            <p14:sldId id="287"/>
          </p14:sldIdLst>
        </p14:section>
        <p14:section name="إعادة ترتيب ملفات الأرشيف" id="{95E923E5-E9F9-42AB-8C38-00302EF2B16D}">
          <p14:sldIdLst>
            <p14:sldId id="289"/>
            <p14:sldId id="290"/>
          </p14:sldIdLst>
        </p14:section>
        <p14:section name="تحديد نوع الوثيقة المحفوظة في الأرشيف بالاستناد لقائمة الوثائق اللازمة للعقد" id="{CC2FBC93-4F31-48DF-9723-6046513E2E7F}">
          <p14:sldIdLst>
            <p14:sldId id="291"/>
            <p14:sldId id="295"/>
            <p14:sldId id="292"/>
          </p14:sldIdLst>
        </p14:section>
        <p14:section name="تعديل اسم ملف من الأرشيف" id="{7F807DDB-717C-401E-B2E7-0857D3F2F876}">
          <p14:sldIdLst>
            <p14:sldId id="296"/>
            <p14:sldId id="297"/>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94660"/>
  </p:normalViewPr>
  <p:slideViewPr>
    <p:cSldViewPr snapToGrid="0">
      <p:cViewPr varScale="1">
        <p:scale>
          <a:sx n="106" d="100"/>
          <a:sy n="106"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6908-1636-859B-A646-EFB91F43C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ADAD882-7D34-92B0-8898-169CB0BB0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79A749D6-C77A-6FE3-EE1C-0C573C3B4ED7}"/>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5" name="Footer Placeholder 4">
            <a:extLst>
              <a:ext uri="{FF2B5EF4-FFF2-40B4-BE49-F238E27FC236}">
                <a16:creationId xmlns:a16="http://schemas.microsoft.com/office/drawing/2014/main" id="{B67477D7-79DC-54EF-C604-2F151E1A787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64B9419-0177-092D-7EDC-1F2A6FBB46A5}"/>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306333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6CA2-BC72-3EBF-9479-D681E5A84B9A}"/>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DD8D52E6-159A-C565-36EC-4B6C75BFC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7E505DE-6FB2-C324-60A8-8A96BC4C8554}"/>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5" name="Footer Placeholder 4">
            <a:extLst>
              <a:ext uri="{FF2B5EF4-FFF2-40B4-BE49-F238E27FC236}">
                <a16:creationId xmlns:a16="http://schemas.microsoft.com/office/drawing/2014/main" id="{5DFD59A4-12E4-A7DF-5770-B950300F94F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A09F439-D4D8-2404-4AA1-0DF49C79550F}"/>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23546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E5A01-D576-B5E3-75F4-1BD52A3FE7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FA0A9EE-C489-E10B-CCB6-17E2F515A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F47E9C1-20E9-005A-42F7-9E4991450045}"/>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5" name="Footer Placeholder 4">
            <a:extLst>
              <a:ext uri="{FF2B5EF4-FFF2-40B4-BE49-F238E27FC236}">
                <a16:creationId xmlns:a16="http://schemas.microsoft.com/office/drawing/2014/main" id="{44C55D14-FACD-EF4C-770B-32C2EE09480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30312FB-EEAA-CE4A-18B9-31103D48F8F6}"/>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170518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E910-8EEA-D6AD-DFD2-1EE7AC3163B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A662B28-814F-8DE5-755A-FC2C5E9491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6553941-FBC9-B3B8-1C56-AD9FD6DB48D3}"/>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5" name="Footer Placeholder 4">
            <a:extLst>
              <a:ext uri="{FF2B5EF4-FFF2-40B4-BE49-F238E27FC236}">
                <a16:creationId xmlns:a16="http://schemas.microsoft.com/office/drawing/2014/main" id="{DDC75C41-995F-DB92-4BBB-98638EC56F5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E3AED78-66D3-57AD-17FB-95563C210C25}"/>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181673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33C5-B281-A22D-CAED-1FE319287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3718974F-4E4F-AB23-7B25-6CB850A43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F6E6B-56FC-0C61-9172-9DB129D0A359}"/>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5" name="Footer Placeholder 4">
            <a:extLst>
              <a:ext uri="{FF2B5EF4-FFF2-40B4-BE49-F238E27FC236}">
                <a16:creationId xmlns:a16="http://schemas.microsoft.com/office/drawing/2014/main" id="{E0A985B0-AF35-BB54-6F35-9B930BA27F3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E8309CE-CAE8-5AD0-F294-79F20DC52885}"/>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318638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3678-02C5-2F69-605D-775A1719606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C4044461-D391-CFD2-A6E6-CF350E02F6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24E0834D-42CF-4436-B08F-591F45EB8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790531B-837C-9B2D-3BDD-EA5ED4740C41}"/>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6" name="Footer Placeholder 5">
            <a:extLst>
              <a:ext uri="{FF2B5EF4-FFF2-40B4-BE49-F238E27FC236}">
                <a16:creationId xmlns:a16="http://schemas.microsoft.com/office/drawing/2014/main" id="{8435EE02-3627-DE0A-C515-E95265D53DA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DAE0D4A-E998-2DBB-687F-4620E410F8C9}"/>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264554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A67-5058-06EB-9A71-C716B6F82C31}"/>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B4221A7-5AAD-773D-48AF-C61EF6CA5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A91D1-5D04-AEAC-AEEB-2BB1C8B2C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C4D52B35-ECF9-1511-29DE-B87645584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E93270-D60F-200B-7A33-42CF008E4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B7A582A3-ABB6-B17F-7A06-23A841E70C21}"/>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8" name="Footer Placeholder 7">
            <a:extLst>
              <a:ext uri="{FF2B5EF4-FFF2-40B4-BE49-F238E27FC236}">
                <a16:creationId xmlns:a16="http://schemas.microsoft.com/office/drawing/2014/main" id="{2D343819-5EFC-DCE5-778A-FD76F9D7A20B}"/>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D13C4F61-7E7F-8E8E-47ED-3F8CC0859508}"/>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63651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AE23-C7FC-7189-7D3E-004E6DC22761}"/>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8F61286-2101-7210-9284-0B5A8AB40FA6}"/>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4" name="Footer Placeholder 3">
            <a:extLst>
              <a:ext uri="{FF2B5EF4-FFF2-40B4-BE49-F238E27FC236}">
                <a16:creationId xmlns:a16="http://schemas.microsoft.com/office/drawing/2014/main" id="{8BE5DAF2-38FE-A5C1-86B6-CAE5AF61D891}"/>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8F4C58E-17DF-65B7-27C8-D3F398FA1049}"/>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325159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511A1-FEFE-C9BB-EEC7-40E2013A7096}"/>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3" name="Footer Placeholder 2">
            <a:extLst>
              <a:ext uri="{FF2B5EF4-FFF2-40B4-BE49-F238E27FC236}">
                <a16:creationId xmlns:a16="http://schemas.microsoft.com/office/drawing/2014/main" id="{4EB6001C-1B8F-E0AA-BEF7-4CCF6BFC136E}"/>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261EDD5-2F07-84BF-BDB0-68337EAC2440}"/>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61342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F6FD-606E-9794-E997-7C238A3FA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23AA4CC1-472F-D4B0-2E83-8DB666D54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23A3BFE3-1355-8D4E-CDF9-2D8EB2213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47D3F-C3D5-E479-9723-1F98FF84DD47}"/>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6" name="Footer Placeholder 5">
            <a:extLst>
              <a:ext uri="{FF2B5EF4-FFF2-40B4-BE49-F238E27FC236}">
                <a16:creationId xmlns:a16="http://schemas.microsoft.com/office/drawing/2014/main" id="{4EDDDF48-3FDC-3AB3-2748-05432A12E37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065A392-C467-09E8-8567-4A572E8F7DCB}"/>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131574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742C-0460-7536-C162-18778FF42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8A05784-52D3-4ACE-B49D-1C1A6CA0BC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14EC74B4-DDF8-174C-3C8C-7E9DAF6D8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1490C-24D6-A39E-5AB1-093873FE0250}"/>
              </a:ext>
            </a:extLst>
          </p:cNvPr>
          <p:cNvSpPr>
            <a:spLocks noGrp="1"/>
          </p:cNvSpPr>
          <p:nvPr>
            <p:ph type="dt" sz="half" idx="10"/>
          </p:nvPr>
        </p:nvSpPr>
        <p:spPr/>
        <p:txBody>
          <a:bodyPr/>
          <a:lstStyle/>
          <a:p>
            <a:fld id="{D7298719-2589-44B7-B473-4A7B9E7DB565}" type="datetimeFigureOut">
              <a:rPr lang="fr-FR" smtClean="0"/>
              <a:t>15/01/2026</a:t>
            </a:fld>
            <a:endParaRPr lang="fr-FR"/>
          </a:p>
        </p:txBody>
      </p:sp>
      <p:sp>
        <p:nvSpPr>
          <p:cNvPr id="6" name="Footer Placeholder 5">
            <a:extLst>
              <a:ext uri="{FF2B5EF4-FFF2-40B4-BE49-F238E27FC236}">
                <a16:creationId xmlns:a16="http://schemas.microsoft.com/office/drawing/2014/main" id="{CD2E813C-ABE3-EECE-B599-51F1BDC7D2D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AA1DB1A-230B-ED8B-8BE8-27F306970485}"/>
              </a:ext>
            </a:extLst>
          </p:cNvPr>
          <p:cNvSpPr>
            <a:spLocks noGrp="1"/>
          </p:cNvSpPr>
          <p:nvPr>
            <p:ph type="sldNum" sz="quarter" idx="12"/>
          </p:nvPr>
        </p:nvSpPr>
        <p:spPr/>
        <p:txBody>
          <a:bodyPr/>
          <a:lstStyle/>
          <a:p>
            <a:fld id="{34B5B2E4-5B10-4EE1-8837-0219152C600C}" type="slidenum">
              <a:rPr lang="fr-FR" smtClean="0"/>
              <a:t>‹N°›</a:t>
            </a:fld>
            <a:endParaRPr lang="fr-FR"/>
          </a:p>
        </p:txBody>
      </p:sp>
    </p:spTree>
    <p:extLst>
      <p:ext uri="{BB962C8B-B14F-4D97-AF65-F5344CB8AC3E}">
        <p14:creationId xmlns:p14="http://schemas.microsoft.com/office/powerpoint/2010/main" val="351144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895DD-D149-D638-40E1-2A766B9D7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825242F-51A0-0CD2-7D34-0D81D5793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7437298-FA95-E36D-2A0E-2D85BAA17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98719-2589-44B7-B473-4A7B9E7DB565}" type="datetimeFigureOut">
              <a:rPr lang="fr-FR" smtClean="0"/>
              <a:t>15/01/2026</a:t>
            </a:fld>
            <a:endParaRPr lang="fr-FR"/>
          </a:p>
        </p:txBody>
      </p:sp>
      <p:sp>
        <p:nvSpPr>
          <p:cNvPr id="5" name="Footer Placeholder 4">
            <a:extLst>
              <a:ext uri="{FF2B5EF4-FFF2-40B4-BE49-F238E27FC236}">
                <a16:creationId xmlns:a16="http://schemas.microsoft.com/office/drawing/2014/main" id="{E01FAE36-1016-D636-0A85-8E02B5516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F147C64F-6605-2ACC-395E-B13F656EA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B2E4-5B10-4EE1-8837-0219152C600C}" type="slidenum">
              <a:rPr lang="fr-FR" smtClean="0"/>
              <a:t>‹N°›</a:t>
            </a:fld>
            <a:endParaRPr lang="fr-FR"/>
          </a:p>
        </p:txBody>
      </p:sp>
    </p:spTree>
    <p:extLst>
      <p:ext uri="{BB962C8B-B14F-4D97-AF65-F5344CB8AC3E}">
        <p14:creationId xmlns:p14="http://schemas.microsoft.com/office/powerpoint/2010/main" val="265760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F39D-75DB-7D62-6457-00E53280A775}"/>
              </a:ext>
            </a:extLst>
          </p:cNvPr>
          <p:cNvSpPr>
            <a:spLocks noGrp="1"/>
          </p:cNvSpPr>
          <p:nvPr>
            <p:ph type="ctrTitle"/>
          </p:nvPr>
        </p:nvSpPr>
        <p:spPr>
          <a:xfrm>
            <a:off x="1423700" y="2073245"/>
            <a:ext cx="9144000" cy="1928388"/>
          </a:xfrm>
        </p:spPr>
        <p:txBody>
          <a:bodyPr>
            <a:normAutofit fontScale="90000"/>
          </a:bodyPr>
          <a:lstStyle/>
          <a:p>
            <a:pPr rtl="1"/>
            <a:r>
              <a:rPr lang="ar-DZ" dirty="0">
                <a:solidFill>
                  <a:srgbClr val="FF0000"/>
                </a:solidFill>
              </a:rPr>
              <a:t>متابعة الأرشيف الرقمي: حفظ ملفات العقد والاطلاع على حالة الأرشيف الرقمي</a:t>
            </a:r>
            <a:endParaRPr lang="fr-FR" dirty="0">
              <a:solidFill>
                <a:srgbClr val="FF0000"/>
              </a:solidFill>
            </a:endParaRPr>
          </a:p>
        </p:txBody>
      </p:sp>
    </p:spTree>
    <p:extLst>
      <p:ext uri="{BB962C8B-B14F-4D97-AF65-F5344CB8AC3E}">
        <p14:creationId xmlns:p14="http://schemas.microsoft.com/office/powerpoint/2010/main" val="365594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0F1641F-7008-8A0B-8CF1-F8B63A81FF6E}"/>
              </a:ext>
            </a:extLst>
          </p:cNvPr>
          <p:cNvPicPr>
            <a:picLocks noChangeAspect="1"/>
          </p:cNvPicPr>
          <p:nvPr/>
        </p:nvPicPr>
        <p:blipFill>
          <a:blip r:embed="rId2"/>
          <a:stretch>
            <a:fillRect/>
          </a:stretch>
        </p:blipFill>
        <p:spPr>
          <a:xfrm>
            <a:off x="0" y="353714"/>
            <a:ext cx="12192000" cy="6150572"/>
          </a:xfrm>
          <a:prstGeom prst="rect">
            <a:avLst/>
          </a:prstGeom>
        </p:spPr>
      </p:pic>
      <p:sp>
        <p:nvSpPr>
          <p:cNvPr id="3" name="TextBox 2">
            <a:extLst>
              <a:ext uri="{FF2B5EF4-FFF2-40B4-BE49-F238E27FC236}">
                <a16:creationId xmlns:a16="http://schemas.microsoft.com/office/drawing/2014/main" id="{3AE01F53-D467-448F-9302-0980FEF45AD2}"/>
              </a:ext>
            </a:extLst>
          </p:cNvPr>
          <p:cNvSpPr txBox="1"/>
          <p:nvPr/>
        </p:nvSpPr>
        <p:spPr>
          <a:xfrm>
            <a:off x="1874068" y="3041963"/>
            <a:ext cx="6291436"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تم تحديد العقد بنجاح، أنقر على زر "</a:t>
            </a:r>
            <a:r>
              <a:rPr lang="ar-DZ"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إنتقل</a:t>
            </a: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للانتقال إلى صفحة رفع ملفات الأرشيف</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Connecteur : en arc 3">
            <a:extLst>
              <a:ext uri="{FF2B5EF4-FFF2-40B4-BE49-F238E27FC236}">
                <a16:creationId xmlns:a16="http://schemas.microsoft.com/office/drawing/2014/main" id="{73267485-C0B7-4945-9673-CF0E61C1D116}"/>
              </a:ext>
            </a:extLst>
          </p:cNvPr>
          <p:cNvCxnSpPr>
            <a:cxnSpLocks/>
            <a:stCxn id="3" idx="2"/>
          </p:cNvCxnSpPr>
          <p:nvPr/>
        </p:nvCxnSpPr>
        <p:spPr>
          <a:xfrm rot="16200000" flipH="1">
            <a:off x="5905863" y="2529642"/>
            <a:ext cx="613072" cy="2385227"/>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 en arc 7">
            <a:extLst>
              <a:ext uri="{FF2B5EF4-FFF2-40B4-BE49-F238E27FC236}">
                <a16:creationId xmlns:a16="http://schemas.microsoft.com/office/drawing/2014/main" id="{A56F333D-F57B-4DF2-AC4B-CF531BA704AD}"/>
              </a:ext>
            </a:extLst>
          </p:cNvPr>
          <p:cNvCxnSpPr>
            <a:cxnSpLocks/>
          </p:cNvCxnSpPr>
          <p:nvPr/>
        </p:nvCxnSpPr>
        <p:spPr>
          <a:xfrm rot="10800000" flipV="1">
            <a:off x="2634560" y="3428999"/>
            <a:ext cx="2385226" cy="536417"/>
          </a:xfrm>
          <a:prstGeom prst="curvedConnector3">
            <a:avLst>
              <a:gd name="adj1" fmla="val -2781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6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4D0B818-6574-A47E-4507-C5787ABF3E3B}"/>
              </a:ext>
            </a:extLst>
          </p:cNvPr>
          <p:cNvPicPr>
            <a:picLocks noChangeAspect="1"/>
          </p:cNvPicPr>
          <p:nvPr/>
        </p:nvPicPr>
        <p:blipFill>
          <a:blip r:embed="rId2"/>
          <a:stretch>
            <a:fillRect/>
          </a:stretch>
        </p:blipFill>
        <p:spPr>
          <a:xfrm>
            <a:off x="0" y="322758"/>
            <a:ext cx="12192000" cy="6212484"/>
          </a:xfrm>
          <a:prstGeom prst="rect">
            <a:avLst/>
          </a:prstGeom>
          <a:solidFill>
            <a:schemeClr val="bg1">
              <a:lumMod val="95000"/>
            </a:schemeClr>
          </a:solidFill>
        </p:spPr>
      </p:pic>
      <p:sp>
        <p:nvSpPr>
          <p:cNvPr id="4" name="TextBox 2">
            <a:extLst>
              <a:ext uri="{FF2B5EF4-FFF2-40B4-BE49-F238E27FC236}">
                <a16:creationId xmlns:a16="http://schemas.microsoft.com/office/drawing/2014/main" id="{9F72588E-E5A9-49B4-A1CF-47D6289F3B74}"/>
              </a:ext>
            </a:extLst>
          </p:cNvPr>
          <p:cNvSpPr txBox="1"/>
          <p:nvPr/>
        </p:nvSpPr>
        <p:spPr>
          <a:xfrm>
            <a:off x="1066172" y="1690483"/>
            <a:ext cx="7121364" cy="468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تم توجيهك إلى صفحة رفع ملفات الأرشيف، تتفرع الصفحة إلى قسمين: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F2A9660-075D-45D5-A8B8-BBC60560A7A4}"/>
              </a:ext>
            </a:extLst>
          </p:cNvPr>
          <p:cNvSpPr/>
          <p:nvPr/>
        </p:nvSpPr>
        <p:spPr>
          <a:xfrm>
            <a:off x="4269592" y="2311629"/>
            <a:ext cx="5761648" cy="3536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C0CFEA3-0ADC-4753-8316-39CBCE22A232}"/>
              </a:ext>
            </a:extLst>
          </p:cNvPr>
          <p:cNvSpPr/>
          <p:nvPr/>
        </p:nvSpPr>
        <p:spPr>
          <a:xfrm>
            <a:off x="58789" y="2311629"/>
            <a:ext cx="4123912" cy="3536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2">
            <a:extLst>
              <a:ext uri="{FF2B5EF4-FFF2-40B4-BE49-F238E27FC236}">
                <a16:creationId xmlns:a16="http://schemas.microsoft.com/office/drawing/2014/main" id="{9698C500-CCAF-4722-8623-AE260C696EC3}"/>
              </a:ext>
            </a:extLst>
          </p:cNvPr>
          <p:cNvSpPr txBox="1"/>
          <p:nvPr/>
        </p:nvSpPr>
        <p:spPr>
          <a:xfrm>
            <a:off x="5274966" y="5521450"/>
            <a:ext cx="3414540" cy="670440"/>
          </a:xfrm>
          <a:prstGeom prst="rect">
            <a:avLst/>
          </a:prstGeom>
          <a:solidFill>
            <a:schemeClr val="bg1"/>
          </a:solidFill>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يخصص القسم الأيمن لأصل العقد ومختلف الإجراءات المرتبطة بنوع العقد</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2">
            <a:extLst>
              <a:ext uri="{FF2B5EF4-FFF2-40B4-BE49-F238E27FC236}">
                <a16:creationId xmlns:a16="http://schemas.microsoft.com/office/drawing/2014/main" id="{0FC1D42D-F8FF-3C1E-C435-B37005C42D5A}"/>
              </a:ext>
            </a:extLst>
          </p:cNvPr>
          <p:cNvSpPr txBox="1"/>
          <p:nvPr/>
        </p:nvSpPr>
        <p:spPr>
          <a:xfrm>
            <a:off x="413475" y="5513319"/>
            <a:ext cx="3414540" cy="670440"/>
          </a:xfrm>
          <a:prstGeom prst="rect">
            <a:avLst/>
          </a:prstGeom>
          <a:solidFill>
            <a:schemeClr val="bg1"/>
          </a:solidFill>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ويخصص القسم الأيسر للوثائق المتضمنة في ملف العقد المودع</a:t>
            </a:r>
            <a:endParaRPr lang="fr-FR" sz="14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75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E1FCD04-39AF-D46C-AA62-1E79DD6AD0B7}"/>
              </a:ext>
            </a:extLst>
          </p:cNvPr>
          <p:cNvPicPr>
            <a:picLocks noChangeAspect="1"/>
          </p:cNvPicPr>
          <p:nvPr/>
        </p:nvPicPr>
        <p:blipFill>
          <a:blip r:embed="rId2"/>
          <a:stretch>
            <a:fillRect/>
          </a:stretch>
        </p:blipFill>
        <p:spPr>
          <a:xfrm>
            <a:off x="0" y="322634"/>
            <a:ext cx="12192000" cy="6212732"/>
          </a:xfrm>
          <a:prstGeom prst="rect">
            <a:avLst/>
          </a:prstGeom>
        </p:spPr>
      </p:pic>
      <p:sp>
        <p:nvSpPr>
          <p:cNvPr id="4" name="TextBox 2">
            <a:extLst>
              <a:ext uri="{FF2B5EF4-FFF2-40B4-BE49-F238E27FC236}">
                <a16:creationId xmlns:a16="http://schemas.microsoft.com/office/drawing/2014/main" id="{EF01D1F0-467B-40ED-815D-2317EAAE986A}"/>
              </a:ext>
            </a:extLst>
          </p:cNvPr>
          <p:cNvSpPr txBox="1"/>
          <p:nvPr/>
        </p:nvSpPr>
        <p:spPr>
          <a:xfrm>
            <a:off x="4220715" y="221451"/>
            <a:ext cx="3311704" cy="468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يمكنك رفع ملف العقد بطريقتين: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2">
            <a:extLst>
              <a:ext uri="{FF2B5EF4-FFF2-40B4-BE49-F238E27FC236}">
                <a16:creationId xmlns:a16="http://schemas.microsoft.com/office/drawing/2014/main" id="{9F273844-9B34-4A3C-984D-4E17FE8303E9}"/>
              </a:ext>
            </a:extLst>
          </p:cNvPr>
          <p:cNvSpPr txBox="1"/>
          <p:nvPr/>
        </p:nvSpPr>
        <p:spPr>
          <a:xfrm>
            <a:off x="7623017" y="1314541"/>
            <a:ext cx="3096285" cy="670440"/>
          </a:xfrm>
          <a:prstGeom prst="rect">
            <a:avLst/>
          </a:prstGeom>
          <a:solidFill>
            <a:srgbClr val="FF0000"/>
          </a:solidFill>
          <a:ln w="1905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تتمثل الطريقة الأولى في تحديد ملف</a:t>
            </a:r>
            <a:r>
              <a:rPr lang="ar-DZ"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r-DZ"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تم نسخه أو مسحه سابقا، من الجهاز </a:t>
            </a:r>
            <a:endParaRPr lang="fr-FR"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 en arc 9">
            <a:extLst>
              <a:ext uri="{FF2B5EF4-FFF2-40B4-BE49-F238E27FC236}">
                <a16:creationId xmlns:a16="http://schemas.microsoft.com/office/drawing/2014/main" id="{C80FF463-2D0D-4763-9293-CFCC9804349B}"/>
              </a:ext>
            </a:extLst>
          </p:cNvPr>
          <p:cNvCxnSpPr>
            <a:cxnSpLocks/>
            <a:stCxn id="5" idx="1"/>
          </p:cNvCxnSpPr>
          <p:nvPr/>
        </p:nvCxnSpPr>
        <p:spPr>
          <a:xfrm rot="10800000" flipV="1">
            <a:off x="2423219" y="1649760"/>
            <a:ext cx="5199799" cy="2063471"/>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B93D7012-5946-427F-A775-6B4B4195B670}"/>
              </a:ext>
            </a:extLst>
          </p:cNvPr>
          <p:cNvSpPr txBox="1"/>
          <p:nvPr/>
        </p:nvSpPr>
        <p:spPr>
          <a:xfrm>
            <a:off x="4446989" y="5341096"/>
            <a:ext cx="2859157" cy="670440"/>
          </a:xfrm>
          <a:prstGeom prst="rect">
            <a:avLst/>
          </a:prstGeom>
          <a:solidFill>
            <a:srgbClr val="03EDE7"/>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وتتمثل الطريقة الثانية</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 في</a:t>
            </a:r>
            <a:r>
              <a:rPr lang="ar-DZ"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رفع الملفات باستخدام الماسح الضوئي</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Connecteur : en arc 21">
            <a:extLst>
              <a:ext uri="{FF2B5EF4-FFF2-40B4-BE49-F238E27FC236}">
                <a16:creationId xmlns:a16="http://schemas.microsoft.com/office/drawing/2014/main" id="{1E8570B2-9B6A-48BA-88A7-FF6FA4DBA2BE}"/>
              </a:ext>
            </a:extLst>
          </p:cNvPr>
          <p:cNvCxnSpPr>
            <a:cxnSpLocks/>
            <a:stCxn id="18" idx="0"/>
          </p:cNvCxnSpPr>
          <p:nvPr/>
        </p:nvCxnSpPr>
        <p:spPr>
          <a:xfrm rot="5400000" flipH="1" flipV="1">
            <a:off x="5858252" y="4617476"/>
            <a:ext cx="741936" cy="705304"/>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rc 23">
            <a:extLst>
              <a:ext uri="{FF2B5EF4-FFF2-40B4-BE49-F238E27FC236}">
                <a16:creationId xmlns:a16="http://schemas.microsoft.com/office/drawing/2014/main" id="{3F1D5C29-20E9-47F4-B115-41F8108ED85E}"/>
              </a:ext>
            </a:extLst>
          </p:cNvPr>
          <p:cNvCxnSpPr>
            <a:cxnSpLocks/>
            <a:stCxn id="18" idx="0"/>
          </p:cNvCxnSpPr>
          <p:nvPr/>
        </p:nvCxnSpPr>
        <p:spPr>
          <a:xfrm rot="16200000" flipV="1">
            <a:off x="4698196" y="4162724"/>
            <a:ext cx="300738" cy="2056006"/>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rc 43">
            <a:extLst>
              <a:ext uri="{FF2B5EF4-FFF2-40B4-BE49-F238E27FC236}">
                <a16:creationId xmlns:a16="http://schemas.microsoft.com/office/drawing/2014/main" id="{B7668ADF-08E6-490A-BDA2-E208762AC4DB}"/>
              </a:ext>
            </a:extLst>
          </p:cNvPr>
          <p:cNvCxnSpPr>
            <a:cxnSpLocks/>
            <a:stCxn id="5" idx="1"/>
          </p:cNvCxnSpPr>
          <p:nvPr/>
        </p:nvCxnSpPr>
        <p:spPr>
          <a:xfrm rot="10800000" flipH="1" flipV="1">
            <a:off x="7623017" y="1649761"/>
            <a:ext cx="380246" cy="553726"/>
          </a:xfrm>
          <a:prstGeom prst="curvedConnector4">
            <a:avLst>
              <a:gd name="adj1" fmla="val -60119"/>
              <a:gd name="adj2" fmla="val 8026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40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6BF5E-21E4-4622-87ED-D6BF4BDC51C0}"/>
              </a:ext>
            </a:extLst>
          </p:cNvPr>
          <p:cNvSpPr>
            <a:spLocks noGrp="1"/>
          </p:cNvSpPr>
          <p:nvPr>
            <p:ph type="ctrTitle"/>
          </p:nvPr>
        </p:nvSpPr>
        <p:spPr>
          <a:xfrm>
            <a:off x="1524000" y="2940112"/>
            <a:ext cx="9144000" cy="820703"/>
          </a:xfrm>
        </p:spPr>
        <p:txBody>
          <a:bodyPr>
            <a:normAutofit/>
          </a:bodyPr>
          <a:lstStyle/>
          <a:p>
            <a:r>
              <a:rPr lang="ar-DZ" sz="3600" dirty="0">
                <a:solidFill>
                  <a:srgbClr val="C00000"/>
                </a:solidFill>
                <a:latin typeface="Calibri" panose="020F0502020204030204" pitchFamily="34" charset="0"/>
                <a:ea typeface="Calibri" panose="020F0502020204030204" pitchFamily="34" charset="0"/>
              </a:rPr>
              <a:t>الطريقة الأولى: رفع ملف العقد المحفوظ مسبقا في الجهاز </a:t>
            </a:r>
            <a:endParaRPr lang="fr-FR" dirty="0"/>
          </a:p>
        </p:txBody>
      </p:sp>
    </p:spTree>
    <p:extLst>
      <p:ext uri="{BB962C8B-B14F-4D97-AF65-F5344CB8AC3E}">
        <p14:creationId xmlns:p14="http://schemas.microsoft.com/office/powerpoint/2010/main" val="93095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0300589-5590-EDBD-8528-91566B4A4BAF}"/>
              </a:ext>
            </a:extLst>
          </p:cNvPr>
          <p:cNvPicPr>
            <a:picLocks noChangeAspect="1"/>
          </p:cNvPicPr>
          <p:nvPr/>
        </p:nvPicPr>
        <p:blipFill>
          <a:blip r:embed="rId2"/>
          <a:stretch>
            <a:fillRect/>
          </a:stretch>
        </p:blipFill>
        <p:spPr>
          <a:xfrm>
            <a:off x="0" y="319457"/>
            <a:ext cx="12192000" cy="6219086"/>
          </a:xfrm>
          <a:prstGeom prst="rect">
            <a:avLst/>
          </a:prstGeom>
        </p:spPr>
      </p:pic>
      <p:pic>
        <p:nvPicPr>
          <p:cNvPr id="5" name="Picture 4">
            <a:extLst>
              <a:ext uri="{FF2B5EF4-FFF2-40B4-BE49-F238E27FC236}">
                <a16:creationId xmlns:a16="http://schemas.microsoft.com/office/drawing/2014/main" id="{F4F72BCB-27FF-C417-23C8-A61ED3F436CE}"/>
              </a:ext>
            </a:extLst>
          </p:cNvPr>
          <p:cNvPicPr>
            <a:picLocks noChangeAspect="1"/>
          </p:cNvPicPr>
          <p:nvPr/>
        </p:nvPicPr>
        <p:blipFill>
          <a:blip r:embed="rId3"/>
          <a:srcRect l="4010" t="4251" r="38367" b="23854"/>
          <a:stretch>
            <a:fillRect/>
          </a:stretch>
        </p:blipFill>
        <p:spPr>
          <a:xfrm>
            <a:off x="18109" y="339843"/>
            <a:ext cx="7025489" cy="425512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7A72B46-4C99-416B-AA12-D45945292398}"/>
              </a:ext>
            </a:extLst>
          </p:cNvPr>
          <p:cNvSpPr txBox="1"/>
          <p:nvPr/>
        </p:nvSpPr>
        <p:spPr>
          <a:xfrm>
            <a:off x="7254013" y="1472345"/>
            <a:ext cx="4438899"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أنقر على زر تحديد ملف من الجهاز وافتح الملف المعني</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2">
            <a:extLst>
              <a:ext uri="{FF2B5EF4-FFF2-40B4-BE49-F238E27FC236}">
                <a16:creationId xmlns:a16="http://schemas.microsoft.com/office/drawing/2014/main" id="{C5D8CC13-7B1E-41A4-B233-55293415D17E}"/>
              </a:ext>
            </a:extLst>
          </p:cNvPr>
          <p:cNvSpPr txBox="1"/>
          <p:nvPr/>
        </p:nvSpPr>
        <p:spPr>
          <a:xfrm>
            <a:off x="3133618" y="132964"/>
            <a:ext cx="5707453" cy="468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الطريقة الأولى: رفع ملف العقد المحفوظ مسبقا في الجهاز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753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477D5D6-6442-14C0-84D5-8869DEC2B448}"/>
              </a:ext>
            </a:extLst>
          </p:cNvPr>
          <p:cNvPicPr>
            <a:picLocks noChangeAspect="1"/>
          </p:cNvPicPr>
          <p:nvPr/>
        </p:nvPicPr>
        <p:blipFill>
          <a:blip r:embed="rId2"/>
          <a:stretch>
            <a:fillRect/>
          </a:stretch>
        </p:blipFill>
        <p:spPr>
          <a:xfrm>
            <a:off x="0" y="324465"/>
            <a:ext cx="12192000" cy="6209069"/>
          </a:xfrm>
          <a:prstGeom prst="rect">
            <a:avLst/>
          </a:prstGeom>
        </p:spPr>
      </p:pic>
      <p:sp>
        <p:nvSpPr>
          <p:cNvPr id="4" name="TextBox 2">
            <a:extLst>
              <a:ext uri="{FF2B5EF4-FFF2-40B4-BE49-F238E27FC236}">
                <a16:creationId xmlns:a16="http://schemas.microsoft.com/office/drawing/2014/main" id="{BC47BA0A-DC12-4C57-B905-6C3CB1D821BE}"/>
              </a:ext>
            </a:extLst>
          </p:cNvPr>
          <p:cNvSpPr txBox="1"/>
          <p:nvPr/>
        </p:nvSpPr>
        <p:spPr>
          <a:xfrm>
            <a:off x="5900790" y="1907928"/>
            <a:ext cx="3886006"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تم حفظ الملف بنجاح، يمكنك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حذف الملف" </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أو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"مسح ملف إضافي" </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آخر من خلال زر التحكم</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 en arc 4">
            <a:extLst>
              <a:ext uri="{FF2B5EF4-FFF2-40B4-BE49-F238E27FC236}">
                <a16:creationId xmlns:a16="http://schemas.microsoft.com/office/drawing/2014/main" id="{83683274-94AE-4C9F-988C-63AAA61F11A4}"/>
              </a:ext>
            </a:extLst>
          </p:cNvPr>
          <p:cNvCxnSpPr/>
          <p:nvPr/>
        </p:nvCxnSpPr>
        <p:spPr>
          <a:xfrm rot="5400000">
            <a:off x="5459001" y="2136579"/>
            <a:ext cx="482886" cy="400692"/>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1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8CB2540-A646-2444-6F31-6011229F30DA}"/>
              </a:ext>
            </a:extLst>
          </p:cNvPr>
          <p:cNvPicPr>
            <a:picLocks noChangeAspect="1"/>
          </p:cNvPicPr>
          <p:nvPr/>
        </p:nvPicPr>
        <p:blipFill>
          <a:blip r:embed="rId2">
            <a:alphaModFix amt="50000"/>
          </a:blip>
          <a:stretch>
            <a:fillRect/>
          </a:stretch>
        </p:blipFill>
        <p:spPr>
          <a:xfrm>
            <a:off x="0" y="326052"/>
            <a:ext cx="12192000" cy="6205896"/>
          </a:xfrm>
          <a:prstGeom prst="rect">
            <a:avLst/>
          </a:prstGeom>
          <a:pattFill prst="pct50">
            <a:fgClr>
              <a:schemeClr val="bg1">
                <a:lumMod val="85000"/>
              </a:schemeClr>
            </a:fgClr>
            <a:bgClr>
              <a:schemeClr val="bg1"/>
            </a:bgClr>
          </a:pattFill>
        </p:spPr>
      </p:pic>
      <p:pic>
        <p:nvPicPr>
          <p:cNvPr id="3" name="Picture 2">
            <a:extLst>
              <a:ext uri="{FF2B5EF4-FFF2-40B4-BE49-F238E27FC236}">
                <a16:creationId xmlns:a16="http://schemas.microsoft.com/office/drawing/2014/main" id="{188279E8-4424-393F-5679-0E84449FE35D}"/>
              </a:ext>
            </a:extLst>
          </p:cNvPr>
          <p:cNvPicPr>
            <a:picLocks noChangeAspect="1"/>
          </p:cNvPicPr>
          <p:nvPr/>
        </p:nvPicPr>
        <p:blipFill>
          <a:blip r:embed="rId3"/>
          <a:srcRect l="24623" t="16237" r="24449" b="8441"/>
          <a:stretch>
            <a:fillRect/>
          </a:stretch>
        </p:blipFill>
        <p:spPr>
          <a:xfrm>
            <a:off x="2897675" y="1274845"/>
            <a:ext cx="6417776" cy="4557280"/>
          </a:xfrm>
          <a:prstGeom prst="rect">
            <a:avLst/>
          </a:prstGeom>
        </p:spPr>
      </p:pic>
      <p:sp>
        <p:nvSpPr>
          <p:cNvPr id="4" name="TextBox 2">
            <a:extLst>
              <a:ext uri="{FF2B5EF4-FFF2-40B4-BE49-F238E27FC236}">
                <a16:creationId xmlns:a16="http://schemas.microsoft.com/office/drawing/2014/main" id="{36374FA4-A74B-4172-A2C8-6B24254BD35F}"/>
              </a:ext>
            </a:extLst>
          </p:cNvPr>
          <p:cNvSpPr txBox="1"/>
          <p:nvPr/>
        </p:nvSpPr>
        <p:spPr>
          <a:xfrm>
            <a:off x="8661256" y="1846284"/>
            <a:ext cx="3257228"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يمكنك تصفح الملف بالنقر على اسم العقد</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a:extLst>
              <a:ext uri="{FF2B5EF4-FFF2-40B4-BE49-F238E27FC236}">
                <a16:creationId xmlns:a16="http://schemas.microsoft.com/office/drawing/2014/main" id="{4A9AA478-921E-BEC7-A1E1-68BE400E3631}"/>
              </a:ext>
            </a:extLst>
          </p:cNvPr>
          <p:cNvPicPr>
            <a:picLocks noChangeAspect="1"/>
          </p:cNvPicPr>
          <p:nvPr/>
        </p:nvPicPr>
        <p:blipFill>
          <a:blip r:embed="rId4"/>
          <a:stretch>
            <a:fillRect/>
          </a:stretch>
        </p:blipFill>
        <p:spPr>
          <a:xfrm>
            <a:off x="0" y="299111"/>
            <a:ext cx="12192000" cy="368300"/>
          </a:xfrm>
          <a:prstGeom prst="rect">
            <a:avLst/>
          </a:prstGeom>
        </p:spPr>
      </p:pic>
    </p:spTree>
    <p:extLst>
      <p:ext uri="{BB962C8B-B14F-4D97-AF65-F5344CB8AC3E}">
        <p14:creationId xmlns:p14="http://schemas.microsoft.com/office/powerpoint/2010/main" val="301052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9B22D-6513-4ECC-8023-8E70CE40E600}"/>
              </a:ext>
            </a:extLst>
          </p:cNvPr>
          <p:cNvSpPr>
            <a:spLocks noGrp="1"/>
          </p:cNvSpPr>
          <p:nvPr>
            <p:ph type="ctrTitle"/>
          </p:nvPr>
        </p:nvSpPr>
        <p:spPr>
          <a:xfrm>
            <a:off x="1524000" y="2824681"/>
            <a:ext cx="9144000" cy="746660"/>
          </a:xfrm>
        </p:spPr>
        <p:txBody>
          <a:bodyPr>
            <a:normAutofit/>
          </a:bodyPr>
          <a:lstStyle/>
          <a:p>
            <a:r>
              <a:rPr lang="ar-DZ" sz="3600" dirty="0">
                <a:solidFill>
                  <a:srgbClr val="C00000"/>
                </a:solidFill>
                <a:latin typeface="Calibri" panose="020F0502020204030204" pitchFamily="34" charset="0"/>
                <a:ea typeface="Calibri" panose="020F0502020204030204" pitchFamily="34" charset="0"/>
              </a:rPr>
              <a:t>الطريقة الثانية: رفع ملف العقد باستخدام الماسح الضوئي </a:t>
            </a:r>
            <a:endParaRPr lang="fr-FR" dirty="0"/>
          </a:p>
        </p:txBody>
      </p:sp>
    </p:spTree>
    <p:extLst>
      <p:ext uri="{BB962C8B-B14F-4D97-AF65-F5344CB8AC3E}">
        <p14:creationId xmlns:p14="http://schemas.microsoft.com/office/powerpoint/2010/main" val="202698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C3623DA-06BC-4E6F-5DE0-AE1D7733CDDA}"/>
              </a:ext>
            </a:extLst>
          </p:cNvPr>
          <p:cNvPicPr>
            <a:picLocks noChangeAspect="1"/>
          </p:cNvPicPr>
          <p:nvPr/>
        </p:nvPicPr>
        <p:blipFill>
          <a:blip r:embed="rId2"/>
          <a:stretch>
            <a:fillRect/>
          </a:stretch>
        </p:blipFill>
        <p:spPr>
          <a:xfrm>
            <a:off x="0" y="335700"/>
            <a:ext cx="12192000" cy="6186599"/>
          </a:xfrm>
          <a:prstGeom prst="rect">
            <a:avLst/>
          </a:prstGeom>
        </p:spPr>
      </p:pic>
      <p:sp>
        <p:nvSpPr>
          <p:cNvPr id="4" name="TextBox 2">
            <a:extLst>
              <a:ext uri="{FF2B5EF4-FFF2-40B4-BE49-F238E27FC236}">
                <a16:creationId xmlns:a16="http://schemas.microsoft.com/office/drawing/2014/main" id="{2066A40C-2FAE-4249-B33D-8AC3DD188CA7}"/>
              </a:ext>
            </a:extLst>
          </p:cNvPr>
          <p:cNvSpPr txBox="1"/>
          <p:nvPr/>
        </p:nvSpPr>
        <p:spPr>
          <a:xfrm>
            <a:off x="2949160" y="177241"/>
            <a:ext cx="5707453" cy="468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الطريقة الثانية: رفع ملف العقد باستخدام الماسح الضوئي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2">
            <a:extLst>
              <a:ext uri="{FF2B5EF4-FFF2-40B4-BE49-F238E27FC236}">
                <a16:creationId xmlns:a16="http://schemas.microsoft.com/office/drawing/2014/main" id="{7A3648C0-BC01-45C7-B1E6-20C502E5DFAB}"/>
              </a:ext>
            </a:extLst>
          </p:cNvPr>
          <p:cNvSpPr txBox="1"/>
          <p:nvPr/>
        </p:nvSpPr>
        <p:spPr>
          <a:xfrm>
            <a:off x="7387935" y="2564635"/>
            <a:ext cx="2937165"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أنقر على زر استخدام الماسح الضوئي</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 en arc 5">
            <a:extLst>
              <a:ext uri="{FF2B5EF4-FFF2-40B4-BE49-F238E27FC236}">
                <a16:creationId xmlns:a16="http://schemas.microsoft.com/office/drawing/2014/main" id="{E01D176A-0263-481E-8BA2-662019703D24}"/>
              </a:ext>
            </a:extLst>
          </p:cNvPr>
          <p:cNvCxnSpPr>
            <a:cxnSpLocks/>
            <a:stCxn id="5" idx="1"/>
          </p:cNvCxnSpPr>
          <p:nvPr/>
        </p:nvCxnSpPr>
        <p:spPr>
          <a:xfrm rot="10800000" flipV="1">
            <a:off x="7048501" y="2751514"/>
            <a:ext cx="339434" cy="592360"/>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Connecteur : en arc 1">
            <a:extLst>
              <a:ext uri="{FF2B5EF4-FFF2-40B4-BE49-F238E27FC236}">
                <a16:creationId xmlns:a16="http://schemas.microsoft.com/office/drawing/2014/main" id="{E0C35D0E-3793-368F-CCF2-528ED60381C7}"/>
              </a:ext>
            </a:extLst>
          </p:cNvPr>
          <p:cNvCxnSpPr>
            <a:cxnSpLocks/>
          </p:cNvCxnSpPr>
          <p:nvPr/>
        </p:nvCxnSpPr>
        <p:spPr>
          <a:xfrm rot="10800000" flipV="1">
            <a:off x="3802455" y="2751510"/>
            <a:ext cx="3585480" cy="2293075"/>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4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BD5D42-1F57-3821-A934-5DBB16D9FCCD}"/>
              </a:ext>
            </a:extLst>
          </p:cNvPr>
          <p:cNvPicPr>
            <a:picLocks noChangeAspect="1"/>
          </p:cNvPicPr>
          <p:nvPr/>
        </p:nvPicPr>
        <p:blipFill>
          <a:blip r:embed="rId2"/>
          <a:stretch>
            <a:fillRect/>
          </a:stretch>
        </p:blipFill>
        <p:spPr>
          <a:xfrm>
            <a:off x="0" y="381000"/>
            <a:ext cx="12192000" cy="6096000"/>
          </a:xfrm>
          <a:prstGeom prst="rect">
            <a:avLst/>
          </a:prstGeom>
        </p:spPr>
      </p:pic>
      <p:sp>
        <p:nvSpPr>
          <p:cNvPr id="3" name="TextBox 7">
            <a:extLst>
              <a:ext uri="{FF2B5EF4-FFF2-40B4-BE49-F238E27FC236}">
                <a16:creationId xmlns:a16="http://schemas.microsoft.com/office/drawing/2014/main" id="{0F1298B9-BC9A-4279-BDAF-1A44D84AFC71}"/>
              </a:ext>
            </a:extLst>
          </p:cNvPr>
          <p:cNvSpPr txBox="1"/>
          <p:nvPr/>
        </p:nvSpPr>
        <p:spPr>
          <a:xfrm>
            <a:off x="6360925" y="2659379"/>
            <a:ext cx="1755853"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FF0000"/>
                </a:solidFill>
                <a:latin typeface="Calibri" panose="020F0502020204030204" pitchFamily="34" charset="0"/>
                <a:ea typeface="Calibri" panose="020F0502020204030204" pitchFamily="34" charset="0"/>
                <a:cs typeface="Times New Roman" panose="02020603050405020304" pitchFamily="18" charset="0"/>
              </a:rPr>
              <a:t>أُ</a:t>
            </a:r>
            <a:r>
              <a:rPr lang="ar-DZ"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نقر على إبدأ المسح</a:t>
            </a:r>
            <a:endParaRPr lang="fr-FR"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Connecteur : en arc 15">
            <a:extLst>
              <a:ext uri="{FF2B5EF4-FFF2-40B4-BE49-F238E27FC236}">
                <a16:creationId xmlns:a16="http://schemas.microsoft.com/office/drawing/2014/main" id="{E7F2CE04-27DA-4B8B-B5C3-66F9A5D855B8}"/>
              </a:ext>
            </a:extLst>
          </p:cNvPr>
          <p:cNvCxnSpPr>
            <a:cxnSpLocks/>
            <a:stCxn id="3" idx="2"/>
          </p:cNvCxnSpPr>
          <p:nvPr/>
        </p:nvCxnSpPr>
        <p:spPr>
          <a:xfrm rot="16200000" flipH="1">
            <a:off x="7689232" y="2583076"/>
            <a:ext cx="180527" cy="1081286"/>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E8B30-F80A-446E-AC12-FBEA8F6A1E1F}"/>
              </a:ext>
            </a:extLst>
          </p:cNvPr>
          <p:cNvSpPr>
            <a:spLocks noGrp="1"/>
          </p:cNvSpPr>
          <p:nvPr>
            <p:ph type="ctrTitle"/>
          </p:nvPr>
        </p:nvSpPr>
        <p:spPr>
          <a:xfrm>
            <a:off x="404117" y="814812"/>
            <a:ext cx="11383766" cy="4574652"/>
          </a:xfrm>
        </p:spPr>
        <p:txBody>
          <a:bodyPr>
            <a:normAutofit fontScale="90000"/>
          </a:bodyPr>
          <a:lstStyle/>
          <a:p>
            <a:pPr algn="r" rtl="1">
              <a:lnSpc>
                <a:spcPct val="150000"/>
              </a:lnSpc>
            </a:pPr>
            <a:r>
              <a:rPr lang="ar-DZ" sz="2800" dirty="0"/>
              <a:t>الهدف: </a:t>
            </a:r>
            <a:br>
              <a:rPr lang="ar-DZ" sz="2800" dirty="0"/>
            </a:br>
            <a:r>
              <a:rPr lang="ar-DZ" sz="2800" dirty="0"/>
              <a:t>يهدف نظام الموثق الجزائري إلى الدفع بمهنة التوثيق خطوة أخرى إلى الأمام في مسعى </a:t>
            </a:r>
            <a:r>
              <a:rPr lang="ar-DZ" sz="2800" dirty="0" err="1"/>
              <a:t>الرقمنة</a:t>
            </a:r>
            <a:r>
              <a:rPr lang="ar-DZ" sz="2800" dirty="0"/>
              <a:t> والأتمتة، وذلك باعتماد نظام </a:t>
            </a:r>
            <a:r>
              <a:rPr lang="ar-DZ" sz="2800" b="1" dirty="0"/>
              <a:t>الإدارة الرقمية للوثائق </a:t>
            </a:r>
            <a:r>
              <a:rPr lang="fr-FR" sz="2800" b="1" dirty="0"/>
              <a:t>(GED)</a:t>
            </a:r>
            <a:r>
              <a:rPr lang="ar-DZ" sz="2800" b="1" dirty="0"/>
              <a:t> </a:t>
            </a:r>
            <a:r>
              <a:rPr lang="ar-DZ" sz="2800" dirty="0"/>
              <a:t>الذي يسمح باستقبال وتصنيف وحفظ الوثائق الرقمية في مركز حفظ مركزي، مُعزز بحماية فائقة، سواء من حيث تقييد الولوج إليه والتحكم في الملفات (خاصية الحذف)، أو من حيث أمن البيانات بضمان عدم تضررها أو ضياعها.</a:t>
            </a:r>
            <a:br>
              <a:rPr lang="ar-DZ" sz="2800" dirty="0"/>
            </a:br>
            <a:r>
              <a:rPr lang="ar-DZ" sz="2800" dirty="0"/>
              <a:t> إذ يعتمد النظام على طريقة منظمة ومبسطة تسمح بالاطلاع على الوثائق في أي وقت والبحث فيها بشكل سلس ومرتب، مما يجنب الموظفين عناء البحث بين الأكوام الورقية المتكدسة لإيجاد وثيقة معينة في ظرف زمني حاسم، تتوفر كل هذه الخصائص وأكثر في الفهرس الرقمي لنظام الموثق الجزائري </a:t>
            </a:r>
            <a:endParaRPr lang="fr-FR" sz="2800" dirty="0"/>
          </a:p>
        </p:txBody>
      </p:sp>
    </p:spTree>
    <p:extLst>
      <p:ext uri="{BB962C8B-B14F-4D97-AF65-F5344CB8AC3E}">
        <p14:creationId xmlns:p14="http://schemas.microsoft.com/office/powerpoint/2010/main" val="85597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B0BC5-F256-7FE0-6F6F-D5F973B325FE}"/>
            </a:ext>
          </a:extLst>
        </p:cNvPr>
        <p:cNvGrpSpPr/>
        <p:nvPr/>
      </p:nvGrpSpPr>
      <p:grpSpPr>
        <a:xfrm>
          <a:off x="0" y="0"/>
          <a:ext cx="0" cy="0"/>
          <a:chOff x="0" y="0"/>
          <a:chExt cx="0" cy="0"/>
        </a:xfrm>
      </p:grpSpPr>
      <p:pic>
        <p:nvPicPr>
          <p:cNvPr id="18" name="Picture 17" descr="Blue text on a black background&#10;&#10;AI-generated content may be incorrect.">
            <a:extLst>
              <a:ext uri="{FF2B5EF4-FFF2-40B4-BE49-F238E27FC236}">
                <a16:creationId xmlns:a16="http://schemas.microsoft.com/office/drawing/2014/main" id="{99372D93-5744-AD54-7CAD-22B334436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781"/>
            <a:ext cx="12192000" cy="5024437"/>
          </a:xfrm>
          <a:prstGeom prst="rect">
            <a:avLst/>
          </a:prstGeom>
        </p:spPr>
      </p:pic>
      <p:pic>
        <p:nvPicPr>
          <p:cNvPr id="12" name="Picture 11">
            <a:extLst>
              <a:ext uri="{FF2B5EF4-FFF2-40B4-BE49-F238E27FC236}">
                <a16:creationId xmlns:a16="http://schemas.microsoft.com/office/drawing/2014/main" id="{C6EB1E36-A8E1-958C-70D3-1468AEC48365}"/>
              </a:ext>
            </a:extLst>
          </p:cNvPr>
          <p:cNvPicPr>
            <a:picLocks noChangeAspect="1"/>
          </p:cNvPicPr>
          <p:nvPr/>
        </p:nvPicPr>
        <p:blipFill>
          <a:blip r:embed="rId3"/>
          <a:stretch>
            <a:fillRect/>
          </a:stretch>
        </p:blipFill>
        <p:spPr>
          <a:xfrm>
            <a:off x="6446781" y="0"/>
            <a:ext cx="5353797" cy="5258534"/>
          </a:xfrm>
          <a:prstGeom prst="rect">
            <a:avLst/>
          </a:prstGeom>
        </p:spPr>
      </p:pic>
      <p:pic>
        <p:nvPicPr>
          <p:cNvPr id="10" name="Picture 9">
            <a:extLst>
              <a:ext uri="{FF2B5EF4-FFF2-40B4-BE49-F238E27FC236}">
                <a16:creationId xmlns:a16="http://schemas.microsoft.com/office/drawing/2014/main" id="{1EEAA96D-80FA-6566-8FC5-71C30CDD5849}"/>
              </a:ext>
            </a:extLst>
          </p:cNvPr>
          <p:cNvPicPr>
            <a:picLocks noChangeAspect="1"/>
          </p:cNvPicPr>
          <p:nvPr/>
        </p:nvPicPr>
        <p:blipFill>
          <a:blip r:embed="rId4"/>
          <a:srcRect l="18519" t="8594" r="17878" b="17262"/>
          <a:stretch>
            <a:fillRect/>
          </a:stretch>
        </p:blipFill>
        <p:spPr>
          <a:xfrm>
            <a:off x="1122630" y="1726163"/>
            <a:ext cx="5047100" cy="4937187"/>
          </a:xfrm>
          <a:prstGeom prst="rect">
            <a:avLst/>
          </a:prstGeom>
        </p:spPr>
      </p:pic>
      <p:sp>
        <p:nvSpPr>
          <p:cNvPr id="4" name="TextBox 3">
            <a:extLst>
              <a:ext uri="{FF2B5EF4-FFF2-40B4-BE49-F238E27FC236}">
                <a16:creationId xmlns:a16="http://schemas.microsoft.com/office/drawing/2014/main" id="{7CCA01F3-6AC9-4029-07E6-2D24A84381EF}"/>
              </a:ext>
            </a:extLst>
          </p:cNvPr>
          <p:cNvSpPr txBox="1"/>
          <p:nvPr/>
        </p:nvSpPr>
        <p:spPr>
          <a:xfrm>
            <a:off x="9705209" y="812039"/>
            <a:ext cx="2235200"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حدد الماسح</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DBEBFC62-15AE-29EC-25C1-4C9E6617472F}"/>
              </a:ext>
            </a:extLst>
          </p:cNvPr>
          <p:cNvCxnSpPr>
            <a:cxnSpLocks/>
          </p:cNvCxnSpPr>
          <p:nvPr/>
        </p:nvCxnSpPr>
        <p:spPr>
          <a:xfrm flipH="1">
            <a:off x="9845040" y="1204818"/>
            <a:ext cx="977769" cy="7954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5BFE4B-5CBA-F094-471C-857F92012785}"/>
              </a:ext>
            </a:extLst>
          </p:cNvPr>
          <p:cNvCxnSpPr>
            <a:cxnSpLocks/>
            <a:stCxn id="16" idx="2"/>
          </p:cNvCxnSpPr>
          <p:nvPr/>
        </p:nvCxnSpPr>
        <p:spPr>
          <a:xfrm flipH="1">
            <a:off x="5635690" y="2360931"/>
            <a:ext cx="3546410" cy="1483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2E7B3BA-005A-3999-F92C-290ED9C34FAB}"/>
              </a:ext>
            </a:extLst>
          </p:cNvPr>
          <p:cNvSpPr/>
          <p:nvPr/>
        </p:nvSpPr>
        <p:spPr>
          <a:xfrm>
            <a:off x="7094220" y="2035811"/>
            <a:ext cx="4175760" cy="3251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20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0B3B-0579-EB05-60EE-3AE96417D5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F2FC0B-7D58-679E-D214-A9B018821A2C}"/>
              </a:ext>
            </a:extLst>
          </p:cNvPr>
          <p:cNvPicPr>
            <a:picLocks noChangeAspect="1"/>
          </p:cNvPicPr>
          <p:nvPr/>
        </p:nvPicPr>
        <p:blipFill>
          <a:blip r:embed="rId2"/>
          <a:stretch>
            <a:fillRect/>
          </a:stretch>
        </p:blipFill>
        <p:spPr>
          <a:xfrm>
            <a:off x="3600101" y="1022032"/>
            <a:ext cx="4991797" cy="5029902"/>
          </a:xfrm>
          <a:prstGeom prst="rect">
            <a:avLst/>
          </a:prstGeom>
        </p:spPr>
      </p:pic>
      <p:sp>
        <p:nvSpPr>
          <p:cNvPr id="4" name="TextBox 3">
            <a:extLst>
              <a:ext uri="{FF2B5EF4-FFF2-40B4-BE49-F238E27FC236}">
                <a16:creationId xmlns:a16="http://schemas.microsoft.com/office/drawing/2014/main" id="{C823C183-DF86-3A9A-CB78-9759E5A768E0}"/>
              </a:ext>
            </a:extLst>
          </p:cNvPr>
          <p:cNvSpPr txBox="1"/>
          <p:nvPr/>
        </p:nvSpPr>
        <p:spPr>
          <a:xfrm>
            <a:off x="9234535" y="2453489"/>
            <a:ext cx="2825385" cy="1653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Calibri" panose="020F0502020204030204" pitchFamily="34" charset="0"/>
                <a:ea typeface="Calibri" panose="020F0502020204030204" pitchFamily="34" charset="0"/>
                <a:cs typeface="Times New Roman" panose="02020603050405020304" pitchFamily="18" charset="0"/>
              </a:rPr>
              <a:t>حدد الإعدادات الأولية للمسح: الدقة، العمق، المقاس وتفعيل مسح الوجه الأمامي والخلفي للورقة معًا</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D3587C-6720-7A98-6B24-FAE7B5EA9D97}"/>
              </a:ext>
            </a:extLst>
          </p:cNvPr>
          <p:cNvSpPr txBox="1"/>
          <p:nvPr/>
        </p:nvSpPr>
        <p:spPr>
          <a:xfrm>
            <a:off x="362139" y="3993304"/>
            <a:ext cx="3237962"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Calibri" panose="020F0502020204030204" pitchFamily="34" charset="0"/>
                <a:ea typeface="Calibri" panose="020F0502020204030204" pitchFamily="34" charset="0"/>
                <a:cs typeface="Times New Roman" panose="02020603050405020304" pitchFamily="18" charset="0"/>
              </a:rPr>
              <a:t>أُنقر على بدء المسح ليتم عرض الوثائق الممسوحة تدريجيا</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ight Brace 6">
            <a:extLst>
              <a:ext uri="{FF2B5EF4-FFF2-40B4-BE49-F238E27FC236}">
                <a16:creationId xmlns:a16="http://schemas.microsoft.com/office/drawing/2014/main" id="{84901B81-431D-6523-E533-5D38CF876C2C}"/>
              </a:ext>
            </a:extLst>
          </p:cNvPr>
          <p:cNvSpPr/>
          <p:nvPr/>
        </p:nvSpPr>
        <p:spPr>
          <a:xfrm>
            <a:off x="8113853" y="3348467"/>
            <a:ext cx="419912" cy="1834077"/>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8" name="Straight Arrow Connector 7">
            <a:extLst>
              <a:ext uri="{FF2B5EF4-FFF2-40B4-BE49-F238E27FC236}">
                <a16:creationId xmlns:a16="http://schemas.microsoft.com/office/drawing/2014/main" id="{78CC1DD6-BA61-DE65-CF7E-42E18B7E5D79}"/>
              </a:ext>
            </a:extLst>
          </p:cNvPr>
          <p:cNvCxnSpPr>
            <a:cxnSpLocks/>
            <a:stCxn id="4" idx="1"/>
          </p:cNvCxnSpPr>
          <p:nvPr/>
        </p:nvCxnSpPr>
        <p:spPr>
          <a:xfrm flipH="1">
            <a:off x="8562832" y="3280286"/>
            <a:ext cx="671703" cy="9852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824773-E756-7673-8218-487547860D7C}"/>
              </a:ext>
            </a:extLst>
          </p:cNvPr>
          <p:cNvCxnSpPr>
            <a:cxnSpLocks/>
            <a:stCxn id="6" idx="2"/>
          </p:cNvCxnSpPr>
          <p:nvPr/>
        </p:nvCxnSpPr>
        <p:spPr>
          <a:xfrm>
            <a:off x="1981120" y="4856554"/>
            <a:ext cx="2264955" cy="54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1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3D4CCBE-A0F2-449C-91A4-7B2C4B1E75EC}"/>
              </a:ext>
            </a:extLst>
          </p:cNvPr>
          <p:cNvPicPr>
            <a:picLocks noChangeAspect="1"/>
          </p:cNvPicPr>
          <p:nvPr/>
        </p:nvPicPr>
        <p:blipFill>
          <a:blip r:embed="rId2"/>
          <a:stretch>
            <a:fillRect/>
          </a:stretch>
        </p:blipFill>
        <p:spPr>
          <a:xfrm>
            <a:off x="0" y="1064156"/>
            <a:ext cx="12192000" cy="4309185"/>
          </a:xfrm>
          <a:prstGeom prst="rect">
            <a:avLst/>
          </a:prstGeom>
        </p:spPr>
      </p:pic>
      <p:sp>
        <p:nvSpPr>
          <p:cNvPr id="3" name="TextBox 15">
            <a:extLst>
              <a:ext uri="{FF2B5EF4-FFF2-40B4-BE49-F238E27FC236}">
                <a16:creationId xmlns:a16="http://schemas.microsoft.com/office/drawing/2014/main" id="{5A071E3A-AEF3-469A-8D91-9D219FA2D610}"/>
              </a:ext>
            </a:extLst>
          </p:cNvPr>
          <p:cNvSpPr txBox="1"/>
          <p:nvPr/>
        </p:nvSpPr>
        <p:spPr>
          <a:xfrm>
            <a:off x="3236359" y="3429000"/>
            <a:ext cx="4101444"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أُنقر على حفظ الوثائق الممسوحة لإتمام العملية بنجاح</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 en arc 4">
            <a:extLst>
              <a:ext uri="{FF2B5EF4-FFF2-40B4-BE49-F238E27FC236}">
                <a16:creationId xmlns:a16="http://schemas.microsoft.com/office/drawing/2014/main" id="{4E9DF047-03AF-4159-B380-18FB4BFA147C}"/>
              </a:ext>
            </a:extLst>
          </p:cNvPr>
          <p:cNvCxnSpPr>
            <a:stCxn id="3" idx="3"/>
          </p:cNvCxnSpPr>
          <p:nvPr/>
        </p:nvCxnSpPr>
        <p:spPr>
          <a:xfrm>
            <a:off x="7337803" y="3860625"/>
            <a:ext cx="655491" cy="84651"/>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38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3F203-25F4-4243-9AA5-FBEF2BC39AB6}"/>
              </a:ext>
            </a:extLst>
          </p:cNvPr>
          <p:cNvSpPr>
            <a:spLocks noGrp="1"/>
          </p:cNvSpPr>
          <p:nvPr>
            <p:ph type="ctrTitle"/>
          </p:nvPr>
        </p:nvSpPr>
        <p:spPr>
          <a:xfrm>
            <a:off x="1152418" y="1602197"/>
            <a:ext cx="9887164" cy="2387600"/>
          </a:xfrm>
        </p:spPr>
        <p:txBody>
          <a:bodyPr>
            <a:normAutofit/>
          </a:bodyPr>
          <a:lstStyle/>
          <a:p>
            <a:pPr rtl="1"/>
            <a:r>
              <a:rPr lang="ar-DZ" sz="3600" dirty="0">
                <a:solidFill>
                  <a:srgbClr val="FF0000"/>
                </a:solidFill>
                <a:latin typeface="Times New Roman" panose="02020603050405020304" pitchFamily="18" charset="0"/>
                <a:cs typeface="Times New Roman" panose="02020603050405020304" pitchFamily="18" charset="0"/>
              </a:rPr>
              <a:t>المرحلة الثانية: الاطلاع على حالة الأرشيف الرقمي ورفع الملفات الناقصة</a:t>
            </a:r>
            <a:endParaRPr lang="fr-FR"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44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93F1D2A-AF55-E6A0-0892-459B21EE178E}"/>
              </a:ext>
            </a:extLst>
          </p:cNvPr>
          <p:cNvPicPr>
            <a:picLocks noChangeAspect="1"/>
          </p:cNvPicPr>
          <p:nvPr/>
        </p:nvPicPr>
        <p:blipFill>
          <a:blip r:embed="rId2"/>
          <a:stretch>
            <a:fillRect/>
          </a:stretch>
        </p:blipFill>
        <p:spPr>
          <a:xfrm>
            <a:off x="0" y="332568"/>
            <a:ext cx="12192000" cy="6192864"/>
          </a:xfrm>
          <a:prstGeom prst="rect">
            <a:avLst/>
          </a:prstGeom>
        </p:spPr>
      </p:pic>
      <p:sp>
        <p:nvSpPr>
          <p:cNvPr id="6" name="TextBox 2">
            <a:extLst>
              <a:ext uri="{FF2B5EF4-FFF2-40B4-BE49-F238E27FC236}">
                <a16:creationId xmlns:a16="http://schemas.microsoft.com/office/drawing/2014/main" id="{0D50E7AC-8964-49F5-8DA4-15A73A985576}"/>
              </a:ext>
            </a:extLst>
          </p:cNvPr>
          <p:cNvSpPr txBox="1"/>
          <p:nvPr/>
        </p:nvSpPr>
        <p:spPr>
          <a:xfrm>
            <a:off x="5169529" y="5008679"/>
            <a:ext cx="4469234" cy="1258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latin typeface="Calibri" panose="020F0502020204030204" pitchFamily="34" charset="0"/>
                <a:ea typeface="Calibri" panose="020F0502020204030204" pitchFamily="34" charset="0"/>
                <a:cs typeface="+mj-cs"/>
              </a:rPr>
              <a:t>للاطلاع على حالة الأرشيف، توجه إلى خانة </a:t>
            </a:r>
            <a:r>
              <a:rPr lang="ar-DZ" sz="2400" b="1" dirty="0">
                <a:solidFill>
                  <a:srgbClr val="C00000"/>
                </a:solidFill>
                <a:latin typeface="Calibri" panose="020F0502020204030204" pitchFamily="34" charset="0"/>
                <a:ea typeface="Calibri" panose="020F0502020204030204" pitchFamily="34" charset="0"/>
                <a:cs typeface="+mj-cs"/>
              </a:rPr>
              <a:t>"حالة الأرشيف الرقمي" </a:t>
            </a:r>
            <a:r>
              <a:rPr lang="ar-DZ" sz="2400" dirty="0">
                <a:solidFill>
                  <a:srgbClr val="C00000"/>
                </a:solidFill>
                <a:latin typeface="Calibri" panose="020F0502020204030204" pitchFamily="34" charset="0"/>
                <a:ea typeface="Calibri" panose="020F0502020204030204" pitchFamily="34" charset="0"/>
                <a:cs typeface="+mj-cs"/>
              </a:rPr>
              <a:t>في القائمة الجانبية ضمن قسم </a:t>
            </a:r>
            <a:r>
              <a:rPr lang="ar-DZ" sz="2400" b="1" dirty="0">
                <a:solidFill>
                  <a:srgbClr val="C00000"/>
                </a:solidFill>
                <a:latin typeface="Calibri" panose="020F0502020204030204" pitchFamily="34" charset="0"/>
                <a:ea typeface="Calibri" panose="020F0502020204030204" pitchFamily="34" charset="0"/>
                <a:cs typeface="+mj-cs"/>
              </a:rPr>
              <a:t>"الأرشيف"</a:t>
            </a:r>
            <a:endParaRPr lang="fr-FR" sz="2400" b="1" dirty="0">
              <a:solidFill>
                <a:srgbClr val="C00000"/>
              </a:solidFill>
              <a:effectLst/>
              <a:latin typeface="Calibri" panose="020F0502020204030204" pitchFamily="34" charset="0"/>
              <a:ea typeface="Calibri" panose="020F0502020204030204" pitchFamily="34" charset="0"/>
              <a:cs typeface="+mj-cs"/>
            </a:endParaRPr>
          </a:p>
        </p:txBody>
      </p:sp>
      <p:sp>
        <p:nvSpPr>
          <p:cNvPr id="7" name="Rectangle 6">
            <a:extLst>
              <a:ext uri="{FF2B5EF4-FFF2-40B4-BE49-F238E27FC236}">
                <a16:creationId xmlns:a16="http://schemas.microsoft.com/office/drawing/2014/main" id="{76CB19B2-C6CC-4976-ABBD-92CE512E307C}"/>
              </a:ext>
            </a:extLst>
          </p:cNvPr>
          <p:cNvSpPr/>
          <p:nvPr/>
        </p:nvSpPr>
        <p:spPr>
          <a:xfrm>
            <a:off x="10194202" y="4336611"/>
            <a:ext cx="1969223" cy="1568890"/>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8F0D5A5-5C3A-46B5-8C9B-517834C6A5B2}"/>
              </a:ext>
            </a:extLst>
          </p:cNvPr>
          <p:cNvSpPr/>
          <p:nvPr/>
        </p:nvSpPr>
        <p:spPr>
          <a:xfrm>
            <a:off x="10275683" y="5489793"/>
            <a:ext cx="1799067" cy="338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 en arc 8">
            <a:extLst>
              <a:ext uri="{FF2B5EF4-FFF2-40B4-BE49-F238E27FC236}">
                <a16:creationId xmlns:a16="http://schemas.microsoft.com/office/drawing/2014/main" id="{7D9E7EBA-0BD0-41F5-AAAC-0FDA4B5E63F2}"/>
              </a:ext>
            </a:extLst>
          </p:cNvPr>
          <p:cNvCxnSpPr>
            <a:cxnSpLocks/>
          </p:cNvCxnSpPr>
          <p:nvPr/>
        </p:nvCxnSpPr>
        <p:spPr>
          <a:xfrm>
            <a:off x="9638763" y="5526005"/>
            <a:ext cx="854203" cy="153114"/>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316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D00674B-3D5D-3A77-1410-70915C03ADFF}"/>
              </a:ext>
            </a:extLst>
          </p:cNvPr>
          <p:cNvPicPr>
            <a:picLocks noChangeAspect="1"/>
          </p:cNvPicPr>
          <p:nvPr/>
        </p:nvPicPr>
        <p:blipFill>
          <a:blip r:embed="rId2"/>
          <a:stretch>
            <a:fillRect/>
          </a:stretch>
        </p:blipFill>
        <p:spPr>
          <a:xfrm>
            <a:off x="0" y="355386"/>
            <a:ext cx="12192000" cy="6147227"/>
          </a:xfrm>
          <a:prstGeom prst="rect">
            <a:avLst/>
          </a:prstGeom>
        </p:spPr>
      </p:pic>
      <p:pic>
        <p:nvPicPr>
          <p:cNvPr id="4" name="Picture 3">
            <a:extLst>
              <a:ext uri="{FF2B5EF4-FFF2-40B4-BE49-F238E27FC236}">
                <a16:creationId xmlns:a16="http://schemas.microsoft.com/office/drawing/2014/main" id="{FDB72228-DBAE-1508-42FE-57B043798FDB}"/>
              </a:ext>
            </a:extLst>
          </p:cNvPr>
          <p:cNvPicPr>
            <a:picLocks noChangeAspect="1"/>
          </p:cNvPicPr>
          <p:nvPr/>
        </p:nvPicPr>
        <p:blipFill>
          <a:blip r:embed="rId3"/>
          <a:srcRect l="965" t="49485" r="15643" b="13183"/>
          <a:stretch>
            <a:fillRect/>
          </a:stretch>
        </p:blipFill>
        <p:spPr>
          <a:xfrm>
            <a:off x="36218" y="3213980"/>
            <a:ext cx="10167042" cy="2181885"/>
          </a:xfrm>
          <a:prstGeom prst="rect">
            <a:avLst/>
          </a:prstGeom>
        </p:spPr>
      </p:pic>
      <p:sp>
        <p:nvSpPr>
          <p:cNvPr id="3" name="TextBox 2">
            <a:extLst>
              <a:ext uri="{FF2B5EF4-FFF2-40B4-BE49-F238E27FC236}">
                <a16:creationId xmlns:a16="http://schemas.microsoft.com/office/drawing/2014/main" id="{F01959D3-D959-4F0F-90BF-4B52C19E49D6}"/>
              </a:ext>
            </a:extLst>
          </p:cNvPr>
          <p:cNvSpPr txBox="1"/>
          <p:nvPr/>
        </p:nvSpPr>
        <p:spPr>
          <a:xfrm>
            <a:off x="3451828" y="1169511"/>
            <a:ext cx="5288343"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تم توجيهك إلى صفحة حالة الأرشيف الرقمي، يرد أدناه جدول يعرض أقدم </a:t>
            </a:r>
            <a:r>
              <a:rPr lang="fr-F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100</a:t>
            </a: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ملف عقد ناقص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2">
            <a:extLst>
              <a:ext uri="{FF2B5EF4-FFF2-40B4-BE49-F238E27FC236}">
                <a16:creationId xmlns:a16="http://schemas.microsoft.com/office/drawing/2014/main" id="{016A0ABD-DDAC-4E03-8590-4AD3B8ED47F3}"/>
              </a:ext>
            </a:extLst>
          </p:cNvPr>
          <p:cNvSpPr txBox="1"/>
          <p:nvPr/>
        </p:nvSpPr>
        <p:spPr>
          <a:xfrm>
            <a:off x="1670799" y="3986025"/>
            <a:ext cx="4425200"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تشير الأيقونة الخضراء إلى حفظ الملف بنجاح في الأرشيف </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516F4AB-ACDD-4352-B49F-72222A104974}"/>
              </a:ext>
            </a:extLst>
          </p:cNvPr>
          <p:cNvSpPr/>
          <p:nvPr/>
        </p:nvSpPr>
        <p:spPr>
          <a:xfrm>
            <a:off x="1051706" y="4201077"/>
            <a:ext cx="332358" cy="2269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4B679B4-EBC6-4A8B-BFF1-761889459855}"/>
              </a:ext>
            </a:extLst>
          </p:cNvPr>
          <p:cNvSpPr/>
          <p:nvPr/>
        </p:nvSpPr>
        <p:spPr>
          <a:xfrm>
            <a:off x="1051706" y="4743895"/>
            <a:ext cx="332358" cy="2269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2">
            <a:extLst>
              <a:ext uri="{FF2B5EF4-FFF2-40B4-BE49-F238E27FC236}">
                <a16:creationId xmlns:a16="http://schemas.microsoft.com/office/drawing/2014/main" id="{6D6C3257-6901-4AE4-B3D9-66D012D4E536}"/>
              </a:ext>
            </a:extLst>
          </p:cNvPr>
          <p:cNvSpPr txBox="1"/>
          <p:nvPr/>
        </p:nvSpPr>
        <p:spPr>
          <a:xfrm>
            <a:off x="1670799" y="4505579"/>
            <a:ext cx="4425200" cy="9668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أما الأيقونة الحمراء  فتشير إلى الملف الناقص، يمكنك النقر على الأيقونة ليتم توجيهك مباشرة إلى صفحة إعدادات الماسح الضوئي لمسح الملف وحفظه في الأرشيف</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Connecteur : en arc 1">
            <a:extLst>
              <a:ext uri="{FF2B5EF4-FFF2-40B4-BE49-F238E27FC236}">
                <a16:creationId xmlns:a16="http://schemas.microsoft.com/office/drawing/2014/main" id="{3913DB9A-6E7B-DD50-7AC9-67A2ED508305}"/>
              </a:ext>
            </a:extLst>
          </p:cNvPr>
          <p:cNvCxnSpPr>
            <a:cxnSpLocks/>
            <a:stCxn id="5" idx="1"/>
            <a:endCxn id="6" idx="3"/>
          </p:cNvCxnSpPr>
          <p:nvPr/>
        </p:nvCxnSpPr>
        <p:spPr>
          <a:xfrm flipH="1">
            <a:off x="1384064" y="4173064"/>
            <a:ext cx="286735" cy="1415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 en arc 1">
            <a:extLst>
              <a:ext uri="{FF2B5EF4-FFF2-40B4-BE49-F238E27FC236}">
                <a16:creationId xmlns:a16="http://schemas.microsoft.com/office/drawing/2014/main" id="{DAFE9536-CFDC-563E-0F0E-9FF79A913B09}"/>
              </a:ext>
            </a:extLst>
          </p:cNvPr>
          <p:cNvCxnSpPr>
            <a:cxnSpLocks/>
            <a:stCxn id="8" idx="1"/>
            <a:endCxn id="7" idx="3"/>
          </p:cNvCxnSpPr>
          <p:nvPr/>
        </p:nvCxnSpPr>
        <p:spPr>
          <a:xfrm flipH="1" flipV="1">
            <a:off x="1384064" y="4857385"/>
            <a:ext cx="286735" cy="1315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123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6F2E2F4-00C8-02EE-7380-B8AF2A9ABAB4}"/>
              </a:ext>
            </a:extLst>
          </p:cNvPr>
          <p:cNvPicPr>
            <a:picLocks noChangeAspect="1"/>
          </p:cNvPicPr>
          <p:nvPr/>
        </p:nvPicPr>
        <p:blipFill>
          <a:blip r:embed="rId2"/>
          <a:stretch>
            <a:fillRect/>
          </a:stretch>
        </p:blipFill>
        <p:spPr>
          <a:xfrm>
            <a:off x="0" y="360024"/>
            <a:ext cx="12192000" cy="6137952"/>
          </a:xfrm>
          <a:prstGeom prst="rect">
            <a:avLst/>
          </a:prstGeom>
        </p:spPr>
      </p:pic>
      <p:sp>
        <p:nvSpPr>
          <p:cNvPr id="4" name="TextBox 2">
            <a:extLst>
              <a:ext uri="{FF2B5EF4-FFF2-40B4-BE49-F238E27FC236}">
                <a16:creationId xmlns:a16="http://schemas.microsoft.com/office/drawing/2014/main" id="{9C99E234-DCBF-4518-84F5-FD57AED63FD2}"/>
              </a:ext>
            </a:extLst>
          </p:cNvPr>
          <p:cNvSpPr txBox="1"/>
          <p:nvPr/>
        </p:nvSpPr>
        <p:spPr>
          <a:xfrm>
            <a:off x="1874576" y="3154242"/>
            <a:ext cx="5845995"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mj-cs"/>
              </a:rPr>
              <a:t>اتّبع نفس الخطوات الموضحة سابقا لمسح الملف الناقص وحفظه في الفهرس</a:t>
            </a:r>
            <a:endParaRPr lang="fr-FR" dirty="0">
              <a:solidFill>
                <a:srgbClr val="C00000"/>
              </a:solidFill>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539724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CD43C-A15A-E1E6-3CB9-CDC0B033D780}"/>
              </a:ext>
            </a:extLst>
          </p:cNvPr>
          <p:cNvSpPr>
            <a:spLocks noGrp="1"/>
          </p:cNvSpPr>
          <p:nvPr>
            <p:ph type="title"/>
          </p:nvPr>
        </p:nvSpPr>
        <p:spPr>
          <a:xfrm>
            <a:off x="838200" y="2574171"/>
            <a:ext cx="10515600" cy="1325563"/>
          </a:xfrm>
        </p:spPr>
        <p:txBody>
          <a:bodyPr/>
          <a:lstStyle/>
          <a:p>
            <a:pPr algn="ctr" rtl="1"/>
            <a:r>
              <a:rPr lang="ar-DZ" dirty="0"/>
              <a:t>تجميع صور في ملف </a:t>
            </a:r>
            <a:r>
              <a:rPr lang="fr-FR" b="1" dirty="0"/>
              <a:t>PDF</a:t>
            </a:r>
            <a:r>
              <a:rPr lang="ar-DZ" dirty="0"/>
              <a:t> واحد</a:t>
            </a:r>
            <a:endParaRPr lang="fr-FR" dirty="0"/>
          </a:p>
        </p:txBody>
      </p:sp>
    </p:spTree>
    <p:extLst>
      <p:ext uri="{BB962C8B-B14F-4D97-AF65-F5344CB8AC3E}">
        <p14:creationId xmlns:p14="http://schemas.microsoft.com/office/powerpoint/2010/main" val="3149468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5033936-3BD6-BF00-84C8-781AAE93A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571"/>
            <a:ext cx="12192000" cy="5844153"/>
          </a:xfrm>
          <a:prstGeom prst="rect">
            <a:avLst/>
          </a:prstGeom>
        </p:spPr>
      </p:pic>
      <p:sp>
        <p:nvSpPr>
          <p:cNvPr id="10" name="TextBox 2">
            <a:extLst>
              <a:ext uri="{FF2B5EF4-FFF2-40B4-BE49-F238E27FC236}">
                <a16:creationId xmlns:a16="http://schemas.microsoft.com/office/drawing/2014/main" id="{5219C311-EF25-D60D-3689-FAA11944D978}"/>
              </a:ext>
            </a:extLst>
          </p:cNvPr>
          <p:cNvSpPr txBox="1"/>
          <p:nvPr/>
        </p:nvSpPr>
        <p:spPr>
          <a:xfrm>
            <a:off x="6038657" y="1333360"/>
            <a:ext cx="3567065"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تظهر ملفات العقد الممسوحة في هذه المساحة</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8A76249-7CD5-FD64-0565-BB278902C44F}"/>
              </a:ext>
            </a:extLst>
          </p:cNvPr>
          <p:cNvSpPr/>
          <p:nvPr/>
        </p:nvSpPr>
        <p:spPr>
          <a:xfrm>
            <a:off x="226337" y="2355850"/>
            <a:ext cx="4092166" cy="303096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 en arc 1">
            <a:extLst>
              <a:ext uri="{FF2B5EF4-FFF2-40B4-BE49-F238E27FC236}">
                <a16:creationId xmlns:a16="http://schemas.microsoft.com/office/drawing/2014/main" id="{E4D4AC84-076A-34C6-119D-27BF0AE18243}"/>
              </a:ext>
            </a:extLst>
          </p:cNvPr>
          <p:cNvCxnSpPr>
            <a:cxnSpLocks/>
            <a:stCxn id="10" idx="1"/>
            <a:endCxn id="11" idx="0"/>
          </p:cNvCxnSpPr>
          <p:nvPr/>
        </p:nvCxnSpPr>
        <p:spPr>
          <a:xfrm rot="10800000" flipV="1">
            <a:off x="2272421" y="1764984"/>
            <a:ext cx="3766237" cy="590865"/>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51793F51-6E0A-D71F-EF28-6E6930AE72F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684133"/>
            <a:ext cx="2676022" cy="289300"/>
          </a:xfrm>
          <a:prstGeom prst="rect">
            <a:avLst/>
          </a:prstGeom>
        </p:spPr>
      </p:pic>
    </p:spTree>
    <p:extLst>
      <p:ext uri="{BB962C8B-B14F-4D97-AF65-F5344CB8AC3E}">
        <p14:creationId xmlns:p14="http://schemas.microsoft.com/office/powerpoint/2010/main" val="1081949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9B3E4-BE2E-1140-C272-DBBA1185D902}"/>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A1210402-5F87-D284-3D66-103B8D104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435"/>
            <a:ext cx="12192000" cy="5851129"/>
          </a:xfrm>
          <a:prstGeom prst="rect">
            <a:avLst/>
          </a:prstGeom>
        </p:spPr>
      </p:pic>
      <p:sp>
        <p:nvSpPr>
          <p:cNvPr id="2" name="TextBox 2">
            <a:extLst>
              <a:ext uri="{FF2B5EF4-FFF2-40B4-BE49-F238E27FC236}">
                <a16:creationId xmlns:a16="http://schemas.microsoft.com/office/drawing/2014/main" id="{7D557B0F-A6BB-0B51-F4AE-AE4C0BA48EF6}"/>
              </a:ext>
            </a:extLst>
          </p:cNvPr>
          <p:cNvSpPr txBox="1"/>
          <p:nvPr/>
        </p:nvSpPr>
        <p:spPr>
          <a:xfrm>
            <a:off x="5432079" y="1143237"/>
            <a:ext cx="4273231" cy="1258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ت</a:t>
            </a: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جميع الصور الممسوحة في ملف </a:t>
            </a:r>
            <a:r>
              <a:rPr lang="fr-F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PDF</a:t>
            </a: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واحد، وذلك بالنقر على زر </a:t>
            </a:r>
            <a:r>
              <a:rPr lang="ar-DZ"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"تحكم"</a:t>
            </a: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ثم النقر على </a:t>
            </a:r>
            <a:r>
              <a:rPr lang="ar-DZ"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"تجميع الوثائق في ملف"</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 9">
            <a:extLst>
              <a:ext uri="{FF2B5EF4-FFF2-40B4-BE49-F238E27FC236}">
                <a16:creationId xmlns:a16="http://schemas.microsoft.com/office/drawing/2014/main" id="{5873C418-C600-6440-14C7-1BE32DC94FF1}"/>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719057"/>
            <a:ext cx="2679826" cy="289711"/>
          </a:xfrm>
          <a:prstGeom prst="rect">
            <a:avLst/>
          </a:prstGeom>
        </p:spPr>
      </p:pic>
      <p:sp>
        <p:nvSpPr>
          <p:cNvPr id="3" name="Rectangle 2">
            <a:extLst>
              <a:ext uri="{FF2B5EF4-FFF2-40B4-BE49-F238E27FC236}">
                <a16:creationId xmlns:a16="http://schemas.microsoft.com/office/drawing/2014/main" id="{0C4C85BF-3621-C80D-64FE-84DE3DDF9E11}"/>
              </a:ext>
            </a:extLst>
          </p:cNvPr>
          <p:cNvSpPr/>
          <p:nvPr/>
        </p:nvSpPr>
        <p:spPr>
          <a:xfrm>
            <a:off x="226337" y="1973655"/>
            <a:ext cx="1348966" cy="16115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 en arc 1">
            <a:extLst>
              <a:ext uri="{FF2B5EF4-FFF2-40B4-BE49-F238E27FC236}">
                <a16:creationId xmlns:a16="http://schemas.microsoft.com/office/drawing/2014/main" id="{50586F4C-AACB-23B8-0993-5AC6066570F1}"/>
              </a:ext>
            </a:extLst>
          </p:cNvPr>
          <p:cNvCxnSpPr>
            <a:cxnSpLocks/>
            <a:stCxn id="2" idx="1"/>
            <a:endCxn id="3" idx="0"/>
          </p:cNvCxnSpPr>
          <p:nvPr/>
        </p:nvCxnSpPr>
        <p:spPr>
          <a:xfrm rot="10800000" flipV="1">
            <a:off x="900821" y="1772447"/>
            <a:ext cx="4531259" cy="20120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4ABD98-D617-F0A8-20D5-A32F08E77DE2}"/>
              </a:ext>
            </a:extLst>
          </p:cNvPr>
          <p:cNvSpPr/>
          <p:nvPr/>
        </p:nvSpPr>
        <p:spPr>
          <a:xfrm>
            <a:off x="316870" y="3253311"/>
            <a:ext cx="1176951" cy="2462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09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E64E2-6660-4D63-A5FA-EE4E18F435E3}"/>
              </a:ext>
            </a:extLst>
          </p:cNvPr>
          <p:cNvSpPr>
            <a:spLocks noGrp="1"/>
          </p:cNvSpPr>
          <p:nvPr>
            <p:ph type="ctrTitle"/>
          </p:nvPr>
        </p:nvSpPr>
        <p:spPr>
          <a:xfrm>
            <a:off x="1520982" y="651849"/>
            <a:ext cx="9846779" cy="5124261"/>
          </a:xfrm>
        </p:spPr>
        <p:txBody>
          <a:bodyPr>
            <a:normAutofit/>
          </a:bodyPr>
          <a:lstStyle/>
          <a:p>
            <a:pPr algn="r" rtl="1">
              <a:lnSpc>
                <a:spcPct val="150000"/>
              </a:lnSpc>
            </a:pPr>
            <a:r>
              <a:rPr lang="ar-DZ" sz="3600" dirty="0"/>
              <a:t>المراحل:</a:t>
            </a:r>
            <a:br>
              <a:rPr lang="ar-DZ" sz="3600" dirty="0"/>
            </a:br>
            <a:br>
              <a:rPr lang="ar-DZ" sz="400" dirty="0"/>
            </a:br>
            <a:r>
              <a:rPr lang="ar-DZ" sz="3600" dirty="0"/>
              <a:t>المرحلة الأولى: حفظ ملفات العقد في الفهرس الرقمي</a:t>
            </a:r>
            <a:br>
              <a:rPr lang="ar-DZ" sz="3600" dirty="0"/>
            </a:br>
            <a:r>
              <a:rPr lang="ar-DZ" sz="3600" dirty="0"/>
              <a:t>	- الطريقة الأولى: رفع ملف العقد المحفوظ مسبقا في الجهاز</a:t>
            </a:r>
            <a:br>
              <a:rPr lang="ar-DZ" sz="3600" dirty="0"/>
            </a:br>
            <a:r>
              <a:rPr lang="ar-DZ" sz="3600" dirty="0"/>
              <a:t>	- الطريقة الثانية: رفع ملف العقد باستخدام الماسح الضوئي</a:t>
            </a:r>
            <a:br>
              <a:rPr lang="ar-DZ" sz="3600" dirty="0"/>
            </a:br>
            <a:br>
              <a:rPr lang="ar-DZ" sz="2000" dirty="0"/>
            </a:br>
            <a:r>
              <a:rPr lang="ar-DZ" sz="3600" dirty="0"/>
              <a:t>المرحلة الثانية: الاطلاع على حالة العقد ورفع الملفات الناقصة</a:t>
            </a:r>
            <a:endParaRPr lang="fr-FR" sz="3600" dirty="0"/>
          </a:p>
        </p:txBody>
      </p:sp>
    </p:spTree>
    <p:extLst>
      <p:ext uri="{BB962C8B-B14F-4D97-AF65-F5344CB8AC3E}">
        <p14:creationId xmlns:p14="http://schemas.microsoft.com/office/powerpoint/2010/main" val="202101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838BC-2642-832C-C0B4-77B20E41EEF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C935A90-6013-A002-110D-1400A0909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134"/>
            <a:ext cx="12192000" cy="5907732"/>
          </a:xfrm>
          <a:prstGeom prst="rect">
            <a:avLst/>
          </a:prstGeom>
        </p:spPr>
      </p:pic>
      <p:sp>
        <p:nvSpPr>
          <p:cNvPr id="2" name="TextBox 2">
            <a:extLst>
              <a:ext uri="{FF2B5EF4-FFF2-40B4-BE49-F238E27FC236}">
                <a16:creationId xmlns:a16="http://schemas.microsoft.com/office/drawing/2014/main" id="{18ABECEE-B59C-9440-7849-52DFF32F4C1F}"/>
              </a:ext>
            </a:extLst>
          </p:cNvPr>
          <p:cNvSpPr txBox="1"/>
          <p:nvPr/>
        </p:nvSpPr>
        <p:spPr>
          <a:xfrm>
            <a:off x="5495453" y="1396734"/>
            <a:ext cx="4273231"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تمت العملية بنجاح، تم جمع الصور في ملف </a:t>
            </a:r>
            <a:r>
              <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PDF</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واحد</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FBD0F44-661F-6549-7DA6-4918FE8A4933}"/>
              </a:ext>
            </a:extLst>
          </p:cNvPr>
          <p:cNvSpPr/>
          <p:nvPr/>
        </p:nvSpPr>
        <p:spPr>
          <a:xfrm>
            <a:off x="226337" y="3429000"/>
            <a:ext cx="4010685" cy="7084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6088BDFE-02AE-9CAC-ADB5-D1D2DD72F950}"/>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719057"/>
            <a:ext cx="2679826" cy="289711"/>
          </a:xfrm>
          <a:prstGeom prst="rect">
            <a:avLst/>
          </a:prstGeom>
        </p:spPr>
      </p:pic>
      <p:cxnSp>
        <p:nvCxnSpPr>
          <p:cNvPr id="4" name="Connecteur : en arc 1">
            <a:extLst>
              <a:ext uri="{FF2B5EF4-FFF2-40B4-BE49-F238E27FC236}">
                <a16:creationId xmlns:a16="http://schemas.microsoft.com/office/drawing/2014/main" id="{E0CB03FF-7A3E-FC3E-2C31-6AE82C1C9E12}"/>
              </a:ext>
            </a:extLst>
          </p:cNvPr>
          <p:cNvCxnSpPr>
            <a:cxnSpLocks/>
            <a:stCxn id="2" idx="1"/>
            <a:endCxn id="3" idx="0"/>
          </p:cNvCxnSpPr>
          <p:nvPr/>
        </p:nvCxnSpPr>
        <p:spPr>
          <a:xfrm rot="10800000" flipV="1">
            <a:off x="2231681" y="1828358"/>
            <a:ext cx="3263773" cy="1600641"/>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 en arc 1">
            <a:extLst>
              <a:ext uri="{FF2B5EF4-FFF2-40B4-BE49-F238E27FC236}">
                <a16:creationId xmlns:a16="http://schemas.microsoft.com/office/drawing/2014/main" id="{0AB3021C-F8F6-FDAC-E9EE-991CA9BA1265}"/>
              </a:ext>
            </a:extLst>
          </p:cNvPr>
          <p:cNvCxnSpPr>
            <a:cxnSpLocks/>
            <a:stCxn id="2" idx="0"/>
          </p:cNvCxnSpPr>
          <p:nvPr/>
        </p:nvCxnSpPr>
        <p:spPr>
          <a:xfrm rot="5400000" flipH="1" flipV="1">
            <a:off x="8855302" y="-308833"/>
            <a:ext cx="482334" cy="2928801"/>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3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A8E2-FCBB-990A-1428-2D2F34402F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FD241C-381A-C975-D3E2-B1965372A00E}"/>
              </a:ext>
            </a:extLst>
          </p:cNvPr>
          <p:cNvSpPr>
            <a:spLocks noGrp="1"/>
          </p:cNvSpPr>
          <p:nvPr>
            <p:ph type="title"/>
          </p:nvPr>
        </p:nvSpPr>
        <p:spPr>
          <a:xfrm>
            <a:off x="838200" y="2574171"/>
            <a:ext cx="10515600" cy="1325563"/>
          </a:xfrm>
        </p:spPr>
        <p:txBody>
          <a:bodyPr/>
          <a:lstStyle/>
          <a:p>
            <a:pPr algn="ctr" rtl="1"/>
            <a:r>
              <a:rPr lang="ar-DZ" dirty="0"/>
              <a:t>إعادة ترتيب ملفات الأرشيف</a:t>
            </a:r>
            <a:endParaRPr lang="fr-FR" dirty="0"/>
          </a:p>
        </p:txBody>
      </p:sp>
    </p:spTree>
    <p:extLst>
      <p:ext uri="{BB962C8B-B14F-4D97-AF65-F5344CB8AC3E}">
        <p14:creationId xmlns:p14="http://schemas.microsoft.com/office/powerpoint/2010/main" val="172140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Icône d’ordinateur&#10;&#10;Le contenu généré par l’IA peut être incorrect.">
            <a:extLst>
              <a:ext uri="{FF2B5EF4-FFF2-40B4-BE49-F238E27FC236}">
                <a16:creationId xmlns:a16="http://schemas.microsoft.com/office/drawing/2014/main" id="{DFBCE0CD-C63A-E3DC-0BF3-FF73BAA2E1B5}"/>
              </a:ext>
            </a:extLst>
          </p:cNvPr>
          <p:cNvPicPr>
            <a:picLocks noChangeAspect="1"/>
          </p:cNvPicPr>
          <p:nvPr/>
        </p:nvPicPr>
        <p:blipFill>
          <a:blip r:embed="rId2"/>
          <a:stretch>
            <a:fillRect/>
          </a:stretch>
        </p:blipFill>
        <p:spPr>
          <a:xfrm>
            <a:off x="0" y="289330"/>
            <a:ext cx="12192000" cy="6279339"/>
          </a:xfrm>
          <a:prstGeom prst="rect">
            <a:avLst/>
          </a:prstGeom>
        </p:spPr>
      </p:pic>
      <p:sp>
        <p:nvSpPr>
          <p:cNvPr id="7" name="TextBox 2">
            <a:extLst>
              <a:ext uri="{FF2B5EF4-FFF2-40B4-BE49-F238E27FC236}">
                <a16:creationId xmlns:a16="http://schemas.microsoft.com/office/drawing/2014/main" id="{DD185D8E-6DC4-F258-8846-99C6248C7EF7}"/>
              </a:ext>
            </a:extLst>
          </p:cNvPr>
          <p:cNvSpPr txBox="1"/>
          <p:nvPr/>
        </p:nvSpPr>
        <p:spPr>
          <a:xfrm>
            <a:off x="4155541" y="896293"/>
            <a:ext cx="5254255"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تحريك الملفات لإعادة ترتيبها في الأرشيف، وذلك بالنقر على صورة الملف وسحبه لإعادة ترتيبه</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302BAA3-A1CE-47ED-BAA1-E580DDFA2A2E}"/>
              </a:ext>
            </a:extLst>
          </p:cNvPr>
          <p:cNvSpPr/>
          <p:nvPr/>
        </p:nvSpPr>
        <p:spPr>
          <a:xfrm>
            <a:off x="950614" y="1759543"/>
            <a:ext cx="1831590" cy="25680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 en arc 1">
            <a:extLst>
              <a:ext uri="{FF2B5EF4-FFF2-40B4-BE49-F238E27FC236}">
                <a16:creationId xmlns:a16="http://schemas.microsoft.com/office/drawing/2014/main" id="{19C2DE95-C5B8-043F-480D-7426E648E2D3}"/>
              </a:ext>
            </a:extLst>
          </p:cNvPr>
          <p:cNvCxnSpPr>
            <a:cxnSpLocks/>
            <a:stCxn id="7" idx="1"/>
            <a:endCxn id="8" idx="0"/>
          </p:cNvCxnSpPr>
          <p:nvPr/>
        </p:nvCxnSpPr>
        <p:spPr>
          <a:xfrm rot="10800000" flipV="1">
            <a:off x="1866409" y="1327917"/>
            <a:ext cx="2289132" cy="431625"/>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8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3729-0ABB-D0ED-7CA5-F8E346E633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C6236B-FF70-689E-C706-144F1CB8FC62}"/>
              </a:ext>
            </a:extLst>
          </p:cNvPr>
          <p:cNvSpPr>
            <a:spLocks noGrp="1"/>
          </p:cNvSpPr>
          <p:nvPr>
            <p:ph type="title"/>
          </p:nvPr>
        </p:nvSpPr>
        <p:spPr>
          <a:xfrm>
            <a:off x="838200" y="2574171"/>
            <a:ext cx="10515600" cy="1325563"/>
          </a:xfrm>
        </p:spPr>
        <p:txBody>
          <a:bodyPr/>
          <a:lstStyle/>
          <a:p>
            <a:pPr algn="ctr" rtl="1"/>
            <a:r>
              <a:rPr lang="ar-DZ" dirty="0"/>
              <a:t>تحديد نوع الوثيقة المحفوظة في الأرشيف بالاستناد لقائمة الوثائق اللازمة للعقد</a:t>
            </a:r>
            <a:endParaRPr lang="fr-FR" dirty="0"/>
          </a:p>
        </p:txBody>
      </p:sp>
    </p:spTree>
    <p:extLst>
      <p:ext uri="{BB962C8B-B14F-4D97-AF65-F5344CB8AC3E}">
        <p14:creationId xmlns:p14="http://schemas.microsoft.com/office/powerpoint/2010/main" val="396508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3DE0-8453-B61E-817E-51D60BFF5350}"/>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ADEF3801-3A7C-4391-03C4-064F4A1E8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571"/>
            <a:ext cx="12192000" cy="5844153"/>
          </a:xfrm>
          <a:prstGeom prst="rect">
            <a:avLst/>
          </a:prstGeom>
        </p:spPr>
      </p:pic>
      <p:sp>
        <p:nvSpPr>
          <p:cNvPr id="10" name="TextBox 2">
            <a:extLst>
              <a:ext uri="{FF2B5EF4-FFF2-40B4-BE49-F238E27FC236}">
                <a16:creationId xmlns:a16="http://schemas.microsoft.com/office/drawing/2014/main" id="{E484D26F-9596-1638-CB34-4A611F06F43D}"/>
              </a:ext>
            </a:extLst>
          </p:cNvPr>
          <p:cNvSpPr txBox="1"/>
          <p:nvPr/>
        </p:nvSpPr>
        <p:spPr>
          <a:xfrm>
            <a:off x="5326380" y="1333360"/>
            <a:ext cx="4279343"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لاختيار نوع الوثيقة، انقر على </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"غير محدد" </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أسفل كل ملف</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Image 26">
            <a:extLst>
              <a:ext uri="{FF2B5EF4-FFF2-40B4-BE49-F238E27FC236}">
                <a16:creationId xmlns:a16="http://schemas.microsoft.com/office/drawing/2014/main" id="{14781214-483D-B55B-D5DE-ADB378E5F98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684133"/>
            <a:ext cx="2676022" cy="289300"/>
          </a:xfrm>
          <a:prstGeom prst="rect">
            <a:avLst/>
          </a:prstGeom>
        </p:spPr>
      </p:pic>
      <p:cxnSp>
        <p:nvCxnSpPr>
          <p:cNvPr id="12" name="Connecteur : en arc 1">
            <a:extLst>
              <a:ext uri="{FF2B5EF4-FFF2-40B4-BE49-F238E27FC236}">
                <a16:creationId xmlns:a16="http://schemas.microsoft.com/office/drawing/2014/main" id="{68534EAD-FB1C-B994-AA6A-9C17AA6D1952}"/>
              </a:ext>
            </a:extLst>
          </p:cNvPr>
          <p:cNvCxnSpPr>
            <a:cxnSpLocks/>
            <a:stCxn id="10" idx="1"/>
            <a:endCxn id="11" idx="0"/>
          </p:cNvCxnSpPr>
          <p:nvPr/>
        </p:nvCxnSpPr>
        <p:spPr>
          <a:xfrm rot="10800000" flipV="1">
            <a:off x="3168650" y="1764985"/>
            <a:ext cx="2157730" cy="1511616"/>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F47FA34-0A53-4C2B-B995-E28675DB9CEC}"/>
              </a:ext>
            </a:extLst>
          </p:cNvPr>
          <p:cNvSpPr/>
          <p:nvPr/>
        </p:nvSpPr>
        <p:spPr>
          <a:xfrm>
            <a:off x="2444750" y="3276601"/>
            <a:ext cx="1447800"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2446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80C0-77F8-5AEF-BEE2-FB19A0FD42E8}"/>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019593C0-7AB5-18C8-E00E-4DB173A4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571"/>
            <a:ext cx="12192000" cy="5844153"/>
          </a:xfrm>
          <a:prstGeom prst="rect">
            <a:avLst/>
          </a:prstGeom>
        </p:spPr>
      </p:pic>
      <p:sp>
        <p:nvSpPr>
          <p:cNvPr id="10" name="TextBox 2">
            <a:extLst>
              <a:ext uri="{FF2B5EF4-FFF2-40B4-BE49-F238E27FC236}">
                <a16:creationId xmlns:a16="http://schemas.microsoft.com/office/drawing/2014/main" id="{A7A8E22F-B48B-F0B3-C056-8419EA2A2797}"/>
              </a:ext>
            </a:extLst>
          </p:cNvPr>
          <p:cNvSpPr txBox="1"/>
          <p:nvPr/>
        </p:nvSpPr>
        <p:spPr>
          <a:xfrm>
            <a:off x="5326380" y="1333360"/>
            <a:ext cx="4279343" cy="1258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تظهر قائمة الوثائق اللازمة للعقد، يمكنك اختيار أي وثيقة تم مسحها من هنا، ثم النقر على زر التأكيد   </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Image 26">
            <a:extLst>
              <a:ext uri="{FF2B5EF4-FFF2-40B4-BE49-F238E27FC236}">
                <a16:creationId xmlns:a16="http://schemas.microsoft.com/office/drawing/2014/main" id="{5EAD7546-AA02-6567-0D25-A93862E6439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684133"/>
            <a:ext cx="2676022" cy="289300"/>
          </a:xfrm>
          <a:prstGeom prst="rect">
            <a:avLst/>
          </a:prstGeom>
        </p:spPr>
      </p:pic>
      <p:cxnSp>
        <p:nvCxnSpPr>
          <p:cNvPr id="12" name="Connecteur : en arc 1">
            <a:extLst>
              <a:ext uri="{FF2B5EF4-FFF2-40B4-BE49-F238E27FC236}">
                <a16:creationId xmlns:a16="http://schemas.microsoft.com/office/drawing/2014/main" id="{B32FBFCE-8BD0-74B2-14E9-0034F8396CA6}"/>
              </a:ext>
            </a:extLst>
          </p:cNvPr>
          <p:cNvCxnSpPr>
            <a:cxnSpLocks/>
            <a:stCxn id="10" idx="1"/>
            <a:endCxn id="11" idx="0"/>
          </p:cNvCxnSpPr>
          <p:nvPr/>
        </p:nvCxnSpPr>
        <p:spPr>
          <a:xfrm rot="10800000" flipV="1">
            <a:off x="3000246" y="1962570"/>
            <a:ext cx="2326134" cy="1165175"/>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capture d’écran, Police, logiciel&#10;&#10;Le contenu généré par l’IA peut être incorrect.">
            <a:extLst>
              <a:ext uri="{FF2B5EF4-FFF2-40B4-BE49-F238E27FC236}">
                <a16:creationId xmlns:a16="http://schemas.microsoft.com/office/drawing/2014/main" id="{E6810778-6AEE-4C91-6858-E03A61E48332}"/>
              </a:ext>
            </a:extLst>
          </p:cNvPr>
          <p:cNvPicPr>
            <a:picLocks noChangeAspect="1"/>
          </p:cNvPicPr>
          <p:nvPr/>
        </p:nvPicPr>
        <p:blipFill>
          <a:blip r:embed="rId5"/>
          <a:srcRect l="822" r="1"/>
          <a:stretch>
            <a:fillRect/>
          </a:stretch>
        </p:blipFill>
        <p:spPr>
          <a:xfrm>
            <a:off x="1402674" y="3127746"/>
            <a:ext cx="3249078" cy="2016000"/>
          </a:xfrm>
          <a:prstGeom prst="rect">
            <a:avLst/>
          </a:prstGeom>
        </p:spPr>
      </p:pic>
      <p:sp>
        <p:nvSpPr>
          <p:cNvPr id="11" name="Rectangle 10">
            <a:extLst>
              <a:ext uri="{FF2B5EF4-FFF2-40B4-BE49-F238E27FC236}">
                <a16:creationId xmlns:a16="http://schemas.microsoft.com/office/drawing/2014/main" id="{A754B528-03D8-D8A1-EA19-1F5A86DAFD97}"/>
              </a:ext>
            </a:extLst>
          </p:cNvPr>
          <p:cNvSpPr/>
          <p:nvPr/>
        </p:nvSpPr>
        <p:spPr>
          <a:xfrm>
            <a:off x="1348739" y="3127746"/>
            <a:ext cx="3303013" cy="2016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descr="Une image contenant capture d’écran, Rectangle, Caractère coloré, conception&#10;&#10;Le contenu généré par l’IA peut être incorrect.">
            <a:extLst>
              <a:ext uri="{FF2B5EF4-FFF2-40B4-BE49-F238E27FC236}">
                <a16:creationId xmlns:a16="http://schemas.microsoft.com/office/drawing/2014/main" id="{8411BF8B-ACCC-3D5E-F557-639231302C7F}"/>
              </a:ext>
            </a:extLst>
          </p:cNvPr>
          <p:cNvPicPr>
            <a:picLocks noChangeAspect="1"/>
          </p:cNvPicPr>
          <p:nvPr/>
        </p:nvPicPr>
        <p:blipFill>
          <a:blip r:embed="rId6"/>
          <a:stretch>
            <a:fillRect/>
          </a:stretch>
        </p:blipFill>
        <p:spPr>
          <a:xfrm>
            <a:off x="6274795" y="2205038"/>
            <a:ext cx="308444" cy="253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1647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2985-7A1E-E0EC-6FFE-BEF089F26F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93E370-B8D8-D24A-A391-98BDC54FFE97}"/>
              </a:ext>
            </a:extLst>
          </p:cNvPr>
          <p:cNvSpPr>
            <a:spLocks noGrp="1"/>
          </p:cNvSpPr>
          <p:nvPr>
            <p:ph type="title"/>
          </p:nvPr>
        </p:nvSpPr>
        <p:spPr>
          <a:xfrm>
            <a:off x="838200" y="2574171"/>
            <a:ext cx="10515600" cy="1325563"/>
          </a:xfrm>
        </p:spPr>
        <p:txBody>
          <a:bodyPr/>
          <a:lstStyle/>
          <a:p>
            <a:pPr algn="ctr" rtl="1"/>
            <a:r>
              <a:rPr lang="ar-DZ" dirty="0"/>
              <a:t>تعديل اسم ملف من الأرشيف</a:t>
            </a:r>
            <a:endParaRPr lang="fr-FR" dirty="0"/>
          </a:p>
        </p:txBody>
      </p:sp>
    </p:spTree>
    <p:extLst>
      <p:ext uri="{BB962C8B-B14F-4D97-AF65-F5344CB8AC3E}">
        <p14:creationId xmlns:p14="http://schemas.microsoft.com/office/powerpoint/2010/main" val="1489541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F528-8ADA-A40B-7B9B-B65438802E6C}"/>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E03F0AAC-265F-FFE0-BC04-23C41236B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571"/>
            <a:ext cx="12192000" cy="5844153"/>
          </a:xfrm>
          <a:prstGeom prst="rect">
            <a:avLst/>
          </a:prstGeom>
        </p:spPr>
      </p:pic>
      <p:sp>
        <p:nvSpPr>
          <p:cNvPr id="10" name="TextBox 2">
            <a:extLst>
              <a:ext uri="{FF2B5EF4-FFF2-40B4-BE49-F238E27FC236}">
                <a16:creationId xmlns:a16="http://schemas.microsoft.com/office/drawing/2014/main" id="{57F08AA2-CD27-792D-C5F8-3A16C40BE17D}"/>
              </a:ext>
            </a:extLst>
          </p:cNvPr>
          <p:cNvSpPr txBox="1"/>
          <p:nvPr/>
        </p:nvSpPr>
        <p:spPr>
          <a:xfrm>
            <a:off x="5326380" y="1333360"/>
            <a:ext cx="4279343"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لاختيار نوع الوثيقة، انقر على </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"غير محدد" </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أسفل كل </a:t>
            </a:r>
            <a:r>
              <a:rPr lang="ar-DZ" sz="24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ملف وحدد نوع </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الوثيقة</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Image 26">
            <a:extLst>
              <a:ext uri="{FF2B5EF4-FFF2-40B4-BE49-F238E27FC236}">
                <a16:creationId xmlns:a16="http://schemas.microsoft.com/office/drawing/2014/main" id="{65958037-6E89-E563-CBA2-155172A0D6E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684133"/>
            <a:ext cx="2676022" cy="289300"/>
          </a:xfrm>
          <a:prstGeom prst="rect">
            <a:avLst/>
          </a:prstGeom>
        </p:spPr>
      </p:pic>
      <p:cxnSp>
        <p:nvCxnSpPr>
          <p:cNvPr id="12" name="Connecteur : en arc 1">
            <a:extLst>
              <a:ext uri="{FF2B5EF4-FFF2-40B4-BE49-F238E27FC236}">
                <a16:creationId xmlns:a16="http://schemas.microsoft.com/office/drawing/2014/main" id="{B998D5F0-D413-E4E5-3BE7-2CFC38B14BF2}"/>
              </a:ext>
            </a:extLst>
          </p:cNvPr>
          <p:cNvCxnSpPr>
            <a:cxnSpLocks/>
            <a:stCxn id="10" idx="1"/>
            <a:endCxn id="11" idx="0"/>
          </p:cNvCxnSpPr>
          <p:nvPr/>
        </p:nvCxnSpPr>
        <p:spPr>
          <a:xfrm rot="10800000" flipV="1">
            <a:off x="3105340" y="1764984"/>
            <a:ext cx="2221041" cy="1713053"/>
          </a:xfrm>
          <a:prstGeom prst="bentConnector4">
            <a:avLst>
              <a:gd name="adj1" fmla="val 40013"/>
              <a:gd name="adj2" fmla="val 11334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8274BEF-29B3-C63A-4A8E-36A5944E5392}"/>
              </a:ext>
            </a:extLst>
          </p:cNvPr>
          <p:cNvSpPr/>
          <p:nvPr/>
        </p:nvSpPr>
        <p:spPr>
          <a:xfrm flipV="1">
            <a:off x="2661720" y="3239913"/>
            <a:ext cx="887238"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1247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AF6D-E35D-79BF-1C53-3FE95BE95A4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72D0386-C7A6-DC58-C4C1-4DAF65759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134"/>
            <a:ext cx="12192000" cy="5907732"/>
          </a:xfrm>
          <a:prstGeom prst="rect">
            <a:avLst/>
          </a:prstGeom>
        </p:spPr>
      </p:pic>
      <p:pic>
        <p:nvPicPr>
          <p:cNvPr id="17" name="Image 16">
            <a:extLst>
              <a:ext uri="{FF2B5EF4-FFF2-40B4-BE49-F238E27FC236}">
                <a16:creationId xmlns:a16="http://schemas.microsoft.com/office/drawing/2014/main" id="{762F1604-3F30-3306-BA5D-D25C5D61B56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2920" t="37660" r="65100" b="57389"/>
          <a:stretch>
            <a:fillRect/>
          </a:stretch>
        </p:blipFill>
        <p:spPr>
          <a:xfrm>
            <a:off x="1575303" y="2719057"/>
            <a:ext cx="2679826" cy="289711"/>
          </a:xfrm>
          <a:prstGeom prst="rect">
            <a:avLst/>
          </a:prstGeom>
        </p:spPr>
      </p:pic>
      <p:sp>
        <p:nvSpPr>
          <p:cNvPr id="6" name="TextBox 2">
            <a:extLst>
              <a:ext uri="{FF2B5EF4-FFF2-40B4-BE49-F238E27FC236}">
                <a16:creationId xmlns:a16="http://schemas.microsoft.com/office/drawing/2014/main" id="{543BA5D0-93D8-9090-340B-DBC0556187D7}"/>
              </a:ext>
            </a:extLst>
          </p:cNvPr>
          <p:cNvSpPr txBox="1"/>
          <p:nvPr/>
        </p:nvSpPr>
        <p:spPr>
          <a:xfrm>
            <a:off x="6096000" y="1463278"/>
            <a:ext cx="3674232"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تعديل اسم الملف بالنقر على هذه الأيقونة أسفل كل ملف</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Connecteur : en arc 1">
            <a:extLst>
              <a:ext uri="{FF2B5EF4-FFF2-40B4-BE49-F238E27FC236}">
                <a16:creationId xmlns:a16="http://schemas.microsoft.com/office/drawing/2014/main" id="{9A3624FC-74A5-7089-B04F-1F1FBE40E38E}"/>
              </a:ext>
            </a:extLst>
          </p:cNvPr>
          <p:cNvCxnSpPr>
            <a:cxnSpLocks/>
            <a:stCxn id="6" idx="1"/>
            <a:endCxn id="8" idx="0"/>
          </p:cNvCxnSpPr>
          <p:nvPr/>
        </p:nvCxnSpPr>
        <p:spPr>
          <a:xfrm rot="10800000" flipV="1">
            <a:off x="3646584" y="1894902"/>
            <a:ext cx="2449416" cy="2126439"/>
          </a:xfrm>
          <a:prstGeom prst="bentConnector4">
            <a:avLst>
              <a:gd name="adj1" fmla="val 46452"/>
              <a:gd name="adj2" fmla="val 11075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22FBDF1-3E3E-41E1-B815-4DCA8575F8FB}"/>
              </a:ext>
            </a:extLst>
          </p:cNvPr>
          <p:cNvSpPr/>
          <p:nvPr/>
        </p:nvSpPr>
        <p:spPr>
          <a:xfrm flipV="1">
            <a:off x="3472752" y="3783217"/>
            <a:ext cx="347663"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897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ABA5-1C43-4ED9-B948-FEE7776E5277}"/>
              </a:ext>
            </a:extLst>
          </p:cNvPr>
          <p:cNvSpPr>
            <a:spLocks noGrp="1"/>
          </p:cNvSpPr>
          <p:nvPr>
            <p:ph type="ctrTitle"/>
          </p:nvPr>
        </p:nvSpPr>
        <p:spPr>
          <a:xfrm>
            <a:off x="613025" y="3147601"/>
            <a:ext cx="10965950" cy="2387600"/>
          </a:xfrm>
        </p:spPr>
        <p:txBody>
          <a:bodyPr>
            <a:normAutofit fontScale="90000"/>
          </a:bodyPr>
          <a:lstStyle/>
          <a:p>
            <a:pPr algn="r" rtl="1">
              <a:lnSpc>
                <a:spcPct val="150000"/>
              </a:lnSpc>
            </a:pPr>
            <a:r>
              <a:rPr lang="ar-DZ" sz="2800" dirty="0"/>
              <a:t>النتيجة:</a:t>
            </a:r>
            <a:br>
              <a:rPr lang="ar-DZ" sz="2800" dirty="0"/>
            </a:br>
            <a:r>
              <a:rPr lang="ar-DZ" sz="2800" dirty="0"/>
              <a:t>تسمح عملية الأرشفة الرقمية للوثائق ضمن نظام الموثق الجزائري بتنظيم العمل داخل مكتب التوثيق وإعادة تثمين الوقت الضائع في البحث عن الوثائق في قاعة الأرشيف التقليدية بأداء مهام أكثر فعالية. كما تضمن توفر نسخة رقمية للأرشيف مؤمنة ضد كل الأخطار البشرية والطبيعية التي قد تصيب الأرشيف الورقي.</a:t>
            </a:r>
            <a:br>
              <a:rPr lang="ar-DZ" sz="2800" dirty="0"/>
            </a:br>
            <a:r>
              <a:rPr lang="ar-DZ" sz="2800" dirty="0"/>
              <a:t>كما أن الأرشيف الرقمي لنظام الموثق الجزائري، ليس مجرد مركز حفظ جامد، إذ يتمتع بعدة خاصيات حيوية من بينها خاصية التنبيهات التي تُذكّر الموثق بالملفات التي لم يتم إدراجها في ملف العقد الذي تمت أرشفته مما يسمح بمتابعة الأرشيف أول بأول.</a:t>
            </a:r>
            <a:br>
              <a:rPr lang="ar-DZ" sz="2800" dirty="0"/>
            </a:br>
            <a:endParaRPr lang="fr-FR" sz="2800" dirty="0"/>
          </a:p>
        </p:txBody>
      </p:sp>
    </p:spTree>
    <p:extLst>
      <p:ext uri="{BB962C8B-B14F-4D97-AF65-F5344CB8AC3E}">
        <p14:creationId xmlns:p14="http://schemas.microsoft.com/office/powerpoint/2010/main" val="83698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20913-0D75-4741-9E19-2E6DCC6C70DD}"/>
              </a:ext>
            </a:extLst>
          </p:cNvPr>
          <p:cNvSpPr>
            <a:spLocks noGrp="1"/>
          </p:cNvSpPr>
          <p:nvPr>
            <p:ph type="ctrTitle"/>
          </p:nvPr>
        </p:nvSpPr>
        <p:spPr>
          <a:xfrm>
            <a:off x="1524000" y="2897108"/>
            <a:ext cx="9144000" cy="839191"/>
          </a:xfrm>
        </p:spPr>
        <p:txBody>
          <a:bodyPr>
            <a:normAutofit/>
          </a:bodyPr>
          <a:lstStyle/>
          <a:p>
            <a:r>
              <a:rPr lang="ar-DZ" sz="3600" dirty="0">
                <a:solidFill>
                  <a:srgbClr val="FF0000"/>
                </a:solidFill>
                <a:latin typeface="Times New Roman" panose="02020603050405020304" pitchFamily="18" charset="0"/>
                <a:cs typeface="Times New Roman" panose="02020603050405020304" pitchFamily="18" charset="0"/>
              </a:rPr>
              <a:t>المرحلة الأولى: حفظ ملفات العقد في الفهرس الرقمي</a:t>
            </a:r>
            <a:endParaRPr lang="fr-FR"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98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C2F25-A63A-D6C5-409D-ED89A83587E2}"/>
              </a:ext>
            </a:extLst>
          </p:cNvPr>
          <p:cNvPicPr>
            <a:picLocks noChangeAspect="1"/>
          </p:cNvPicPr>
          <p:nvPr/>
        </p:nvPicPr>
        <p:blipFill>
          <a:blip r:embed="rId2"/>
          <a:stretch>
            <a:fillRect/>
          </a:stretch>
        </p:blipFill>
        <p:spPr>
          <a:xfrm>
            <a:off x="0" y="484782"/>
            <a:ext cx="12192000" cy="5888436"/>
          </a:xfrm>
          <a:prstGeom prst="rect">
            <a:avLst/>
          </a:prstGeom>
        </p:spPr>
      </p:pic>
      <p:pic>
        <p:nvPicPr>
          <p:cNvPr id="7" name="Picture 6">
            <a:extLst>
              <a:ext uri="{FF2B5EF4-FFF2-40B4-BE49-F238E27FC236}">
                <a16:creationId xmlns:a16="http://schemas.microsoft.com/office/drawing/2014/main" id="{07890D22-0BC4-4465-5702-ADD52ADBC1CE}"/>
              </a:ext>
            </a:extLst>
          </p:cNvPr>
          <p:cNvPicPr>
            <a:picLocks noChangeAspect="1"/>
          </p:cNvPicPr>
          <p:nvPr/>
        </p:nvPicPr>
        <p:blipFill>
          <a:blip r:embed="rId2"/>
          <a:stretch>
            <a:fillRect/>
          </a:stretch>
        </p:blipFill>
        <p:spPr>
          <a:xfrm>
            <a:off x="0" y="433412"/>
            <a:ext cx="12192000" cy="5888436"/>
          </a:xfrm>
          <a:prstGeom prst="rect">
            <a:avLst/>
          </a:prstGeom>
        </p:spPr>
      </p:pic>
      <p:sp>
        <p:nvSpPr>
          <p:cNvPr id="4" name="TextBox 2">
            <a:extLst>
              <a:ext uri="{FF2B5EF4-FFF2-40B4-BE49-F238E27FC236}">
                <a16:creationId xmlns:a16="http://schemas.microsoft.com/office/drawing/2014/main" id="{C66C8BFE-D037-4014-A58B-D503E96C8793}"/>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217925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20F2B0-464D-F159-1532-A7CCE1C96A42}"/>
              </a:ext>
            </a:extLst>
          </p:cNvPr>
          <p:cNvPicPr>
            <a:picLocks noChangeAspect="1"/>
          </p:cNvPicPr>
          <p:nvPr/>
        </p:nvPicPr>
        <p:blipFill>
          <a:blip r:embed="rId2"/>
          <a:stretch>
            <a:fillRect/>
          </a:stretch>
        </p:blipFill>
        <p:spPr>
          <a:xfrm>
            <a:off x="0" y="332619"/>
            <a:ext cx="12192000" cy="6192762"/>
          </a:xfrm>
          <a:prstGeom prst="rect">
            <a:avLst/>
          </a:prstGeom>
        </p:spPr>
      </p:pic>
      <p:sp>
        <p:nvSpPr>
          <p:cNvPr id="4" name="TextBox 2">
            <a:extLst>
              <a:ext uri="{FF2B5EF4-FFF2-40B4-BE49-F238E27FC236}">
                <a16:creationId xmlns:a16="http://schemas.microsoft.com/office/drawing/2014/main" id="{5EFF9E70-96FB-4334-81AA-F86DDC5802B1}"/>
              </a:ext>
            </a:extLst>
          </p:cNvPr>
          <p:cNvSpPr txBox="1"/>
          <p:nvPr/>
        </p:nvSpPr>
        <p:spPr>
          <a:xfrm>
            <a:off x="6096000" y="3943991"/>
            <a:ext cx="3441660"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mj-cs"/>
              </a:rPr>
              <a:t>توجه إلى خانة "الأرشيف الرقمي" في القائمة الجانبية ضمن قسم "الأرشيف"</a:t>
            </a:r>
            <a:endParaRPr lang="fr-FR" dirty="0">
              <a:solidFill>
                <a:srgbClr val="C00000"/>
              </a:solidFill>
              <a:effectLst/>
              <a:latin typeface="Calibri" panose="020F0502020204030204" pitchFamily="34" charset="0"/>
              <a:ea typeface="Calibri" panose="020F0502020204030204" pitchFamily="34" charset="0"/>
              <a:cs typeface="+mj-cs"/>
            </a:endParaRPr>
          </a:p>
        </p:txBody>
      </p:sp>
      <p:sp>
        <p:nvSpPr>
          <p:cNvPr id="5" name="Rectangle 4">
            <a:extLst>
              <a:ext uri="{FF2B5EF4-FFF2-40B4-BE49-F238E27FC236}">
                <a16:creationId xmlns:a16="http://schemas.microsoft.com/office/drawing/2014/main" id="{8B458A76-39F3-4F26-AC37-672ABB991046}"/>
              </a:ext>
            </a:extLst>
          </p:cNvPr>
          <p:cNvSpPr/>
          <p:nvPr/>
        </p:nvSpPr>
        <p:spPr>
          <a:xfrm>
            <a:off x="10275995" y="4731993"/>
            <a:ext cx="1794085" cy="3374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E2A9A97E-388D-4F83-B758-8E1D00E7E1BD}"/>
              </a:ext>
            </a:extLst>
          </p:cNvPr>
          <p:cNvSpPr/>
          <p:nvPr/>
        </p:nvSpPr>
        <p:spPr>
          <a:xfrm>
            <a:off x="10210800" y="4328161"/>
            <a:ext cx="1920240" cy="1120140"/>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0BE56260-AE31-48BE-B8C0-6C6D86B581DD}"/>
              </a:ext>
            </a:extLst>
          </p:cNvPr>
          <p:cNvCxnSpPr>
            <a:cxnSpLocks/>
            <a:endCxn id="5" idx="1"/>
          </p:cNvCxnSpPr>
          <p:nvPr/>
        </p:nvCxnSpPr>
        <p:spPr>
          <a:xfrm>
            <a:off x="9540240" y="4328161"/>
            <a:ext cx="735755" cy="572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9872639-E636-61E9-85A8-548D7959A3E3}"/>
              </a:ext>
            </a:extLst>
          </p:cNvPr>
          <p:cNvPicPr>
            <a:picLocks noChangeAspect="1"/>
          </p:cNvPicPr>
          <p:nvPr/>
        </p:nvPicPr>
        <p:blipFill>
          <a:blip r:embed="rId2"/>
          <a:stretch>
            <a:fillRect/>
          </a:stretch>
        </p:blipFill>
        <p:spPr>
          <a:xfrm>
            <a:off x="0" y="355332"/>
            <a:ext cx="12192000" cy="6147335"/>
          </a:xfrm>
          <a:prstGeom prst="rect">
            <a:avLst/>
          </a:prstGeom>
        </p:spPr>
      </p:pic>
      <p:sp>
        <p:nvSpPr>
          <p:cNvPr id="3" name="TextBox 2">
            <a:extLst>
              <a:ext uri="{FF2B5EF4-FFF2-40B4-BE49-F238E27FC236}">
                <a16:creationId xmlns:a16="http://schemas.microsoft.com/office/drawing/2014/main" id="{C473C980-5C90-43E4-AA0F-B707696EBF3B}"/>
              </a:ext>
            </a:extLst>
          </p:cNvPr>
          <p:cNvSpPr txBox="1"/>
          <p:nvPr/>
        </p:nvSpPr>
        <p:spPr>
          <a:xfrm>
            <a:off x="3575407" y="1262359"/>
            <a:ext cx="6792822"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تم توجيهك إلى فضاء الأرشيف الرقمي، تجد في أعلى يسار الصفحة زر للاطلاع على "إحصائيات الأصول الممسوحة خلال الأسبوع إلى جانب زر طباعة حالة الأرشيف السنوية</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Connecteur : en arc 3">
            <a:extLst>
              <a:ext uri="{FF2B5EF4-FFF2-40B4-BE49-F238E27FC236}">
                <a16:creationId xmlns:a16="http://schemas.microsoft.com/office/drawing/2014/main" id="{8DD645AC-9944-4432-AA34-29E66AE42CAF}"/>
              </a:ext>
            </a:extLst>
          </p:cNvPr>
          <p:cNvCxnSpPr>
            <a:cxnSpLocks/>
            <a:stCxn id="3" idx="1"/>
          </p:cNvCxnSpPr>
          <p:nvPr/>
        </p:nvCxnSpPr>
        <p:spPr>
          <a:xfrm rot="10800000">
            <a:off x="3040381" y="1130575"/>
            <a:ext cx="535027" cy="467004"/>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 en arc 5">
            <a:extLst>
              <a:ext uri="{FF2B5EF4-FFF2-40B4-BE49-F238E27FC236}">
                <a16:creationId xmlns:a16="http://schemas.microsoft.com/office/drawing/2014/main" id="{863FF992-FE0F-4475-8E4D-C30D675690AB}"/>
              </a:ext>
            </a:extLst>
          </p:cNvPr>
          <p:cNvCxnSpPr>
            <a:cxnSpLocks/>
            <a:stCxn id="3" idx="1"/>
          </p:cNvCxnSpPr>
          <p:nvPr/>
        </p:nvCxnSpPr>
        <p:spPr>
          <a:xfrm rot="10800000">
            <a:off x="1208289" y="1130575"/>
            <a:ext cx="2367118" cy="467004"/>
          </a:xfrm>
          <a:prstGeom prst="bentConnector3">
            <a:avLst>
              <a:gd name="adj1" fmla="val 8122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E020BD6-503C-466A-BDC4-FD7C5175B1F6}"/>
              </a:ext>
            </a:extLst>
          </p:cNvPr>
          <p:cNvSpPr/>
          <p:nvPr/>
        </p:nvSpPr>
        <p:spPr>
          <a:xfrm>
            <a:off x="4244340" y="2898662"/>
            <a:ext cx="5646720" cy="3959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2">
            <a:extLst>
              <a:ext uri="{FF2B5EF4-FFF2-40B4-BE49-F238E27FC236}">
                <a16:creationId xmlns:a16="http://schemas.microsoft.com/office/drawing/2014/main" id="{B066873A-198E-4031-B02E-AF234195807D}"/>
              </a:ext>
            </a:extLst>
          </p:cNvPr>
          <p:cNvSpPr txBox="1"/>
          <p:nvPr/>
        </p:nvSpPr>
        <p:spPr>
          <a:xfrm>
            <a:off x="1208289" y="2563442"/>
            <a:ext cx="2722555"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حدد الشهر لتحديد قائمة العقود التي تمت معالجتها خلال ذلك الشهر</a:t>
            </a:r>
            <a:endParaRPr lang="fr-FR" sz="1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Connecteur : en arc 11">
            <a:extLst>
              <a:ext uri="{FF2B5EF4-FFF2-40B4-BE49-F238E27FC236}">
                <a16:creationId xmlns:a16="http://schemas.microsoft.com/office/drawing/2014/main" id="{2F7F3CF9-0C7D-4D59-99AE-C97DFA0ED047}"/>
              </a:ext>
            </a:extLst>
          </p:cNvPr>
          <p:cNvCxnSpPr>
            <a:cxnSpLocks/>
          </p:cNvCxnSpPr>
          <p:nvPr/>
        </p:nvCxnSpPr>
        <p:spPr>
          <a:xfrm>
            <a:off x="3915604" y="2730529"/>
            <a:ext cx="1387916" cy="366129"/>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61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553F4E-CDCC-A628-0326-598DD3138837}"/>
              </a:ext>
            </a:extLst>
          </p:cNvPr>
          <p:cNvPicPr>
            <a:picLocks noChangeAspect="1"/>
          </p:cNvPicPr>
          <p:nvPr/>
        </p:nvPicPr>
        <p:blipFill>
          <a:blip r:embed="rId2"/>
          <a:stretch>
            <a:fillRect/>
          </a:stretch>
        </p:blipFill>
        <p:spPr>
          <a:xfrm>
            <a:off x="0" y="337709"/>
            <a:ext cx="12192000" cy="6182582"/>
          </a:xfrm>
          <a:prstGeom prst="rect">
            <a:avLst/>
          </a:prstGeom>
        </p:spPr>
      </p:pic>
      <p:pic>
        <p:nvPicPr>
          <p:cNvPr id="3" name="Picture 2">
            <a:extLst>
              <a:ext uri="{FF2B5EF4-FFF2-40B4-BE49-F238E27FC236}">
                <a16:creationId xmlns:a16="http://schemas.microsoft.com/office/drawing/2014/main" id="{4D6BFCB4-AE52-5718-BB07-AB53DF677D91}"/>
              </a:ext>
            </a:extLst>
          </p:cNvPr>
          <p:cNvPicPr>
            <a:picLocks noChangeAspect="1"/>
          </p:cNvPicPr>
          <p:nvPr/>
        </p:nvPicPr>
        <p:blipFill>
          <a:blip r:embed="rId3"/>
          <a:srcRect l="22950" t="53711" r="15779" b="17097"/>
          <a:stretch>
            <a:fillRect/>
          </a:stretch>
        </p:blipFill>
        <p:spPr>
          <a:xfrm>
            <a:off x="2634557" y="3813048"/>
            <a:ext cx="7451003" cy="1712900"/>
          </a:xfrm>
          <a:prstGeom prst="rect">
            <a:avLst/>
          </a:prstGeom>
          <a:ln w="28575">
            <a:solidFill>
              <a:srgbClr val="FF0000"/>
            </a:solidFill>
          </a:ln>
        </p:spPr>
      </p:pic>
      <p:sp>
        <p:nvSpPr>
          <p:cNvPr id="4" name="TextBox 2">
            <a:extLst>
              <a:ext uri="{FF2B5EF4-FFF2-40B4-BE49-F238E27FC236}">
                <a16:creationId xmlns:a16="http://schemas.microsoft.com/office/drawing/2014/main" id="{B16AC668-9618-41D0-9A1B-21C865FE6B85}"/>
              </a:ext>
            </a:extLst>
          </p:cNvPr>
          <p:cNvSpPr txBox="1"/>
          <p:nvPr/>
        </p:nvSpPr>
        <p:spPr>
          <a:xfrm>
            <a:off x="2046698" y="3323132"/>
            <a:ext cx="4313360"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mj-cs"/>
              </a:rPr>
              <a:t>أنقر داخل الإطار لإظهار قائمة العقود واختر العقد المعني</a:t>
            </a:r>
            <a:endParaRPr lang="fr-FR" dirty="0">
              <a:solidFill>
                <a:srgbClr val="C00000"/>
              </a:solidFill>
              <a:effectLst/>
              <a:latin typeface="Calibri" panose="020F0502020204030204" pitchFamily="34" charset="0"/>
              <a:ea typeface="Calibri" panose="020F0502020204030204" pitchFamily="34" charset="0"/>
              <a:cs typeface="+mj-cs"/>
            </a:endParaRPr>
          </a:p>
        </p:txBody>
      </p:sp>
      <p:cxnSp>
        <p:nvCxnSpPr>
          <p:cNvPr id="5" name="Connecteur : en arc 4">
            <a:extLst>
              <a:ext uri="{FF2B5EF4-FFF2-40B4-BE49-F238E27FC236}">
                <a16:creationId xmlns:a16="http://schemas.microsoft.com/office/drawing/2014/main" id="{C8CD7EDD-8906-4A88-9C02-8AA7E99A609D}"/>
              </a:ext>
            </a:extLst>
          </p:cNvPr>
          <p:cNvCxnSpPr>
            <a:cxnSpLocks/>
            <a:stCxn id="4" idx="3"/>
          </p:cNvCxnSpPr>
          <p:nvPr/>
        </p:nvCxnSpPr>
        <p:spPr>
          <a:xfrm>
            <a:off x="6360058" y="3510171"/>
            <a:ext cx="2657193" cy="455247"/>
          </a:xfrm>
          <a:prstGeom prst="curvedConnector3">
            <a:avLst>
              <a:gd name="adj1" fmla="val 1967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903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800</Words>
  <Application>Microsoft Office PowerPoint</Application>
  <PresentationFormat>Grand écran</PresentationFormat>
  <Paragraphs>48</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Calibri Light</vt:lpstr>
      <vt:lpstr>Times New Roman</vt:lpstr>
      <vt:lpstr>Office Theme</vt:lpstr>
      <vt:lpstr>متابعة الأرشيف الرقمي: حفظ ملفات العقد والاطلاع على حالة الأرشيف الرقمي</vt:lpstr>
      <vt:lpstr>الهدف:  يهدف نظام الموثق الجزائري إلى الدفع بمهنة التوثيق خطوة أخرى إلى الأمام في مسعى الرقمنة والأتمتة، وذلك باعتماد نظام الإدارة الرقمية للوثائق (GED) الذي يسمح باستقبال وتصنيف وحفظ الوثائق الرقمية في مركز حفظ مركزي، مُعزز بحماية فائقة، سواء من حيث تقييد الولوج إليه والتحكم في الملفات (خاصية الحذف)، أو من حيث أمن البيانات بضمان عدم تضررها أو ضياعها.  إذ يعتمد النظام على طريقة منظمة ومبسطة تسمح بالاطلاع على الوثائق في أي وقت والبحث فيها بشكل سلس ومرتب، مما يجنب الموظفين عناء البحث بين الأكوام الورقية المتكدسة لإيجاد وثيقة معينة في ظرف زمني حاسم، تتوفر كل هذه الخصائص وأكثر في الفهرس الرقمي لنظام الموثق الجزائري </vt:lpstr>
      <vt:lpstr>المراحل:  المرحلة الأولى: حفظ ملفات العقد في الفهرس الرقمي  - الطريقة الأولى: رفع ملف العقد المحفوظ مسبقا في الجهاز  - الطريقة الثانية: رفع ملف العقد باستخدام الماسح الضوئي  المرحلة الثانية: الاطلاع على حالة العقد ورفع الملفات الناقصة</vt:lpstr>
      <vt:lpstr>النتيجة: تسمح عملية الأرشفة الرقمية للوثائق ضمن نظام الموثق الجزائري بتنظيم العمل داخل مكتب التوثيق وإعادة تثمين الوقت الضائع في البحث عن الوثائق في قاعة الأرشيف التقليدية بأداء مهام أكثر فعالية. كما تضمن توفر نسخة رقمية للأرشيف مؤمنة ضد كل الأخطار البشرية والطبيعية التي قد تصيب الأرشيف الورقي. كما أن الأرشيف الرقمي لنظام الموثق الجزائري، ليس مجرد مركز حفظ جامد، إذ يتمتع بعدة خاصيات حيوية من بينها خاصية التنبيهات التي تُذكّر الموثق بالملفات التي لم يتم إدراجها في ملف العقد الذي تمت أرشفته مما يسمح بمتابعة الأرشيف أول بأول. </vt:lpstr>
      <vt:lpstr>المرحلة الأولى: حفظ ملفات العقد في الفهرس الرقمي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الطريقة الأولى: رفع ملف العقد المحفوظ مسبقا في الجهاز </vt:lpstr>
      <vt:lpstr>Présentation PowerPoint</vt:lpstr>
      <vt:lpstr>Présentation PowerPoint</vt:lpstr>
      <vt:lpstr>Présentation PowerPoint</vt:lpstr>
      <vt:lpstr>الطريقة الثانية: رفع ملف العقد باستخدام الماسح الضوئي </vt:lpstr>
      <vt:lpstr>Présentation PowerPoint</vt:lpstr>
      <vt:lpstr>Présentation PowerPoint</vt:lpstr>
      <vt:lpstr>Présentation PowerPoint</vt:lpstr>
      <vt:lpstr>Présentation PowerPoint</vt:lpstr>
      <vt:lpstr>Présentation PowerPoint</vt:lpstr>
      <vt:lpstr>المرحلة الثانية: الاطلاع على حالة الأرشيف الرقمي ورفع الملفات الناقصة</vt:lpstr>
      <vt:lpstr>Présentation PowerPoint</vt:lpstr>
      <vt:lpstr>Présentation PowerPoint</vt:lpstr>
      <vt:lpstr>Présentation PowerPoint</vt:lpstr>
      <vt:lpstr>تجميع صور في ملف PDF واحد</vt:lpstr>
      <vt:lpstr>Présentation PowerPoint</vt:lpstr>
      <vt:lpstr>Présentation PowerPoint</vt:lpstr>
      <vt:lpstr>Présentation PowerPoint</vt:lpstr>
      <vt:lpstr>إعادة ترتيب ملفات الأرشيف</vt:lpstr>
      <vt:lpstr>Présentation PowerPoint</vt:lpstr>
      <vt:lpstr>تحديد نوع الوثيقة المحفوظة في الأرشيف بالاستناد لقائمة الوثائق اللازمة للعقد</vt:lpstr>
      <vt:lpstr>Présentation PowerPoint</vt:lpstr>
      <vt:lpstr>Présentation PowerPoint</vt:lpstr>
      <vt:lpstr>تعديل اسم ملف من الأرشيف</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abdellah Deroueche</dc:creator>
  <cp:lastModifiedBy>éléctro nium</cp:lastModifiedBy>
  <cp:revision>48</cp:revision>
  <dcterms:created xsi:type="dcterms:W3CDTF">2024-04-15T12:30:53Z</dcterms:created>
  <dcterms:modified xsi:type="dcterms:W3CDTF">2026-01-15T13:06:47Z</dcterms:modified>
</cp:coreProperties>
</file>