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1" r:id="rId3"/>
    <p:sldId id="327" r:id="rId4"/>
    <p:sldId id="319" r:id="rId5"/>
    <p:sldId id="323" r:id="rId6"/>
    <p:sldId id="325" r:id="rId7"/>
    <p:sldId id="351" r:id="rId8"/>
    <p:sldId id="329" r:id="rId9"/>
    <p:sldId id="281" r:id="rId10"/>
    <p:sldId id="344" r:id="rId11"/>
    <p:sldId id="332" r:id="rId12"/>
    <p:sldId id="333" r:id="rId13"/>
    <p:sldId id="343" r:id="rId14"/>
    <p:sldId id="331" r:id="rId15"/>
    <p:sldId id="35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تابعة تزويد المكتب" id="{0A2DE9B7-EBBC-4A45-B6FD-80A191F5334F}">
          <p14:sldIdLst>
            <p14:sldId id="292"/>
          </p14:sldIdLst>
        </p14:section>
        <p14:section name="أولا: نظرة عامة على حساب المكتب" id="{BB7BEB6F-120B-433B-9EA7-A6B2E7F3F24B}">
          <p14:sldIdLst>
            <p14:sldId id="301"/>
            <p14:sldId id="327"/>
            <p14:sldId id="319"/>
            <p14:sldId id="323"/>
          </p14:sldIdLst>
        </p14:section>
        <p14:section name="ثانيا: تسجيل عملية تزويد حساب المكتب بالخزينة" id="{90DE9F6C-0850-412D-9C58-5B19782B37F1}">
          <p14:sldIdLst>
            <p14:sldId id="325"/>
            <p14:sldId id="351"/>
            <p14:sldId id="329"/>
            <p14:sldId id="281"/>
          </p14:sldIdLst>
        </p14:section>
        <p14:section name="ثالثا: تعديل معلومات عملية تزويد المكتب" id="{8254F93C-0F9B-4016-80F4-A11548B89694}">
          <p14:sldIdLst>
            <p14:sldId id="344"/>
            <p14:sldId id="332"/>
            <p14:sldId id="333"/>
          </p14:sldIdLst>
        </p14:section>
        <p14:section name="رابعا: حذف عملية تزويد حساب المكتب بالخزينة" id="{CFC70D34-1E15-41DC-A3A6-4E94F63E30BC}">
          <p14:sldIdLst>
            <p14:sldId id="343"/>
            <p14:sldId id="331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317" y="841758"/>
            <a:ext cx="6879365" cy="1585247"/>
          </a:xfrm>
        </p:spPr>
        <p:txBody>
          <a:bodyPr anchor="ctr" anchorCtr="0">
            <a:normAutofit/>
          </a:bodyPr>
          <a:lstStyle/>
          <a:p>
            <a:r>
              <a:rPr lang="ar-DZ" dirty="0"/>
              <a:t>متابعة تزويد المكتب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796" y="2427005"/>
            <a:ext cx="8480275" cy="3286093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نظرة عامة على حساب المكتب</a:t>
            </a:r>
            <a:endParaRPr lang="fr-FR" sz="2800" dirty="0"/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تسجيل عملية تزويد حساب المكتب بالخزينة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تعديل معلومات عملية تزويد مكتب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حذف عملية تزويد مكتب</a:t>
            </a:r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33E3-AB3B-05EA-D4D8-5DF570A5B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6F1C3-777E-825E-E78C-E9613CE3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ثالثا: تعديل معلومات عملية تزويد المكتب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22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598E-1372-242E-F354-D5524CCA4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0AA2FF12-BF29-26AC-FCA0-84262608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73"/>
            <a:ext cx="12192000" cy="6144254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FD615C5-DED7-7AE1-D674-04DCAE569B0C}"/>
              </a:ext>
            </a:extLst>
          </p:cNvPr>
          <p:cNvSpPr txBox="1"/>
          <p:nvPr/>
        </p:nvSpPr>
        <p:spPr>
          <a:xfrm>
            <a:off x="2491237" y="2490705"/>
            <a:ext cx="3941894" cy="12579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يمكنك تعديل عملية تزويد حساب مكتب بالنقر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"تعديل العملية"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قائمة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"تحكم"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0768A3A-CD2D-B2A1-F252-526DECA942AC}"/>
              </a:ext>
            </a:extLst>
          </p:cNvPr>
          <p:cNvCxnSpPr>
            <a:cxnSpLocks/>
            <a:stCxn id="2" idx="1"/>
            <a:endCxn id="15" idx="3"/>
          </p:cNvCxnSpPr>
          <p:nvPr/>
        </p:nvCxnSpPr>
        <p:spPr>
          <a:xfrm flipH="1" flipV="1">
            <a:off x="1883920" y="2922106"/>
            <a:ext cx="607317" cy="1975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0DA549-45EA-0CA4-09DC-5EEEF31D01F8}"/>
              </a:ext>
            </a:extLst>
          </p:cNvPr>
          <p:cNvSpPr/>
          <p:nvPr/>
        </p:nvSpPr>
        <p:spPr>
          <a:xfrm>
            <a:off x="474220" y="2760181"/>
            <a:ext cx="1409700" cy="323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0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76A252FC-68C1-D613-FBF8-1F3198D9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38"/>
            <a:ext cx="12192000" cy="61957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F1B5BD-96C2-247F-03B3-4BBBA6F9E3D5}"/>
              </a:ext>
            </a:extLst>
          </p:cNvPr>
          <p:cNvSpPr/>
          <p:nvPr/>
        </p:nvSpPr>
        <p:spPr>
          <a:xfrm>
            <a:off x="3352800" y="1562099"/>
            <a:ext cx="6314133" cy="47339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B2C4C38-CF7B-478D-0EEC-2E3A644E025A}"/>
              </a:ext>
            </a:extLst>
          </p:cNvPr>
          <p:cNvSpPr txBox="1"/>
          <p:nvPr/>
        </p:nvSpPr>
        <p:spPr>
          <a:xfrm>
            <a:off x="1743075" y="5192617"/>
            <a:ext cx="3339343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"تعديل العملية" 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 الانتهاء من جميع التغييرات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1F5F71C-0BCA-D6FA-D42B-3E2452CB2485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>
            <a:off x="5082418" y="5624017"/>
            <a:ext cx="1998591" cy="2338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2A5FE4E-FF0F-1074-FBD4-A68CF11FC4EB}"/>
              </a:ext>
            </a:extLst>
          </p:cNvPr>
          <p:cNvSpPr/>
          <p:nvPr/>
        </p:nvSpPr>
        <p:spPr>
          <a:xfrm>
            <a:off x="7081009" y="5695906"/>
            <a:ext cx="1409700" cy="323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56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70DCA-8FCA-2B6D-20FE-575BE4DA4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10144122-EBA2-D707-03EA-E14F76712559}"/>
              </a:ext>
            </a:extLst>
          </p:cNvPr>
          <p:cNvSpPr txBox="1">
            <a:spLocks/>
          </p:cNvSpPr>
          <p:nvPr/>
        </p:nvSpPr>
        <p:spPr>
          <a:xfrm>
            <a:off x="1979331" y="2130736"/>
            <a:ext cx="8557188" cy="196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dirty="0"/>
              <a:t>رابعا: حذف عملية تزويد حساب المكتب بالخزينة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72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DA223-0F6B-E47E-7766-94D3D977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9881CE6A-D380-7EF8-6B72-43111EB4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73"/>
            <a:ext cx="12192000" cy="6144254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7A3D5148-9244-4B65-B9BB-425C451F534A}"/>
              </a:ext>
            </a:extLst>
          </p:cNvPr>
          <p:cNvSpPr txBox="1"/>
          <p:nvPr/>
        </p:nvSpPr>
        <p:spPr>
          <a:xfrm>
            <a:off x="2465493" y="2674956"/>
            <a:ext cx="3130043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"تحكم"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يمكنك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حذف العملية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991187A-02FE-0B9E-A477-617B23B4D156}"/>
              </a:ext>
            </a:extLst>
          </p:cNvPr>
          <p:cNvCxnSpPr>
            <a:cxnSpLocks/>
            <a:stCxn id="2" idx="1"/>
            <a:endCxn id="15" idx="3"/>
          </p:cNvCxnSpPr>
          <p:nvPr/>
        </p:nvCxnSpPr>
        <p:spPr>
          <a:xfrm flipH="1">
            <a:off x="1868680" y="3106356"/>
            <a:ext cx="596813" cy="69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351557B-D4EA-02E9-D26E-980AC9AFC3B5}"/>
              </a:ext>
            </a:extLst>
          </p:cNvPr>
          <p:cNvSpPr/>
          <p:nvPr/>
        </p:nvSpPr>
        <p:spPr>
          <a:xfrm>
            <a:off x="458980" y="3013881"/>
            <a:ext cx="1409700" cy="323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98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F51AB6E-C015-916B-CC00-8076BDE55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51"/>
            <a:ext cx="12192000" cy="6163698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2ACAAFD-B09E-FC91-C620-704FA07B4127}"/>
              </a:ext>
            </a:extLst>
          </p:cNvPr>
          <p:cNvSpPr txBox="1"/>
          <p:nvPr/>
        </p:nvSpPr>
        <p:spPr>
          <a:xfrm>
            <a:off x="4612979" y="5363781"/>
            <a:ext cx="2321222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"حذف" 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لتأكيد العملية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6B378E5-572E-DD9D-755A-306C47110E4C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6934201" y="5795181"/>
            <a:ext cx="7715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0D6A9D0-3B02-2E3B-1833-D6A3A421E6CF}"/>
              </a:ext>
            </a:extLst>
          </p:cNvPr>
          <p:cNvSpPr/>
          <p:nvPr/>
        </p:nvSpPr>
        <p:spPr>
          <a:xfrm>
            <a:off x="7705725" y="5561036"/>
            <a:ext cx="765560" cy="468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6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6C1-6A38-7353-7CAC-82222F15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أولا: نظرة عامة على حساب المكتب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85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C555-AD18-0566-6EB2-FFEBCE28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B873C87-F0C4-BAE8-8A6F-97EC8FBE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165"/>
            <a:ext cx="12192000" cy="60736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087C90-471F-56E1-CF8D-41B35242D179}"/>
              </a:ext>
            </a:extLst>
          </p:cNvPr>
          <p:cNvSpPr/>
          <p:nvPr/>
        </p:nvSpPr>
        <p:spPr>
          <a:xfrm>
            <a:off x="10679751" y="3521644"/>
            <a:ext cx="1409700" cy="500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8EC1ABEB-72D1-67CA-7A62-FFBCBE977A6E}"/>
              </a:ext>
            </a:extLst>
          </p:cNvPr>
          <p:cNvSpPr txBox="1">
            <a:spLocks/>
          </p:cNvSpPr>
          <p:nvPr/>
        </p:nvSpPr>
        <p:spPr>
          <a:xfrm>
            <a:off x="5625983" y="1919592"/>
            <a:ext cx="4686300" cy="11460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"النظرة العامة لحساب المكتب"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تحت قائمة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"حساب المكتب"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54AD7A-6CEA-C3E8-9375-660E4918543E}"/>
              </a:ext>
            </a:extLst>
          </p:cNvPr>
          <p:cNvCxnSpPr>
            <a:cxnSpLocks/>
            <a:stCxn id="26" idx="2"/>
            <a:endCxn id="9" idx="1"/>
          </p:cNvCxnSpPr>
          <p:nvPr/>
        </p:nvCxnSpPr>
        <p:spPr>
          <a:xfrm rot="16200000" flipH="1">
            <a:off x="8971300" y="2063447"/>
            <a:ext cx="706285" cy="271061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5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C885A-0612-2931-C526-4BA718982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8C0B5627-F7FE-0590-3F9F-47F01B704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598"/>
            <a:ext cx="12192000" cy="6092803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95B53BD-5C99-DD0C-C626-8146664D081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248323" y="879263"/>
            <a:ext cx="0" cy="7437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3DC40C0D-195C-4ECF-ECDF-6322FBAFB5A0}"/>
              </a:ext>
            </a:extLst>
          </p:cNvPr>
          <p:cNvSpPr txBox="1">
            <a:spLocks/>
          </p:cNvSpPr>
          <p:nvPr/>
        </p:nvSpPr>
        <p:spPr>
          <a:xfrm>
            <a:off x="2483141" y="278951"/>
            <a:ext cx="5530364" cy="6003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تظهر صفحة </a:t>
            </a:r>
            <a:r>
              <a:rPr lang="ar-DZ" sz="2800" b="1" dirty="0">
                <a:latin typeface="Calibri" panose="020F0502020204030204" pitchFamily="34" charset="0"/>
                <a:ea typeface="Calibri" panose="020F0502020204030204" pitchFamily="34" charset="0"/>
              </a:rPr>
              <a:t>"حساب المكتب" </a:t>
            </a: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على هذا الشكل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39E74-E92B-62A0-8E9C-2533C74DFE67}"/>
              </a:ext>
            </a:extLst>
          </p:cNvPr>
          <p:cNvSpPr/>
          <p:nvPr/>
        </p:nvSpPr>
        <p:spPr>
          <a:xfrm>
            <a:off x="170916" y="2366772"/>
            <a:ext cx="10263499" cy="496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30212A-BFB7-B950-148B-D920D4C6F1D3}"/>
              </a:ext>
            </a:extLst>
          </p:cNvPr>
          <p:cNvSpPr/>
          <p:nvPr/>
        </p:nvSpPr>
        <p:spPr>
          <a:xfrm>
            <a:off x="85459" y="1623017"/>
            <a:ext cx="10417322" cy="4777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9C8EAB52-00BB-237C-E0BE-040020B1C208}"/>
              </a:ext>
            </a:extLst>
          </p:cNvPr>
          <p:cNvSpPr txBox="1">
            <a:spLocks/>
          </p:cNvSpPr>
          <p:nvPr/>
        </p:nvSpPr>
        <p:spPr>
          <a:xfrm>
            <a:off x="632393" y="1623017"/>
            <a:ext cx="2247538" cy="67777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الملخص السنوي لحساب الزبائن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AE9B0AD-41AF-8E3E-41A8-C0324B56902B}"/>
              </a:ext>
            </a:extLst>
          </p:cNvPr>
          <p:cNvCxnSpPr>
            <a:cxnSpLocks/>
            <a:stCxn id="26" idx="3"/>
            <a:endCxn id="9" idx="0"/>
          </p:cNvCxnSpPr>
          <p:nvPr/>
        </p:nvCxnSpPr>
        <p:spPr>
          <a:xfrm>
            <a:off x="2879931" y="1961905"/>
            <a:ext cx="2422735" cy="40486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74FE8B6-1FAE-BB51-B363-5626D434E279}"/>
              </a:ext>
            </a:extLst>
          </p:cNvPr>
          <p:cNvSpPr/>
          <p:nvPr/>
        </p:nvSpPr>
        <p:spPr>
          <a:xfrm>
            <a:off x="461473" y="3351483"/>
            <a:ext cx="9972942" cy="296385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61166030-10BD-CD9B-CF58-C1E584772ED4}"/>
              </a:ext>
            </a:extLst>
          </p:cNvPr>
          <p:cNvSpPr txBox="1">
            <a:spLocks/>
          </p:cNvSpPr>
          <p:nvPr/>
        </p:nvSpPr>
        <p:spPr>
          <a:xfrm>
            <a:off x="10588238" y="3474442"/>
            <a:ext cx="1518304" cy="75844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1800" dirty="0">
                <a:latin typeface="Calibri" panose="020F0502020204030204" pitchFamily="34" charset="0"/>
                <a:ea typeface="Calibri" panose="020F0502020204030204" pitchFamily="34" charset="0"/>
              </a:rPr>
              <a:t>يمكنك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</a:rPr>
              <a:t>"نسخ" </a:t>
            </a:r>
            <a:r>
              <a:rPr lang="ar-DZ" sz="1800" dirty="0">
                <a:latin typeface="Calibri" panose="020F0502020204030204" pitchFamily="34" charset="0"/>
                <a:ea typeface="Calibri" panose="020F0502020204030204" pitchFamily="34" charset="0"/>
              </a:rPr>
              <a:t>أو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</a:rPr>
              <a:t>"تحميل"</a:t>
            </a:r>
            <a:r>
              <a:rPr lang="ar-DZ" sz="1800" dirty="0">
                <a:latin typeface="Calibri" panose="020F0502020204030204" pitchFamily="34" charset="0"/>
                <a:ea typeface="Calibri" panose="020F0502020204030204" pitchFamily="34" charset="0"/>
              </a:rPr>
              <a:t> القائمة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6C8E4D0-FD0E-CB14-6F48-547DB632B9E6}"/>
              </a:ext>
            </a:extLst>
          </p:cNvPr>
          <p:cNvCxnSpPr>
            <a:cxnSpLocks/>
            <a:stCxn id="42" idx="0"/>
            <a:endCxn id="20" idx="2"/>
          </p:cNvCxnSpPr>
          <p:nvPr/>
        </p:nvCxnSpPr>
        <p:spPr>
          <a:xfrm flipH="1" flipV="1">
            <a:off x="9964016" y="3108851"/>
            <a:ext cx="1383374" cy="3655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7CBDA06-893B-9BC5-ADAE-F7D055C1FCCA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10470356" y="3001694"/>
            <a:ext cx="877034" cy="472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7E71773-0DD6-21A7-E1AE-75FC6186B403}"/>
              </a:ext>
            </a:extLst>
          </p:cNvPr>
          <p:cNvSpPr/>
          <p:nvPr/>
        </p:nvSpPr>
        <p:spPr>
          <a:xfrm>
            <a:off x="10160794" y="2895599"/>
            <a:ext cx="309562" cy="2143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32EA42-D89A-E852-8F38-CBADD56D750B}"/>
              </a:ext>
            </a:extLst>
          </p:cNvPr>
          <p:cNvSpPr/>
          <p:nvPr/>
        </p:nvSpPr>
        <p:spPr>
          <a:xfrm>
            <a:off x="9786937" y="2894538"/>
            <a:ext cx="354157" cy="2143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9814ACE4-2884-7AC9-B6A3-6CB0723ABBC3}"/>
              </a:ext>
            </a:extLst>
          </p:cNvPr>
          <p:cNvSpPr txBox="1">
            <a:spLocks/>
          </p:cNvSpPr>
          <p:nvPr/>
        </p:nvSpPr>
        <p:spPr>
          <a:xfrm>
            <a:off x="16123" y="3105006"/>
            <a:ext cx="3726935" cy="72445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تجد هنا جميع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صكوك المكتب التي لم تسحب بعد (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</a:rPr>
              <a:t>Chèques en circulation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</p:txBody>
      </p:sp>
      <p:cxnSp>
        <p:nvCxnSpPr>
          <p:cNvPr id="46" name="Connecteur droit avec flèche 23">
            <a:extLst>
              <a:ext uri="{FF2B5EF4-FFF2-40B4-BE49-F238E27FC236}">
                <a16:creationId xmlns:a16="http://schemas.microsoft.com/office/drawing/2014/main" id="{100663F6-1AE8-8EB3-1915-3DD9E19BC445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-185779" y="4186160"/>
            <a:ext cx="1003947" cy="290557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2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AC816-B1EA-751F-A486-305C36DF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C4F7D7FA-02B1-4C77-82E1-5BAB38A3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218"/>
            <a:ext cx="12192000" cy="6089563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EC0803E2-DD83-C241-9D92-C8047EFEADB8}"/>
              </a:ext>
            </a:extLst>
          </p:cNvPr>
          <p:cNvSpPr txBox="1">
            <a:spLocks/>
          </p:cNvSpPr>
          <p:nvPr/>
        </p:nvSpPr>
        <p:spPr>
          <a:xfrm>
            <a:off x="956223" y="3209557"/>
            <a:ext cx="3188296" cy="8533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كما يمكنك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"تعديل الصك"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أو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"حذف الصك"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بالنقر على زر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"تحكم"</a:t>
            </a:r>
            <a:endParaRPr lang="ar-D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9544B52-EB6C-7DF0-8213-8AF2DF7A58A3}"/>
              </a:ext>
            </a:extLst>
          </p:cNvPr>
          <p:cNvCxnSpPr>
            <a:cxnSpLocks/>
            <a:stCxn id="23" idx="0"/>
            <a:endCxn id="12" idx="3"/>
          </p:cNvCxnSpPr>
          <p:nvPr/>
        </p:nvCxnSpPr>
        <p:spPr>
          <a:xfrm rot="16200000" flipV="1">
            <a:off x="1839177" y="2498363"/>
            <a:ext cx="537738" cy="88465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6090CB9-E378-F38D-4AF9-61644FF16382}"/>
              </a:ext>
            </a:extLst>
          </p:cNvPr>
          <p:cNvSpPr/>
          <p:nvPr/>
        </p:nvSpPr>
        <p:spPr>
          <a:xfrm>
            <a:off x="1562367" y="5824355"/>
            <a:ext cx="2155054" cy="402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020B9497-1AF6-AE22-93C5-289A8E3E15F7}"/>
              </a:ext>
            </a:extLst>
          </p:cNvPr>
          <p:cNvSpPr txBox="1">
            <a:spLocks/>
          </p:cNvSpPr>
          <p:nvPr/>
        </p:nvSpPr>
        <p:spPr>
          <a:xfrm>
            <a:off x="4120410" y="5812484"/>
            <a:ext cx="2009774" cy="4302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مجموع قيم الصكوك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D2AEF75F-4BAD-A5C3-3318-1A252000E5B8}"/>
              </a:ext>
            </a:extLst>
          </p:cNvPr>
          <p:cNvCxnSpPr>
            <a:cxnSpLocks/>
            <a:stCxn id="48" idx="1"/>
            <a:endCxn id="41" idx="3"/>
          </p:cNvCxnSpPr>
          <p:nvPr/>
        </p:nvCxnSpPr>
        <p:spPr>
          <a:xfrm flipH="1" flipV="1">
            <a:off x="3717421" y="6025513"/>
            <a:ext cx="402989" cy="2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9125A-52E2-3F5B-5436-CB1490375260}"/>
              </a:ext>
            </a:extLst>
          </p:cNvPr>
          <p:cNvSpPr/>
          <p:nvPr/>
        </p:nvSpPr>
        <p:spPr>
          <a:xfrm>
            <a:off x="443477" y="2301334"/>
            <a:ext cx="1222244" cy="74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2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E4D86-D84D-D980-89A9-F73C21A8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DD7DD-1BC3-5B66-6F66-C50E61DC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ثانيا: تسجيل عملية تزويد حساب المكتب بالخزينة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98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38A20-7DF0-70C4-088A-A9F7EE187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66137EB0-43BF-5C8B-6D71-DC5D5FC98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165"/>
            <a:ext cx="12192000" cy="60736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74A885-86A5-B88F-E3DE-74EFDF28438A}"/>
              </a:ext>
            </a:extLst>
          </p:cNvPr>
          <p:cNvSpPr/>
          <p:nvPr/>
        </p:nvSpPr>
        <p:spPr>
          <a:xfrm>
            <a:off x="10810430" y="4324172"/>
            <a:ext cx="1279022" cy="279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FA91171A-C5CF-44B7-F666-830EC8F18076}"/>
              </a:ext>
            </a:extLst>
          </p:cNvPr>
          <p:cNvSpPr txBox="1">
            <a:spLocks/>
          </p:cNvSpPr>
          <p:nvPr/>
        </p:nvSpPr>
        <p:spPr>
          <a:xfrm>
            <a:off x="5925085" y="2774172"/>
            <a:ext cx="4686300" cy="11460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"متابعة تزويد المكتب"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تحت قائمة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"حساب المكتب"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7429CD-DB51-EB27-B1F0-99A5B5119D43}"/>
              </a:ext>
            </a:extLst>
          </p:cNvPr>
          <p:cNvCxnSpPr>
            <a:cxnSpLocks/>
            <a:stCxn id="26" idx="2"/>
            <a:endCxn id="9" idx="1"/>
          </p:cNvCxnSpPr>
          <p:nvPr/>
        </p:nvCxnSpPr>
        <p:spPr>
          <a:xfrm rot="16200000" flipH="1">
            <a:off x="9267375" y="2921053"/>
            <a:ext cx="543915" cy="254219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3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AB88-087C-5D1A-B70B-3BD0CC54D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30A61EFD-8C78-EC4C-2C3C-25EE09A86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991"/>
            <a:ext cx="12192000" cy="60640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41DC5-E233-D95E-55B7-94F683B8ADDD}"/>
              </a:ext>
            </a:extLst>
          </p:cNvPr>
          <p:cNvSpPr/>
          <p:nvPr/>
        </p:nvSpPr>
        <p:spPr>
          <a:xfrm>
            <a:off x="5221481" y="1230594"/>
            <a:ext cx="5178752" cy="2837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59133DF5-4AFE-F42B-3013-1745A8453A87}"/>
              </a:ext>
            </a:extLst>
          </p:cNvPr>
          <p:cNvSpPr txBox="1">
            <a:spLocks/>
          </p:cNvSpPr>
          <p:nvPr/>
        </p:nvSpPr>
        <p:spPr>
          <a:xfrm>
            <a:off x="239282" y="1478404"/>
            <a:ext cx="4879651" cy="15468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1) لتسجيل عملية جديدة لتزويد حساب المكتب، قم بملء معلومات العملية حسب طريقة دفعها، ثم 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"تسجيل العملية"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2AFA809-6B3E-A5DB-7C02-0DF819512F18}"/>
              </a:ext>
            </a:extLst>
          </p:cNvPr>
          <p:cNvCxnSpPr>
            <a:cxnSpLocks/>
            <a:stCxn id="26" idx="0"/>
            <a:endCxn id="9" idx="0"/>
          </p:cNvCxnSpPr>
          <p:nvPr/>
        </p:nvCxnSpPr>
        <p:spPr>
          <a:xfrm rot="5400000" flipH="1" flipV="1">
            <a:off x="5121077" y="-1211375"/>
            <a:ext cx="247810" cy="5131749"/>
          </a:xfrm>
          <a:prstGeom prst="bentConnector3">
            <a:avLst>
              <a:gd name="adj1" fmla="val 19224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23507AA-C62E-7D2A-AF11-13460D3D406E}"/>
              </a:ext>
            </a:extLst>
          </p:cNvPr>
          <p:cNvCxnSpPr>
            <a:cxnSpLocks/>
          </p:cNvCxnSpPr>
          <p:nvPr/>
        </p:nvCxnSpPr>
        <p:spPr>
          <a:xfrm>
            <a:off x="4000500" y="4146645"/>
            <a:ext cx="712505" cy="428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120D520-7984-A9D5-BAAD-53F7CBFF23A6}"/>
              </a:ext>
            </a:extLst>
          </p:cNvPr>
          <p:cNvSpPr/>
          <p:nvPr/>
        </p:nvSpPr>
        <p:spPr>
          <a:xfrm>
            <a:off x="0" y="4148311"/>
            <a:ext cx="10400233" cy="2314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34D3C83F-2F31-47A3-03C4-F9C2FA3A5230}"/>
              </a:ext>
            </a:extLst>
          </p:cNvPr>
          <p:cNvSpPr txBox="1">
            <a:spLocks/>
          </p:cNvSpPr>
          <p:nvPr/>
        </p:nvSpPr>
        <p:spPr>
          <a:xfrm>
            <a:off x="239282" y="3154482"/>
            <a:ext cx="4879650" cy="9938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2) تظهر العملية في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"قائمة تزويد حساب المكتب"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أسفل الصفحة</a:t>
            </a:r>
            <a:endParaRPr lang="ar-DZ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9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03DBCFB8-5112-8CDD-E296-B7ED532F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53"/>
            <a:ext cx="12192000" cy="6045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62229F-B118-484D-D5B7-2D689306397B}"/>
              </a:ext>
            </a:extLst>
          </p:cNvPr>
          <p:cNvSpPr/>
          <p:nvPr/>
        </p:nvSpPr>
        <p:spPr>
          <a:xfrm>
            <a:off x="8182344" y="2838445"/>
            <a:ext cx="1159652" cy="281795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9BCF2-385B-C682-E0E9-C767DC0870CF}"/>
              </a:ext>
            </a:extLst>
          </p:cNvPr>
          <p:cNvSpPr/>
          <p:nvPr/>
        </p:nvSpPr>
        <p:spPr>
          <a:xfrm>
            <a:off x="6170192" y="2838446"/>
            <a:ext cx="1931729" cy="342569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374585A-5688-A3C0-8A24-E91995FB994E}"/>
              </a:ext>
            </a:extLst>
          </p:cNvPr>
          <p:cNvSpPr txBox="1"/>
          <p:nvPr/>
        </p:nvSpPr>
        <p:spPr>
          <a:xfrm rot="16200000">
            <a:off x="9163534" y="4750355"/>
            <a:ext cx="135872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العمليات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AC9A0F3-13C3-3CB7-0E1D-44F3DF765769}"/>
              </a:ext>
            </a:extLst>
          </p:cNvPr>
          <p:cNvCxnSpPr>
            <a:cxnSpLocks/>
            <a:stCxn id="10" idx="3"/>
          </p:cNvCxnSpPr>
          <p:nvPr/>
        </p:nvCxnSpPr>
        <p:spPr>
          <a:xfrm flipH="1" flipV="1">
            <a:off x="9842897" y="3889528"/>
            <a:ext cx="1" cy="383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4AAC114-5724-3A53-9EB0-B994679D77EB}"/>
              </a:ext>
            </a:extLst>
          </p:cNvPr>
          <p:cNvSpPr/>
          <p:nvPr/>
        </p:nvSpPr>
        <p:spPr>
          <a:xfrm>
            <a:off x="9560538" y="2838445"/>
            <a:ext cx="531044" cy="281795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180B5A6-8619-1982-7AF0-F52218140E76}"/>
              </a:ext>
            </a:extLst>
          </p:cNvPr>
          <p:cNvSpPr txBox="1"/>
          <p:nvPr/>
        </p:nvSpPr>
        <p:spPr>
          <a:xfrm>
            <a:off x="8190746" y="5227195"/>
            <a:ext cx="1121175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دافع المبلغ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E8E5F95-7A3A-E248-F1CC-881ED8D94E11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751334" y="4661361"/>
            <a:ext cx="0" cy="565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4ADAF79-BF2D-57B7-680E-6F5BD7B2F72B}"/>
              </a:ext>
            </a:extLst>
          </p:cNvPr>
          <p:cNvSpPr/>
          <p:nvPr/>
        </p:nvSpPr>
        <p:spPr>
          <a:xfrm>
            <a:off x="5092097" y="2838448"/>
            <a:ext cx="989270" cy="34256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9FD4C044-16C2-FD92-9A15-CB9A2CD33AEC}"/>
              </a:ext>
            </a:extLst>
          </p:cNvPr>
          <p:cNvSpPr txBox="1"/>
          <p:nvPr/>
        </p:nvSpPr>
        <p:spPr>
          <a:xfrm>
            <a:off x="5147310" y="5325507"/>
            <a:ext cx="883756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رقم الوصل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851B221-B067-7016-7923-197DA50A7CF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5589188" y="4808774"/>
            <a:ext cx="0" cy="5167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DDD8456-3D83-A0D9-533A-344DC48122F6}"/>
              </a:ext>
            </a:extLst>
          </p:cNvPr>
          <p:cNvSpPr/>
          <p:nvPr/>
        </p:nvSpPr>
        <p:spPr>
          <a:xfrm>
            <a:off x="349371" y="2838449"/>
            <a:ext cx="778673" cy="34256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2">
            <a:extLst>
              <a:ext uri="{FF2B5EF4-FFF2-40B4-BE49-F238E27FC236}">
                <a16:creationId xmlns:a16="http://schemas.microsoft.com/office/drawing/2014/main" id="{A8111AAF-F74C-F19A-3CA9-19DFD0F6FC4A}"/>
              </a:ext>
            </a:extLst>
          </p:cNvPr>
          <p:cNvSpPr txBox="1"/>
          <p:nvPr/>
        </p:nvSpPr>
        <p:spPr>
          <a:xfrm>
            <a:off x="411226" y="5797210"/>
            <a:ext cx="650764" cy="37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</a:t>
            </a:r>
            <a:endParaRPr lang="fr-FR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B36E5991-FDFB-8A93-4DAA-4398B8DE05C3}"/>
              </a:ext>
            </a:extLst>
          </p:cNvPr>
          <p:cNvCxnSpPr>
            <a:cxnSpLocks/>
          </p:cNvCxnSpPr>
          <p:nvPr/>
        </p:nvCxnSpPr>
        <p:spPr>
          <a:xfrm flipV="1">
            <a:off x="752079" y="5404412"/>
            <a:ext cx="0" cy="392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481B1517-1BA4-742C-0946-9BCC7DE1DCCD}"/>
              </a:ext>
            </a:extLst>
          </p:cNvPr>
          <p:cNvSpPr txBox="1"/>
          <p:nvPr/>
        </p:nvSpPr>
        <p:spPr>
          <a:xfrm>
            <a:off x="6294442" y="5656402"/>
            <a:ext cx="1715430" cy="46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أسباب الدفع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656F25D-3108-B134-7FAA-BF5D6C3304E8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7152157" y="5090568"/>
            <a:ext cx="0" cy="565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0ECFD-12CD-707E-77B9-C320F0F099AB}"/>
              </a:ext>
            </a:extLst>
          </p:cNvPr>
          <p:cNvSpPr/>
          <p:nvPr/>
        </p:nvSpPr>
        <p:spPr>
          <a:xfrm>
            <a:off x="3940834" y="2838449"/>
            <a:ext cx="989269" cy="34256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E03BC5C0-0F64-6C61-2C74-B439D21AFB69}"/>
              </a:ext>
            </a:extLst>
          </p:cNvPr>
          <p:cNvSpPr txBox="1"/>
          <p:nvPr/>
        </p:nvSpPr>
        <p:spPr>
          <a:xfrm>
            <a:off x="4011108" y="5308167"/>
            <a:ext cx="860676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تاريخ العملية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D407A3F-916B-F781-F633-FD2E270E3BCC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4441446" y="4808774"/>
            <a:ext cx="0" cy="4993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6744056-3258-0A4C-DA76-4461A7F75DE9}"/>
              </a:ext>
            </a:extLst>
          </p:cNvPr>
          <p:cNvSpPr/>
          <p:nvPr/>
        </p:nvSpPr>
        <p:spPr>
          <a:xfrm>
            <a:off x="3026868" y="2838449"/>
            <a:ext cx="803409" cy="34256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3FED046C-F8BA-BC77-A83A-ED064DF0DF2A}"/>
              </a:ext>
            </a:extLst>
          </p:cNvPr>
          <p:cNvSpPr txBox="1"/>
          <p:nvPr/>
        </p:nvSpPr>
        <p:spPr>
          <a:xfrm>
            <a:off x="3059802" y="5715135"/>
            <a:ext cx="746010" cy="46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القيمة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9E1341C-D3AD-B0D3-8023-F76973431B60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432807" y="5149301"/>
            <a:ext cx="0" cy="565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D245ADE-A81E-3FB9-F220-4A9AC0B01745}"/>
              </a:ext>
            </a:extLst>
          </p:cNvPr>
          <p:cNvSpPr/>
          <p:nvPr/>
        </p:nvSpPr>
        <p:spPr>
          <a:xfrm>
            <a:off x="1321214" y="2838449"/>
            <a:ext cx="1392469" cy="34256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1989EF1E-5E6F-D760-396D-9EE9A7907B4D}"/>
              </a:ext>
            </a:extLst>
          </p:cNvPr>
          <p:cNvSpPr txBox="1"/>
          <p:nvPr/>
        </p:nvSpPr>
        <p:spPr>
          <a:xfrm>
            <a:off x="1401261" y="5768437"/>
            <a:ext cx="1246044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طريقة الدفع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7224C46-8D3D-EB36-1789-700429497769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2014739" y="5325507"/>
            <a:ext cx="9544" cy="442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43568EE-93D7-1880-7B52-A7406D492EB9}"/>
              </a:ext>
            </a:extLst>
          </p:cNvPr>
          <p:cNvSpPr/>
          <p:nvPr/>
        </p:nvSpPr>
        <p:spPr>
          <a:xfrm>
            <a:off x="145670" y="1894405"/>
            <a:ext cx="3426471" cy="4764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95AA085E-6A96-855F-189F-BBDA019A136B}"/>
              </a:ext>
            </a:extLst>
          </p:cNvPr>
          <p:cNvSpPr txBox="1"/>
          <p:nvPr/>
        </p:nvSpPr>
        <p:spPr>
          <a:xfrm>
            <a:off x="2424101" y="782087"/>
            <a:ext cx="4634726" cy="8539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تظهر قائمة الودائع على هذا الشكل، يمكنك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"تحميل 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سجل عمليات المكتب" 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للفصل الحالي</a:t>
            </a:r>
            <a:endParaRPr lang="ar-DZ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B15A22BB-E9A9-2E26-3CBA-6CDFAF822369}"/>
              </a:ext>
            </a:extLst>
          </p:cNvPr>
          <p:cNvCxnSpPr>
            <a:cxnSpLocks/>
            <a:stCxn id="59" idx="1"/>
            <a:endCxn id="58" idx="0"/>
          </p:cNvCxnSpPr>
          <p:nvPr/>
        </p:nvCxnSpPr>
        <p:spPr>
          <a:xfrm rot="10800000" flipV="1">
            <a:off x="1858907" y="1209063"/>
            <a:ext cx="565195" cy="685342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re 1">
            <a:extLst>
              <a:ext uri="{FF2B5EF4-FFF2-40B4-BE49-F238E27FC236}">
                <a16:creationId xmlns:a16="http://schemas.microsoft.com/office/drawing/2014/main" id="{A48A738D-B7D1-D89D-48E3-6D0EE06165AB}"/>
              </a:ext>
            </a:extLst>
          </p:cNvPr>
          <p:cNvSpPr txBox="1">
            <a:spLocks/>
          </p:cNvSpPr>
          <p:nvPr/>
        </p:nvSpPr>
        <p:spPr>
          <a:xfrm>
            <a:off x="8986837" y="6323853"/>
            <a:ext cx="2769768" cy="3836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1800" dirty="0">
                <a:latin typeface="Calibri" panose="020F0502020204030204" pitchFamily="34" charset="0"/>
                <a:ea typeface="Calibri" panose="020F0502020204030204" pitchFamily="34" charset="0"/>
              </a:rPr>
              <a:t>يمكنك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</a:rPr>
              <a:t>"نسخ" </a:t>
            </a:r>
            <a:r>
              <a:rPr lang="ar-DZ" sz="1800" dirty="0">
                <a:latin typeface="Calibri" panose="020F0502020204030204" pitchFamily="34" charset="0"/>
                <a:ea typeface="Calibri" panose="020F0502020204030204" pitchFamily="34" charset="0"/>
              </a:rPr>
              <a:t>أو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</a:rPr>
              <a:t>"تحميل"</a:t>
            </a:r>
            <a:r>
              <a:rPr lang="ar-DZ" sz="1800" dirty="0">
                <a:latin typeface="Calibri" panose="020F0502020204030204" pitchFamily="34" charset="0"/>
                <a:ea typeface="Calibri" panose="020F0502020204030204" pitchFamily="34" charset="0"/>
              </a:rPr>
              <a:t> القائمة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463F986B-9F30-8A52-6B0F-8A59FAA616B1}"/>
              </a:ext>
            </a:extLst>
          </p:cNvPr>
          <p:cNvCxnSpPr>
            <a:cxnSpLocks/>
            <a:stCxn id="41" idx="0"/>
            <a:endCxn id="48" idx="2"/>
          </p:cNvCxnSpPr>
          <p:nvPr/>
        </p:nvCxnSpPr>
        <p:spPr>
          <a:xfrm flipH="1" flipV="1">
            <a:off x="9458379" y="6008765"/>
            <a:ext cx="913342" cy="315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51F8DDD-52F4-B7BF-4790-A7A7776D2672}"/>
              </a:ext>
            </a:extLst>
          </p:cNvPr>
          <p:cNvCxnSpPr>
            <a:cxnSpLocks/>
            <a:stCxn id="41" idx="0"/>
            <a:endCxn id="47" idx="3"/>
          </p:cNvCxnSpPr>
          <p:nvPr/>
        </p:nvCxnSpPr>
        <p:spPr>
          <a:xfrm rot="16200000" flipV="1">
            <a:off x="10008042" y="5960173"/>
            <a:ext cx="421183" cy="30617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55675752-BA26-17D5-1699-2632D38099FC}"/>
              </a:ext>
            </a:extLst>
          </p:cNvPr>
          <p:cNvSpPr/>
          <p:nvPr/>
        </p:nvSpPr>
        <p:spPr>
          <a:xfrm>
            <a:off x="9705976" y="5795513"/>
            <a:ext cx="359568" cy="2143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64F8CB-A68F-5F79-387A-9BB54D8D5112}"/>
              </a:ext>
            </a:extLst>
          </p:cNvPr>
          <p:cNvSpPr/>
          <p:nvPr/>
        </p:nvSpPr>
        <p:spPr>
          <a:xfrm>
            <a:off x="9239357" y="5794452"/>
            <a:ext cx="438043" cy="2143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35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264</Words>
  <Application>Microsoft Office PowerPoint</Application>
  <PresentationFormat>Grand écran</PresentationFormat>
  <Paragraphs>33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متابعة تزويد المكتب</vt:lpstr>
      <vt:lpstr>أولا: نظرة عامة على حساب المكتب</vt:lpstr>
      <vt:lpstr>Présentation PowerPoint</vt:lpstr>
      <vt:lpstr>Présentation PowerPoint</vt:lpstr>
      <vt:lpstr>Présentation PowerPoint</vt:lpstr>
      <vt:lpstr>ثانيا: تسجيل عملية تزويد حساب المكتب بالخزينة</vt:lpstr>
      <vt:lpstr>Présentation PowerPoint</vt:lpstr>
      <vt:lpstr>Présentation PowerPoint</vt:lpstr>
      <vt:lpstr>Présentation PowerPoint</vt:lpstr>
      <vt:lpstr>ثالثا: تعديل معلومات عملية تزويد المكتب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éléctro nium</cp:lastModifiedBy>
  <cp:revision>181</cp:revision>
  <dcterms:created xsi:type="dcterms:W3CDTF">2024-02-26T13:35:37Z</dcterms:created>
  <dcterms:modified xsi:type="dcterms:W3CDTF">2026-01-15T12:34:00Z</dcterms:modified>
</cp:coreProperties>
</file>