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8" r:id="rId3"/>
    <p:sldId id="300" r:id="rId4"/>
    <p:sldId id="314" r:id="rId5"/>
    <p:sldId id="295" r:id="rId6"/>
    <p:sldId id="301" r:id="rId7"/>
    <p:sldId id="315" r:id="rId8"/>
    <p:sldId id="296" r:id="rId9"/>
    <p:sldId id="302" r:id="rId10"/>
    <p:sldId id="316" r:id="rId11"/>
    <p:sldId id="306" r:id="rId12"/>
    <p:sldId id="317" r:id="rId13"/>
    <p:sldId id="312" r:id="rId14"/>
    <p:sldId id="318" r:id="rId15"/>
    <p:sldId id="309" r:id="rId16"/>
    <p:sldId id="319" r:id="rId17"/>
    <p:sldId id="305" r:id="rId18"/>
    <p:sldId id="303" r:id="rId19"/>
    <p:sldId id="307" r:id="rId20"/>
    <p:sldId id="308" r:id="rId21"/>
    <p:sldId id="310" r:id="rId22"/>
    <p:sldId id="320" r:id="rId23"/>
    <p:sldId id="311" r:id="rId24"/>
    <p:sldId id="321" r:id="rId25"/>
    <p:sldId id="322" r:id="rId26"/>
    <p:sldId id="323" r:id="rId27"/>
    <p:sldId id="324" r:id="rId28"/>
    <p:sldId id="325"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دليل التركيب السريع" id="{B131EB94-64B6-4C48-834A-7DAC31430471}">
          <p14:sldIdLst>
            <p14:sldId id="292"/>
            <p14:sldId id="298"/>
            <p14:sldId id="300"/>
          </p14:sldIdLst>
        </p14:section>
        <p14:section name="تركيب الخادم الخاص بنظام الموثق الجزائري" id="{C7A0A289-D857-48CE-A588-8D668BA7D197}">
          <p14:sldIdLst>
            <p14:sldId id="314"/>
            <p14:sldId id="295"/>
            <p14:sldId id="301"/>
          </p14:sldIdLst>
        </p14:section>
        <p14:section name="إنشاء الحساب وتسجيل الدخول" id="{81973315-A573-4C22-9EA8-EEF177C2F96A}">
          <p14:sldIdLst>
            <p14:sldId id="315"/>
            <p14:sldId id="296"/>
            <p14:sldId id="302"/>
            <p14:sldId id="316"/>
            <p14:sldId id="306"/>
          </p14:sldIdLst>
        </p14:section>
        <p14:section name="تسجيل الخروج" id="{1F8BA990-8F63-4880-907A-8B86E828169C}">
          <p14:sldIdLst>
            <p14:sldId id="317"/>
            <p14:sldId id="312"/>
          </p14:sldIdLst>
        </p14:section>
        <p14:section name="قرص التخزين على الشبكة NAS" id="{EDE34FE6-1035-4972-A5E1-D5C1F94FBBD3}">
          <p14:sldIdLst>
            <p14:sldId id="318"/>
            <p14:sldId id="309"/>
          </p14:sldIdLst>
        </p14:section>
        <p14:section name="تثبيت الصفحة كتطبيق في الويندوز (انشاء اختصار)" id="{1F3F72F7-7F3D-4FF0-96D8-70C73F33860C}">
          <p14:sldIdLst>
            <p14:sldId id="319"/>
            <p14:sldId id="305"/>
            <p14:sldId id="303"/>
            <p14:sldId id="307"/>
            <p14:sldId id="308"/>
            <p14:sldId id="310"/>
          </p14:sldIdLst>
        </p14:section>
        <p14:section name="حالة خاصة (windows 7)" id="{E35FDB92-63D0-46F9-A2D7-A40E0B8CC866}">
          <p14:sldIdLst>
            <p14:sldId id="320"/>
            <p14:sldId id="311"/>
          </p14:sldIdLst>
        </p14:section>
        <p14:section name="تثبيت تطبيق Bonjour على الجهاز الذي يعمل بـ Windows 7" id="{5532521D-6CAD-47CD-8777-2D05AE7151D9}">
          <p14:sldIdLst>
            <p14:sldId id="321"/>
            <p14:sldId id="322"/>
            <p14:sldId id="323"/>
            <p14:sldId id="324"/>
            <p14:sldId id="3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1" d="100"/>
          <a:sy n="111"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6ECF-5618-D147-E6A7-5432AF9387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2B746B33-8261-930B-C207-88199524F8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2EC88852-BB61-979E-9069-B44184257763}"/>
              </a:ext>
            </a:extLst>
          </p:cNvPr>
          <p:cNvSpPr>
            <a:spLocks noGrp="1"/>
          </p:cNvSpPr>
          <p:nvPr>
            <p:ph type="dt" sz="half" idx="10"/>
          </p:nvPr>
        </p:nvSpPr>
        <p:spPr/>
        <p:txBody>
          <a:bodyPr/>
          <a:lstStyle/>
          <a:p>
            <a:fld id="{63FC4853-B2A7-4282-89C8-B2EB684D9ACB}" type="datetimeFigureOut">
              <a:rPr lang="fr-FR" smtClean="0"/>
              <a:t>05/01/2026</a:t>
            </a:fld>
            <a:endParaRPr lang="fr-FR"/>
          </a:p>
        </p:txBody>
      </p:sp>
      <p:sp>
        <p:nvSpPr>
          <p:cNvPr id="5" name="Footer Placeholder 4">
            <a:extLst>
              <a:ext uri="{FF2B5EF4-FFF2-40B4-BE49-F238E27FC236}">
                <a16:creationId xmlns:a16="http://schemas.microsoft.com/office/drawing/2014/main" id="{E47CCED0-941D-76F6-61B9-117F5F207B8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4D0E0F4-F656-430C-12BD-CA7A5968B41F}"/>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90202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3B2D-6FEA-BE87-1C06-9C2BE4C7C902}"/>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58F917B-5E49-9F07-B88D-27EB47767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463EC61-D56A-0CB6-67B5-481C34AAAA81}"/>
              </a:ext>
            </a:extLst>
          </p:cNvPr>
          <p:cNvSpPr>
            <a:spLocks noGrp="1"/>
          </p:cNvSpPr>
          <p:nvPr>
            <p:ph type="dt" sz="half" idx="10"/>
          </p:nvPr>
        </p:nvSpPr>
        <p:spPr/>
        <p:txBody>
          <a:bodyPr/>
          <a:lstStyle/>
          <a:p>
            <a:fld id="{63FC4853-B2A7-4282-89C8-B2EB684D9ACB}" type="datetimeFigureOut">
              <a:rPr lang="fr-FR" smtClean="0"/>
              <a:t>05/01/2026</a:t>
            </a:fld>
            <a:endParaRPr lang="fr-FR"/>
          </a:p>
        </p:txBody>
      </p:sp>
      <p:sp>
        <p:nvSpPr>
          <p:cNvPr id="5" name="Footer Placeholder 4">
            <a:extLst>
              <a:ext uri="{FF2B5EF4-FFF2-40B4-BE49-F238E27FC236}">
                <a16:creationId xmlns:a16="http://schemas.microsoft.com/office/drawing/2014/main" id="{7EF28039-A688-B779-E6EF-0009D452794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7C72840-44C3-A022-A4A1-93C3C2831EFA}"/>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160970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7F6859-AE2F-83D5-10DD-7537C7E4E2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AC28B2E-EC25-DF38-E76F-1FB02F1A3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4F97039-B096-566E-96B2-67F86A23B5F5}"/>
              </a:ext>
            </a:extLst>
          </p:cNvPr>
          <p:cNvSpPr>
            <a:spLocks noGrp="1"/>
          </p:cNvSpPr>
          <p:nvPr>
            <p:ph type="dt" sz="half" idx="10"/>
          </p:nvPr>
        </p:nvSpPr>
        <p:spPr/>
        <p:txBody>
          <a:bodyPr/>
          <a:lstStyle/>
          <a:p>
            <a:fld id="{63FC4853-B2A7-4282-89C8-B2EB684D9ACB}" type="datetimeFigureOut">
              <a:rPr lang="fr-FR" smtClean="0"/>
              <a:t>05/01/2026</a:t>
            </a:fld>
            <a:endParaRPr lang="fr-FR"/>
          </a:p>
        </p:txBody>
      </p:sp>
      <p:sp>
        <p:nvSpPr>
          <p:cNvPr id="5" name="Footer Placeholder 4">
            <a:extLst>
              <a:ext uri="{FF2B5EF4-FFF2-40B4-BE49-F238E27FC236}">
                <a16:creationId xmlns:a16="http://schemas.microsoft.com/office/drawing/2014/main" id="{D686010E-CCF3-951D-0057-F51CEC4BB46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B80D98A-893D-9195-2178-A6889A94EAE9}"/>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130731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801A-FEBB-B5CB-DBBA-4C70DAEA3E3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38A22A2-9F9C-D55A-31FF-6A9D322624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A53BF0C-78C8-96D9-F8E5-75F54A659805}"/>
              </a:ext>
            </a:extLst>
          </p:cNvPr>
          <p:cNvSpPr>
            <a:spLocks noGrp="1"/>
          </p:cNvSpPr>
          <p:nvPr>
            <p:ph type="dt" sz="half" idx="10"/>
          </p:nvPr>
        </p:nvSpPr>
        <p:spPr/>
        <p:txBody>
          <a:bodyPr/>
          <a:lstStyle/>
          <a:p>
            <a:fld id="{63FC4853-B2A7-4282-89C8-B2EB684D9ACB}" type="datetimeFigureOut">
              <a:rPr lang="fr-FR" smtClean="0"/>
              <a:t>05/01/2026</a:t>
            </a:fld>
            <a:endParaRPr lang="fr-FR"/>
          </a:p>
        </p:txBody>
      </p:sp>
      <p:sp>
        <p:nvSpPr>
          <p:cNvPr id="5" name="Footer Placeholder 4">
            <a:extLst>
              <a:ext uri="{FF2B5EF4-FFF2-40B4-BE49-F238E27FC236}">
                <a16:creationId xmlns:a16="http://schemas.microsoft.com/office/drawing/2014/main" id="{17084692-BE21-B510-7D19-5FA9BED288F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A67A583-FC44-F34B-7D95-0B9A4D6F7B7A}"/>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753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A88D-EEC3-DA1C-3570-38DD22828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6134E05E-F6A5-C81D-FC5F-B6A308784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535CA-92D3-C6B4-6288-CA778F843058}"/>
              </a:ext>
            </a:extLst>
          </p:cNvPr>
          <p:cNvSpPr>
            <a:spLocks noGrp="1"/>
          </p:cNvSpPr>
          <p:nvPr>
            <p:ph type="dt" sz="half" idx="10"/>
          </p:nvPr>
        </p:nvSpPr>
        <p:spPr/>
        <p:txBody>
          <a:bodyPr/>
          <a:lstStyle/>
          <a:p>
            <a:fld id="{63FC4853-B2A7-4282-89C8-B2EB684D9ACB}" type="datetimeFigureOut">
              <a:rPr lang="fr-FR" smtClean="0"/>
              <a:t>05/01/2026</a:t>
            </a:fld>
            <a:endParaRPr lang="fr-FR"/>
          </a:p>
        </p:txBody>
      </p:sp>
      <p:sp>
        <p:nvSpPr>
          <p:cNvPr id="5" name="Footer Placeholder 4">
            <a:extLst>
              <a:ext uri="{FF2B5EF4-FFF2-40B4-BE49-F238E27FC236}">
                <a16:creationId xmlns:a16="http://schemas.microsoft.com/office/drawing/2014/main" id="{822AD05A-9976-9AC5-B2D8-79C72BA69D5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83C99A3-756B-5B9C-07CA-E4803CD976BC}"/>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4059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43A9-7640-BE4E-A19A-5BB765B5AA0B}"/>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FF2769C-2333-D395-D861-40E77EB941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39300CDD-9F21-0666-119A-36F434A0D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9E1E05E7-E067-8054-907F-38C8B23B0CA0}"/>
              </a:ext>
            </a:extLst>
          </p:cNvPr>
          <p:cNvSpPr>
            <a:spLocks noGrp="1"/>
          </p:cNvSpPr>
          <p:nvPr>
            <p:ph type="dt" sz="half" idx="10"/>
          </p:nvPr>
        </p:nvSpPr>
        <p:spPr/>
        <p:txBody>
          <a:bodyPr/>
          <a:lstStyle/>
          <a:p>
            <a:fld id="{63FC4853-B2A7-4282-89C8-B2EB684D9ACB}" type="datetimeFigureOut">
              <a:rPr lang="fr-FR" smtClean="0"/>
              <a:t>05/01/2026</a:t>
            </a:fld>
            <a:endParaRPr lang="fr-FR"/>
          </a:p>
        </p:txBody>
      </p:sp>
      <p:sp>
        <p:nvSpPr>
          <p:cNvPr id="6" name="Footer Placeholder 5">
            <a:extLst>
              <a:ext uri="{FF2B5EF4-FFF2-40B4-BE49-F238E27FC236}">
                <a16:creationId xmlns:a16="http://schemas.microsoft.com/office/drawing/2014/main" id="{C948B38F-CD8E-77FE-6104-18C8CC655F5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7156561-743F-FF66-7623-347DD36DE43D}"/>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11823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1128-67F2-98B8-9270-2F1476E7B85C}"/>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F93C3F1-FCA1-93C8-9454-BDC20D2F6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97F944-CB1A-407C-CEF5-D9E00B23BC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19339292-C8B5-22EA-FB27-31D6274A7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537C3-D3AE-9405-A1CC-E549BAB80D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61023782-BB83-0000-08A5-F2D10CDADAA7}"/>
              </a:ext>
            </a:extLst>
          </p:cNvPr>
          <p:cNvSpPr>
            <a:spLocks noGrp="1"/>
          </p:cNvSpPr>
          <p:nvPr>
            <p:ph type="dt" sz="half" idx="10"/>
          </p:nvPr>
        </p:nvSpPr>
        <p:spPr/>
        <p:txBody>
          <a:bodyPr/>
          <a:lstStyle/>
          <a:p>
            <a:fld id="{63FC4853-B2A7-4282-89C8-B2EB684D9ACB}" type="datetimeFigureOut">
              <a:rPr lang="fr-FR" smtClean="0"/>
              <a:t>05/01/2026</a:t>
            </a:fld>
            <a:endParaRPr lang="fr-FR"/>
          </a:p>
        </p:txBody>
      </p:sp>
      <p:sp>
        <p:nvSpPr>
          <p:cNvPr id="8" name="Footer Placeholder 7">
            <a:extLst>
              <a:ext uri="{FF2B5EF4-FFF2-40B4-BE49-F238E27FC236}">
                <a16:creationId xmlns:a16="http://schemas.microsoft.com/office/drawing/2014/main" id="{4A64B041-636E-1B1A-B12B-7288CA08A859}"/>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CE3E677-2B59-A9AA-E48F-620A164964B2}"/>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423519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C68C-0588-599D-CEF0-570527F483F9}"/>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85067FDE-E39E-043F-8D33-768450141A21}"/>
              </a:ext>
            </a:extLst>
          </p:cNvPr>
          <p:cNvSpPr>
            <a:spLocks noGrp="1"/>
          </p:cNvSpPr>
          <p:nvPr>
            <p:ph type="dt" sz="half" idx="10"/>
          </p:nvPr>
        </p:nvSpPr>
        <p:spPr/>
        <p:txBody>
          <a:bodyPr/>
          <a:lstStyle/>
          <a:p>
            <a:fld id="{63FC4853-B2A7-4282-89C8-B2EB684D9ACB}" type="datetimeFigureOut">
              <a:rPr lang="fr-FR" smtClean="0"/>
              <a:t>05/01/2026</a:t>
            </a:fld>
            <a:endParaRPr lang="fr-FR"/>
          </a:p>
        </p:txBody>
      </p:sp>
      <p:sp>
        <p:nvSpPr>
          <p:cNvPr id="4" name="Footer Placeholder 3">
            <a:extLst>
              <a:ext uri="{FF2B5EF4-FFF2-40B4-BE49-F238E27FC236}">
                <a16:creationId xmlns:a16="http://schemas.microsoft.com/office/drawing/2014/main" id="{C9339CD4-3FD3-73A1-755D-F02844C0F57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DFEF2C77-09A0-F1F8-DA66-40177C55244E}"/>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99396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A0013-9C94-4CDC-BC2E-02DB4CB126AC}"/>
              </a:ext>
            </a:extLst>
          </p:cNvPr>
          <p:cNvSpPr>
            <a:spLocks noGrp="1"/>
          </p:cNvSpPr>
          <p:nvPr>
            <p:ph type="dt" sz="half" idx="10"/>
          </p:nvPr>
        </p:nvSpPr>
        <p:spPr/>
        <p:txBody>
          <a:bodyPr/>
          <a:lstStyle/>
          <a:p>
            <a:fld id="{63FC4853-B2A7-4282-89C8-B2EB684D9ACB}" type="datetimeFigureOut">
              <a:rPr lang="fr-FR" smtClean="0"/>
              <a:t>05/01/2026</a:t>
            </a:fld>
            <a:endParaRPr lang="fr-FR"/>
          </a:p>
        </p:txBody>
      </p:sp>
      <p:sp>
        <p:nvSpPr>
          <p:cNvPr id="3" name="Footer Placeholder 2">
            <a:extLst>
              <a:ext uri="{FF2B5EF4-FFF2-40B4-BE49-F238E27FC236}">
                <a16:creationId xmlns:a16="http://schemas.microsoft.com/office/drawing/2014/main" id="{D4EF2E8B-82E7-B596-E15B-50F1068ED055}"/>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39C5A6C4-622D-D173-3514-48E960E8C2D7}"/>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64398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90A7-C671-12BE-F2AB-9534901EE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A43444DF-6E55-4B8D-002A-251723A601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6F463035-046B-9711-5B61-E0C2AC369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0D8E2-A7F3-72C5-2CA0-EC6DCFB1F4F5}"/>
              </a:ext>
            </a:extLst>
          </p:cNvPr>
          <p:cNvSpPr>
            <a:spLocks noGrp="1"/>
          </p:cNvSpPr>
          <p:nvPr>
            <p:ph type="dt" sz="half" idx="10"/>
          </p:nvPr>
        </p:nvSpPr>
        <p:spPr/>
        <p:txBody>
          <a:bodyPr/>
          <a:lstStyle/>
          <a:p>
            <a:fld id="{63FC4853-B2A7-4282-89C8-B2EB684D9ACB}" type="datetimeFigureOut">
              <a:rPr lang="fr-FR" smtClean="0"/>
              <a:t>05/01/2026</a:t>
            </a:fld>
            <a:endParaRPr lang="fr-FR"/>
          </a:p>
        </p:txBody>
      </p:sp>
      <p:sp>
        <p:nvSpPr>
          <p:cNvPr id="6" name="Footer Placeholder 5">
            <a:extLst>
              <a:ext uri="{FF2B5EF4-FFF2-40B4-BE49-F238E27FC236}">
                <a16:creationId xmlns:a16="http://schemas.microsoft.com/office/drawing/2014/main" id="{BE351270-400A-40C5-3161-5872316675B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CE3994C-7F8D-D23E-EDD2-82553AC8E2F7}"/>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390411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8914-EF12-ABF5-0B27-4671E3C83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D3F6FB3-8A3F-E95D-57AE-8C88B6F08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32FB04CE-516B-2F47-86AE-B498111C3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35CC-2DC7-963E-59CD-0F96C44A54E4}"/>
              </a:ext>
            </a:extLst>
          </p:cNvPr>
          <p:cNvSpPr>
            <a:spLocks noGrp="1"/>
          </p:cNvSpPr>
          <p:nvPr>
            <p:ph type="dt" sz="half" idx="10"/>
          </p:nvPr>
        </p:nvSpPr>
        <p:spPr/>
        <p:txBody>
          <a:bodyPr/>
          <a:lstStyle/>
          <a:p>
            <a:fld id="{63FC4853-B2A7-4282-89C8-B2EB684D9ACB}" type="datetimeFigureOut">
              <a:rPr lang="fr-FR" smtClean="0"/>
              <a:t>05/01/2026</a:t>
            </a:fld>
            <a:endParaRPr lang="fr-FR"/>
          </a:p>
        </p:txBody>
      </p:sp>
      <p:sp>
        <p:nvSpPr>
          <p:cNvPr id="6" name="Footer Placeholder 5">
            <a:extLst>
              <a:ext uri="{FF2B5EF4-FFF2-40B4-BE49-F238E27FC236}">
                <a16:creationId xmlns:a16="http://schemas.microsoft.com/office/drawing/2014/main" id="{5EE4E46D-24A0-8DEB-D247-AD55E25112D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ABF5D7A-F4F9-7016-A975-457043929288}"/>
              </a:ext>
            </a:extLst>
          </p:cNvPr>
          <p:cNvSpPr>
            <a:spLocks noGrp="1"/>
          </p:cNvSpPr>
          <p:nvPr>
            <p:ph type="sldNum" sz="quarter" idx="12"/>
          </p:nvPr>
        </p:nvSpPr>
        <p:spPr/>
        <p:txBody>
          <a:bodyPr/>
          <a:lstStyle/>
          <a:p>
            <a:fld id="{029969E4-3EDF-450F-9DB5-9E3CCB8D812E}" type="slidenum">
              <a:rPr lang="fr-FR" smtClean="0"/>
              <a:t>‹N°›</a:t>
            </a:fld>
            <a:endParaRPr lang="fr-FR"/>
          </a:p>
        </p:txBody>
      </p:sp>
    </p:spTree>
    <p:extLst>
      <p:ext uri="{BB962C8B-B14F-4D97-AF65-F5344CB8AC3E}">
        <p14:creationId xmlns:p14="http://schemas.microsoft.com/office/powerpoint/2010/main" val="271211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F32F93-5C9F-0395-B253-367C7D73F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F7E74E5-E9B0-7D35-15E7-5F8B76CE05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3AD507C-DEA1-EDE7-D00A-03DE18B75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C4853-B2A7-4282-89C8-B2EB684D9ACB}" type="datetimeFigureOut">
              <a:rPr lang="fr-FR" smtClean="0"/>
              <a:t>05/01/2026</a:t>
            </a:fld>
            <a:endParaRPr lang="fr-FR"/>
          </a:p>
        </p:txBody>
      </p:sp>
      <p:sp>
        <p:nvSpPr>
          <p:cNvPr id="5" name="Footer Placeholder 4">
            <a:extLst>
              <a:ext uri="{FF2B5EF4-FFF2-40B4-BE49-F238E27FC236}">
                <a16:creationId xmlns:a16="http://schemas.microsoft.com/office/drawing/2014/main" id="{A777C250-69B3-B91F-9AED-F2BAFFC14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787711F-66E8-0FDA-0A4A-BF1A1478D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969E4-3EDF-450F-9DB5-9E3CCB8D812E}" type="slidenum">
              <a:rPr lang="fr-FR" smtClean="0"/>
              <a:t>‹N°›</a:t>
            </a:fld>
            <a:endParaRPr lang="fr-FR"/>
          </a:p>
        </p:txBody>
      </p:sp>
    </p:spTree>
    <p:extLst>
      <p:ext uri="{BB962C8B-B14F-4D97-AF65-F5344CB8AC3E}">
        <p14:creationId xmlns:p14="http://schemas.microsoft.com/office/powerpoint/2010/main" val="1380463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support.apple.com/fr-fr/106380"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notaire.local/"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939A79-4106-CB4D-4665-FB512EF9C9C4}"/>
              </a:ext>
            </a:extLst>
          </p:cNvPr>
          <p:cNvSpPr>
            <a:spLocks noGrp="1"/>
          </p:cNvSpPr>
          <p:nvPr>
            <p:ph type="ctrTitle"/>
          </p:nvPr>
        </p:nvSpPr>
        <p:spPr>
          <a:xfrm>
            <a:off x="1524000" y="368300"/>
            <a:ext cx="9144000" cy="1457326"/>
          </a:xfrm>
        </p:spPr>
        <p:txBody>
          <a:bodyPr anchor="ctr" anchorCtr="0"/>
          <a:lstStyle/>
          <a:p>
            <a:pPr rtl="1"/>
            <a:r>
              <a:rPr lang="ar-DZ" b="1" dirty="0"/>
              <a:t>دليل التركيب السريع</a:t>
            </a:r>
            <a:endParaRPr lang="fr-FR" dirty="0"/>
          </a:p>
        </p:txBody>
      </p:sp>
      <p:sp>
        <p:nvSpPr>
          <p:cNvPr id="3" name="Sous-titre 2">
            <a:extLst>
              <a:ext uri="{FF2B5EF4-FFF2-40B4-BE49-F238E27FC236}">
                <a16:creationId xmlns:a16="http://schemas.microsoft.com/office/drawing/2014/main" id="{34E1FE8F-D54E-F78D-6FBF-A5D5759DB240}"/>
              </a:ext>
            </a:extLst>
          </p:cNvPr>
          <p:cNvSpPr>
            <a:spLocks noGrp="1"/>
          </p:cNvSpPr>
          <p:nvPr>
            <p:ph type="subTitle" idx="1"/>
          </p:nvPr>
        </p:nvSpPr>
        <p:spPr>
          <a:xfrm>
            <a:off x="2159000" y="1641476"/>
            <a:ext cx="7213600" cy="4848224"/>
          </a:xfrm>
        </p:spPr>
        <p:txBody>
          <a:bodyPr>
            <a:normAutofit/>
          </a:bodyPr>
          <a:lstStyle/>
          <a:p>
            <a:pPr marL="457200" indent="-457200" algn="r" rtl="1">
              <a:buFont typeface="+mj-lt"/>
              <a:buAutoNum type="arabicParenR"/>
            </a:pPr>
            <a:r>
              <a:rPr lang="ar-DZ" b="1" dirty="0"/>
              <a:t>تركيب الخادم الخاص بنظام الموثق الجزائري</a:t>
            </a:r>
            <a:endParaRPr lang="fr-FR" dirty="0"/>
          </a:p>
          <a:p>
            <a:pPr marL="457200" lvl="0" indent="-457200" algn="r" rtl="1">
              <a:buFont typeface="+mj-lt"/>
              <a:buAutoNum type="arabicParenR"/>
            </a:pPr>
            <a:r>
              <a:rPr lang="ar-DZ" b="1" dirty="0"/>
              <a:t>إنشاء حساب المستخدم (أول استعمال)</a:t>
            </a:r>
          </a:p>
          <a:p>
            <a:pPr marL="457200" lvl="0" indent="-457200" algn="r" rtl="1">
              <a:buFont typeface="+mj-lt"/>
              <a:buAutoNum type="arabicParenR"/>
            </a:pPr>
            <a:r>
              <a:rPr lang="ar-DZ" b="1" dirty="0"/>
              <a:t>تأسيس المكتب (المعلومات الأساسية)</a:t>
            </a:r>
          </a:p>
          <a:p>
            <a:pPr marL="457200" indent="-457200" algn="r" rtl="1">
              <a:buFont typeface="+mj-lt"/>
              <a:buAutoNum type="arabicParenR"/>
            </a:pPr>
            <a:r>
              <a:rPr lang="ar-DZ" b="1" dirty="0"/>
              <a:t>تسجيل الخروج من النظام</a:t>
            </a:r>
            <a:endParaRPr lang="fr-FR" dirty="0"/>
          </a:p>
          <a:p>
            <a:pPr marL="457200" lvl="0" indent="-457200" algn="r" rtl="1">
              <a:buFont typeface="+mj-lt"/>
              <a:buAutoNum type="arabicParenR"/>
            </a:pPr>
            <a:r>
              <a:rPr lang="ar-DZ" b="1" dirty="0"/>
              <a:t>تسجيل الدخول</a:t>
            </a:r>
          </a:p>
          <a:p>
            <a:pPr marL="457200" lvl="0" indent="-457200" algn="r" rtl="1">
              <a:buFont typeface="+mj-lt"/>
              <a:buAutoNum type="arabicParenR"/>
            </a:pPr>
            <a:r>
              <a:rPr lang="ar-DZ" b="1" dirty="0"/>
              <a:t>تفعيل العضوية الخاصة</a:t>
            </a:r>
            <a:endParaRPr lang="fr-FR" b="1" dirty="0"/>
          </a:p>
          <a:p>
            <a:pPr marL="457200" lvl="0" indent="-457200" algn="r" rtl="1">
              <a:buFont typeface="+mj-lt"/>
              <a:buAutoNum type="arabicParenR"/>
            </a:pPr>
            <a:r>
              <a:rPr lang="ar-DZ" b="1" dirty="0"/>
              <a:t>قرص التخزين على الشبكة </a:t>
            </a:r>
            <a:r>
              <a:rPr lang="en-US" b="1" dirty="0"/>
              <a:t>NAS</a:t>
            </a:r>
            <a:endParaRPr lang="fr-FR" b="1" dirty="0"/>
          </a:p>
          <a:p>
            <a:pPr marL="457200" lvl="0" indent="-457200" algn="r" rtl="1">
              <a:buFont typeface="+mj-lt"/>
              <a:buAutoNum type="arabicParenR"/>
            </a:pPr>
            <a:r>
              <a:rPr lang="ar-DZ" b="1" dirty="0"/>
              <a:t>تثبيت الصفحة كتطبيق في الويندوز (انشاء اختصار)</a:t>
            </a:r>
            <a:endParaRPr lang="fr-FR" dirty="0"/>
          </a:p>
          <a:p>
            <a:pPr marL="457200" lvl="0" indent="-457200" algn="r" rtl="1">
              <a:buFont typeface="+mj-lt"/>
              <a:buAutoNum type="arabicParenR"/>
            </a:pPr>
            <a:r>
              <a:rPr lang="ar-DZ" b="1" dirty="0"/>
              <a:t>حالة خاصة (ويندوز 7)</a:t>
            </a:r>
            <a:endParaRPr lang="fr-FR" dirty="0"/>
          </a:p>
          <a:p>
            <a:pPr marL="457200" indent="-457200" algn="r" rtl="1">
              <a:buFont typeface="+mj-lt"/>
              <a:buAutoNum type="arabicParenR"/>
            </a:pPr>
            <a:endParaRPr lang="fr-FR" b="1" dirty="0"/>
          </a:p>
        </p:txBody>
      </p:sp>
    </p:spTree>
    <p:extLst>
      <p:ext uri="{BB962C8B-B14F-4D97-AF65-F5344CB8AC3E}">
        <p14:creationId xmlns:p14="http://schemas.microsoft.com/office/powerpoint/2010/main" val="8072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C75A3-FFA0-3345-4828-FA314F0CB4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88642-9954-2135-D028-65AD2901269A}"/>
              </a:ext>
            </a:extLst>
          </p:cNvPr>
          <p:cNvSpPr>
            <a:spLocks noGrp="1"/>
          </p:cNvSpPr>
          <p:nvPr>
            <p:ph type="title"/>
          </p:nvPr>
        </p:nvSpPr>
        <p:spPr>
          <a:xfrm>
            <a:off x="838200" y="2539914"/>
            <a:ext cx="10515600" cy="1325563"/>
          </a:xfrm>
        </p:spPr>
        <p:txBody>
          <a:bodyPr/>
          <a:lstStyle/>
          <a:p>
            <a:pPr algn="ctr"/>
            <a:r>
              <a:rPr lang="ar-DZ" sz="5400" b="1" dirty="0"/>
              <a:t>3 - تسجيل الدخول</a:t>
            </a:r>
            <a:endParaRPr lang="en-US" b="1" dirty="0"/>
          </a:p>
        </p:txBody>
      </p:sp>
    </p:spTree>
    <p:extLst>
      <p:ext uri="{BB962C8B-B14F-4D97-AF65-F5344CB8AC3E}">
        <p14:creationId xmlns:p14="http://schemas.microsoft.com/office/powerpoint/2010/main" val="111190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4C23F-60ED-001C-AD4B-DF88AF72E1BC}"/>
            </a:ext>
          </a:extLst>
        </p:cNvPr>
        <p:cNvGrpSpPr/>
        <p:nvPr/>
      </p:nvGrpSpPr>
      <p:grpSpPr>
        <a:xfrm>
          <a:off x="0" y="0"/>
          <a:ext cx="0" cy="0"/>
          <a:chOff x="0" y="0"/>
          <a:chExt cx="0" cy="0"/>
        </a:xfrm>
      </p:grpSpPr>
      <p:sp>
        <p:nvSpPr>
          <p:cNvPr id="35" name="ZoneTexte 34">
            <a:extLst>
              <a:ext uri="{FF2B5EF4-FFF2-40B4-BE49-F238E27FC236}">
                <a16:creationId xmlns:a16="http://schemas.microsoft.com/office/drawing/2014/main" id="{413A469F-D169-71CD-D138-0DA87E862CE3}"/>
              </a:ext>
            </a:extLst>
          </p:cNvPr>
          <p:cNvSpPr txBox="1"/>
          <p:nvPr/>
        </p:nvSpPr>
        <p:spPr>
          <a:xfrm>
            <a:off x="5117641" y="107806"/>
            <a:ext cx="2617117" cy="523220"/>
          </a:xfrm>
          <a:prstGeom prst="rect">
            <a:avLst/>
          </a:prstGeom>
          <a:noFill/>
          <a:ln w="28575">
            <a:solidFill>
              <a:srgbClr val="C00000"/>
            </a:solidFill>
          </a:ln>
        </p:spPr>
        <p:txBody>
          <a:bodyPr wrap="square" rtlCol="0">
            <a:spAutoFit/>
          </a:bodyPr>
          <a:lstStyle/>
          <a:p>
            <a:pPr algn="ctr" rtl="1"/>
            <a:r>
              <a:rPr lang="ar-DZ" sz="2800" b="1" dirty="0"/>
              <a:t>تسجيل الدخول</a:t>
            </a:r>
          </a:p>
        </p:txBody>
      </p:sp>
      <p:grpSp>
        <p:nvGrpSpPr>
          <p:cNvPr id="3" name="Groupe 2">
            <a:extLst>
              <a:ext uri="{FF2B5EF4-FFF2-40B4-BE49-F238E27FC236}">
                <a16:creationId xmlns:a16="http://schemas.microsoft.com/office/drawing/2014/main" id="{E19E0ABA-0A0B-DD01-A033-CF67D456D701}"/>
              </a:ext>
            </a:extLst>
          </p:cNvPr>
          <p:cNvGrpSpPr/>
          <p:nvPr/>
        </p:nvGrpSpPr>
        <p:grpSpPr>
          <a:xfrm>
            <a:off x="1806361" y="727540"/>
            <a:ext cx="5130800" cy="6130460"/>
            <a:chOff x="3860800" y="727540"/>
            <a:chExt cx="5130800" cy="6130460"/>
          </a:xfrm>
        </p:grpSpPr>
        <p:pic>
          <p:nvPicPr>
            <p:cNvPr id="2" name="Image 1">
              <a:extLst>
                <a:ext uri="{FF2B5EF4-FFF2-40B4-BE49-F238E27FC236}">
                  <a16:creationId xmlns:a16="http://schemas.microsoft.com/office/drawing/2014/main" id="{6CCB001A-C218-EEA3-CFA4-76F8EC7FB8A7}"/>
                </a:ext>
              </a:extLst>
            </p:cNvPr>
            <p:cNvPicPr>
              <a:picLocks noChangeAspect="1"/>
            </p:cNvPicPr>
            <p:nvPr/>
          </p:nvPicPr>
          <p:blipFill rotWithShape="1">
            <a:blip r:embed="rId2">
              <a:extLst>
                <a:ext uri="{28A0092B-C50C-407E-A947-70E740481C1C}">
                  <a14:useLocalDpi xmlns:a14="http://schemas.microsoft.com/office/drawing/2010/main" val="0"/>
                </a:ext>
              </a:extLst>
            </a:blip>
            <a:srcRect l="3011" t="2288" r="4044"/>
            <a:stretch>
              <a:fillRect/>
            </a:stretch>
          </p:blipFill>
          <p:spPr bwMode="auto">
            <a:xfrm>
              <a:off x="3860800" y="727540"/>
              <a:ext cx="5130800" cy="6130460"/>
            </a:xfrm>
            <a:prstGeom prst="rect">
              <a:avLst/>
            </a:prstGeom>
            <a:ln w="19050">
              <a:solidFill>
                <a:schemeClr val="tx1"/>
              </a:solidFill>
            </a:ln>
            <a:extLst>
              <a:ext uri="{53640926-AAD7-44D8-BBD7-CCE9431645EC}">
                <a14:shadowObscured xmlns:a14="http://schemas.microsoft.com/office/drawing/2010/main"/>
              </a:ext>
            </a:extLst>
          </p:spPr>
        </p:pic>
        <p:sp>
          <p:nvSpPr>
            <p:cNvPr id="33" name="Rectangle : coins arrondis 32">
              <a:extLst>
                <a:ext uri="{FF2B5EF4-FFF2-40B4-BE49-F238E27FC236}">
                  <a16:creationId xmlns:a16="http://schemas.microsoft.com/office/drawing/2014/main" id="{669BF49F-285A-89D6-8F68-DBADF20A7AA4}"/>
                </a:ext>
              </a:extLst>
            </p:cNvPr>
            <p:cNvSpPr/>
            <p:nvPr/>
          </p:nvSpPr>
          <p:spPr>
            <a:xfrm>
              <a:off x="4130248" y="2058220"/>
              <a:ext cx="4717190" cy="1437455"/>
            </a:xfrm>
            <a:prstGeom prst="roundRect">
              <a:avLst/>
            </a:prstGeom>
            <a:noFill/>
            <a:ln w="190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10DCF221-B9FA-93F9-2776-D7DBFA4F167D}"/>
                </a:ext>
              </a:extLst>
            </p:cNvPr>
            <p:cNvSpPr/>
            <p:nvPr/>
          </p:nvSpPr>
          <p:spPr>
            <a:xfrm>
              <a:off x="6667500" y="3569798"/>
              <a:ext cx="1968500" cy="291002"/>
            </a:xfrm>
            <a:prstGeom prst="roundRect">
              <a:avLst/>
            </a:prstGeom>
            <a:noFill/>
            <a:ln w="190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52" name="Straight Arrow Connector 6">
            <a:extLst>
              <a:ext uri="{FF2B5EF4-FFF2-40B4-BE49-F238E27FC236}">
                <a16:creationId xmlns:a16="http://schemas.microsoft.com/office/drawing/2014/main" id="{BEE94071-9C28-6FD6-2292-CE73F229870A}"/>
              </a:ext>
            </a:extLst>
          </p:cNvPr>
          <p:cNvCxnSpPr>
            <a:cxnSpLocks/>
            <a:stCxn id="6" idx="1"/>
            <a:endCxn id="33" idx="3"/>
          </p:cNvCxnSpPr>
          <p:nvPr/>
        </p:nvCxnSpPr>
        <p:spPr>
          <a:xfrm flipH="1">
            <a:off x="6792999" y="2058220"/>
            <a:ext cx="1420210" cy="71872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4C0E63FF-02DC-C5FD-70DF-BD98E1DAFC2C}"/>
              </a:ext>
            </a:extLst>
          </p:cNvPr>
          <p:cNvSpPr txBox="1"/>
          <p:nvPr/>
        </p:nvSpPr>
        <p:spPr>
          <a:xfrm>
            <a:off x="8213209" y="1704277"/>
            <a:ext cx="3229609" cy="707886"/>
          </a:xfrm>
          <a:prstGeom prst="rect">
            <a:avLst/>
          </a:prstGeom>
          <a:noFill/>
          <a:ln w="28575">
            <a:solidFill>
              <a:srgbClr val="C00000"/>
            </a:solidFill>
          </a:ln>
        </p:spPr>
        <p:txBody>
          <a:bodyPr wrap="square" rtlCol="0">
            <a:spAutoFit/>
          </a:bodyPr>
          <a:lstStyle/>
          <a:p>
            <a:pPr algn="ctr" rtl="1"/>
            <a:r>
              <a:rPr lang="ar-DZ" sz="2000" dirty="0"/>
              <a:t>1) في كل مرة تريد الدخول لحسابك، اكتب اسم المستخدم وكلمة المرور</a:t>
            </a:r>
          </a:p>
        </p:txBody>
      </p:sp>
      <p:cxnSp>
        <p:nvCxnSpPr>
          <p:cNvPr id="8" name="Straight Arrow Connector 6">
            <a:extLst>
              <a:ext uri="{FF2B5EF4-FFF2-40B4-BE49-F238E27FC236}">
                <a16:creationId xmlns:a16="http://schemas.microsoft.com/office/drawing/2014/main" id="{723578D8-4025-F9A2-224F-09E2FE3A60CF}"/>
              </a:ext>
            </a:extLst>
          </p:cNvPr>
          <p:cNvCxnSpPr>
            <a:cxnSpLocks/>
            <a:stCxn id="9" idx="1"/>
            <a:endCxn id="12" idx="3"/>
          </p:cNvCxnSpPr>
          <p:nvPr/>
        </p:nvCxnSpPr>
        <p:spPr>
          <a:xfrm flipH="1">
            <a:off x="6581561" y="3262022"/>
            <a:ext cx="1631649" cy="4532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1E56DB38-A3DA-2A22-0285-F14561523DDC}"/>
              </a:ext>
            </a:extLst>
          </p:cNvPr>
          <p:cNvSpPr txBox="1"/>
          <p:nvPr/>
        </p:nvSpPr>
        <p:spPr>
          <a:xfrm>
            <a:off x="8213210" y="2754190"/>
            <a:ext cx="3229609" cy="1015663"/>
          </a:xfrm>
          <a:prstGeom prst="rect">
            <a:avLst/>
          </a:prstGeom>
          <a:noFill/>
          <a:ln w="28575">
            <a:solidFill>
              <a:srgbClr val="C00000"/>
            </a:solidFill>
          </a:ln>
        </p:spPr>
        <p:txBody>
          <a:bodyPr wrap="square" rtlCol="0">
            <a:spAutoFit/>
          </a:bodyPr>
          <a:lstStyle/>
          <a:p>
            <a:pPr algn="ctr" rtl="1"/>
            <a:r>
              <a:rPr lang="ar-DZ" sz="2000" dirty="0"/>
              <a:t>2) لتفادي كتابة اسم الحساب وكلمة المرور في المرات القادمة، فعّل زر </a:t>
            </a:r>
            <a:r>
              <a:rPr lang="ar-DZ" sz="2000" b="1" dirty="0"/>
              <a:t>"تذكرني في المرة القادمة"</a:t>
            </a:r>
            <a:endParaRPr lang="ar-DZ" sz="2000" dirty="0"/>
          </a:p>
        </p:txBody>
      </p:sp>
      <p:sp>
        <p:nvSpPr>
          <p:cNvPr id="18" name="ZoneTexte 17">
            <a:extLst>
              <a:ext uri="{FF2B5EF4-FFF2-40B4-BE49-F238E27FC236}">
                <a16:creationId xmlns:a16="http://schemas.microsoft.com/office/drawing/2014/main" id="{6CDF351E-3ABE-DC90-86AF-4BCEA53A1CA3}"/>
              </a:ext>
            </a:extLst>
          </p:cNvPr>
          <p:cNvSpPr txBox="1"/>
          <p:nvPr/>
        </p:nvSpPr>
        <p:spPr>
          <a:xfrm>
            <a:off x="8213210" y="4111880"/>
            <a:ext cx="3229608" cy="400110"/>
          </a:xfrm>
          <a:prstGeom prst="rect">
            <a:avLst/>
          </a:prstGeom>
          <a:noFill/>
          <a:ln w="28575">
            <a:solidFill>
              <a:srgbClr val="C00000"/>
            </a:solidFill>
          </a:ln>
        </p:spPr>
        <p:txBody>
          <a:bodyPr wrap="square" rtlCol="0">
            <a:spAutoFit/>
          </a:bodyPr>
          <a:lstStyle/>
          <a:p>
            <a:pPr algn="ctr" rtl="1"/>
            <a:r>
              <a:rPr lang="ar-DZ" sz="2000" dirty="0"/>
              <a:t>3) ثم انقر على زر </a:t>
            </a:r>
            <a:r>
              <a:rPr lang="ar-DZ" sz="2000" b="1" dirty="0"/>
              <a:t>"تسجيل الدخول"</a:t>
            </a:r>
            <a:endParaRPr lang="ar-DZ" sz="2000" dirty="0"/>
          </a:p>
        </p:txBody>
      </p:sp>
      <p:cxnSp>
        <p:nvCxnSpPr>
          <p:cNvPr id="19" name="Straight Arrow Connector 6">
            <a:extLst>
              <a:ext uri="{FF2B5EF4-FFF2-40B4-BE49-F238E27FC236}">
                <a16:creationId xmlns:a16="http://schemas.microsoft.com/office/drawing/2014/main" id="{7FF27103-2398-EE65-6F34-359DBEFFD951}"/>
              </a:ext>
            </a:extLst>
          </p:cNvPr>
          <p:cNvCxnSpPr>
            <a:cxnSpLocks/>
            <a:stCxn id="18" idx="1"/>
          </p:cNvCxnSpPr>
          <p:nvPr/>
        </p:nvCxnSpPr>
        <p:spPr>
          <a:xfrm flipH="1">
            <a:off x="6581561" y="4311935"/>
            <a:ext cx="1631649"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749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5E12F-F448-CCD8-9A00-5D87F65D5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E4D1FF-ECCC-170D-7460-A0629E341E19}"/>
              </a:ext>
            </a:extLst>
          </p:cNvPr>
          <p:cNvSpPr>
            <a:spLocks noGrp="1"/>
          </p:cNvSpPr>
          <p:nvPr>
            <p:ph type="title"/>
          </p:nvPr>
        </p:nvSpPr>
        <p:spPr>
          <a:xfrm>
            <a:off x="838200" y="2539914"/>
            <a:ext cx="10515600" cy="1325563"/>
          </a:xfrm>
        </p:spPr>
        <p:txBody>
          <a:bodyPr/>
          <a:lstStyle/>
          <a:p>
            <a:pPr algn="ctr"/>
            <a:r>
              <a:rPr lang="ar-DZ" sz="5400" b="1" dirty="0"/>
              <a:t>تسجيل الخروج</a:t>
            </a:r>
            <a:endParaRPr lang="en-US" b="1" dirty="0"/>
          </a:p>
        </p:txBody>
      </p:sp>
    </p:spTree>
    <p:extLst>
      <p:ext uri="{BB962C8B-B14F-4D97-AF65-F5344CB8AC3E}">
        <p14:creationId xmlns:p14="http://schemas.microsoft.com/office/powerpoint/2010/main" val="406894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ABDA7216-372E-97A3-0909-DA95E5C2021B}"/>
              </a:ext>
            </a:extLst>
          </p:cNvPr>
          <p:cNvGrpSpPr/>
          <p:nvPr/>
        </p:nvGrpSpPr>
        <p:grpSpPr>
          <a:xfrm>
            <a:off x="2778760" y="110252"/>
            <a:ext cx="3561079" cy="6586307"/>
            <a:chOff x="0" y="-687943"/>
            <a:chExt cx="3561615" cy="6586307"/>
          </a:xfrm>
        </p:grpSpPr>
        <p:pic>
          <p:nvPicPr>
            <p:cNvPr id="4" name="Image 3">
              <a:extLst>
                <a:ext uri="{FF2B5EF4-FFF2-40B4-BE49-F238E27FC236}">
                  <a16:creationId xmlns:a16="http://schemas.microsoft.com/office/drawing/2014/main" id="{5172983B-FE95-8FD8-E121-E3CF51D5B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7943"/>
              <a:ext cx="2796961" cy="6586307"/>
            </a:xfrm>
            <a:prstGeom prst="rect">
              <a:avLst/>
            </a:prstGeom>
            <a:ln w="19050">
              <a:solidFill>
                <a:schemeClr val="tx1"/>
              </a:solidFill>
            </a:ln>
          </p:spPr>
        </p:pic>
        <p:sp>
          <p:nvSpPr>
            <p:cNvPr id="5" name="Rectangle 4">
              <a:extLst>
                <a:ext uri="{FF2B5EF4-FFF2-40B4-BE49-F238E27FC236}">
                  <a16:creationId xmlns:a16="http://schemas.microsoft.com/office/drawing/2014/main" id="{6B46DBCF-C8E5-8AF4-13FB-17C7D642D5A7}"/>
                </a:ext>
              </a:extLst>
            </p:cNvPr>
            <p:cNvSpPr/>
            <p:nvPr/>
          </p:nvSpPr>
          <p:spPr>
            <a:xfrm>
              <a:off x="106879" y="-636754"/>
              <a:ext cx="905910" cy="54976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6" name="Connecteur droit avec flèche 5">
              <a:extLst>
                <a:ext uri="{FF2B5EF4-FFF2-40B4-BE49-F238E27FC236}">
                  <a16:creationId xmlns:a16="http://schemas.microsoft.com/office/drawing/2014/main" id="{9AA07935-F7FE-09CB-B804-E7363F3C94C1}"/>
                </a:ext>
              </a:extLst>
            </p:cNvPr>
            <p:cNvCxnSpPr>
              <a:cxnSpLocks/>
              <a:endCxn id="7" idx="3"/>
            </p:cNvCxnSpPr>
            <p:nvPr/>
          </p:nvCxnSpPr>
          <p:spPr>
            <a:xfrm flipH="1">
              <a:off x="2462915" y="5450196"/>
              <a:ext cx="1098700" cy="15287"/>
            </a:xfrm>
            <a:prstGeom prst="straightConnector1">
              <a:avLst/>
            </a:prstGeom>
            <a:ln w="19050">
              <a:solidFill>
                <a:srgbClr val="EE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4FC1AB1-177D-3606-0E52-41FE5CCF45C1}"/>
                </a:ext>
              </a:extLst>
            </p:cNvPr>
            <p:cNvSpPr/>
            <p:nvPr/>
          </p:nvSpPr>
          <p:spPr>
            <a:xfrm>
              <a:off x="447107" y="5239491"/>
              <a:ext cx="2015807" cy="4519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9" name="Zone de texte 2">
            <a:extLst>
              <a:ext uri="{FF2B5EF4-FFF2-40B4-BE49-F238E27FC236}">
                <a16:creationId xmlns:a16="http://schemas.microsoft.com/office/drawing/2014/main" id="{0A58D64C-7D90-8435-7E47-AA09BC871751}"/>
              </a:ext>
            </a:extLst>
          </p:cNvPr>
          <p:cNvSpPr txBox="1">
            <a:spLocks noChangeArrowheads="1"/>
          </p:cNvSpPr>
          <p:nvPr/>
        </p:nvSpPr>
        <p:spPr bwMode="auto">
          <a:xfrm>
            <a:off x="146050" y="161441"/>
            <a:ext cx="2355850" cy="13526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27305" algn="ctr" rtl="1">
              <a:lnSpc>
                <a:spcPct val="115000"/>
              </a:lnSpc>
              <a:spcAft>
                <a:spcPts val="800"/>
              </a:spcAft>
              <a:buNone/>
            </a:pPr>
            <a:r>
              <a:rPr lang="ar-DZ" sz="2400" b="1" dirty="0">
                <a:solidFill>
                  <a:srgbClr val="EE0000"/>
                </a:solidFill>
                <a:effectLst/>
                <a:latin typeface="Times New Roman" panose="02020603050405020304" pitchFamily="18" charset="0"/>
                <a:ea typeface="Calibri" panose="020F0502020204030204" pitchFamily="34" charset="0"/>
                <a:cs typeface="Simplified Arabic" panose="02020603050405020304" pitchFamily="18" charset="-78"/>
              </a:rPr>
              <a:t>1) أنقر على </a:t>
            </a:r>
            <a:r>
              <a:rPr lang="ar-DZ" sz="2400" b="1" dirty="0" err="1">
                <a:solidFill>
                  <a:srgbClr val="EE0000"/>
                </a:solidFill>
                <a:effectLst/>
                <a:latin typeface="Times New Roman" panose="02020603050405020304" pitchFamily="18" charset="0"/>
                <a:ea typeface="Calibri" panose="020F0502020204030204" pitchFamily="34" charset="0"/>
                <a:cs typeface="Simplified Arabic" panose="02020603050405020304" pitchFamily="18" charset="-78"/>
              </a:rPr>
              <a:t>إسم</a:t>
            </a:r>
            <a:r>
              <a:rPr lang="ar-DZ" sz="2400" b="1" dirty="0">
                <a:solidFill>
                  <a:srgbClr val="EE0000"/>
                </a:solidFill>
                <a:effectLst/>
                <a:latin typeface="Times New Roman" panose="02020603050405020304" pitchFamily="18" charset="0"/>
                <a:ea typeface="Calibri" panose="020F0502020204030204" pitchFamily="34" charset="0"/>
                <a:cs typeface="Simplified Arabic" panose="02020603050405020304" pitchFamily="18" charset="-78"/>
              </a:rPr>
              <a:t> الحساب في أعلى يسار الشاشة</a:t>
            </a:r>
            <a:endParaRPr lang="fr-FR" sz="2000" b="1" dirty="0">
              <a:solidFill>
                <a:srgbClr val="EE0000"/>
              </a:solidFill>
              <a:effectLst/>
              <a:latin typeface="Times New Roman" panose="02020603050405020304" pitchFamily="18" charset="0"/>
              <a:ea typeface="Calibri" panose="020F0502020204030204" pitchFamily="34" charset="0"/>
              <a:cs typeface="Simplified Arabic" panose="02020603050405020304" pitchFamily="18" charset="-78"/>
            </a:endParaRPr>
          </a:p>
        </p:txBody>
      </p:sp>
      <p:sp>
        <p:nvSpPr>
          <p:cNvPr id="10" name="Zone de texte 2">
            <a:extLst>
              <a:ext uri="{FF2B5EF4-FFF2-40B4-BE49-F238E27FC236}">
                <a16:creationId xmlns:a16="http://schemas.microsoft.com/office/drawing/2014/main" id="{3428904C-8AC2-E7BE-63A5-65D14FBA45CE}"/>
              </a:ext>
            </a:extLst>
          </p:cNvPr>
          <p:cNvSpPr txBox="1">
            <a:spLocks noChangeArrowheads="1"/>
          </p:cNvSpPr>
          <p:nvPr/>
        </p:nvSpPr>
        <p:spPr bwMode="auto">
          <a:xfrm>
            <a:off x="6339839" y="5548101"/>
            <a:ext cx="1866900" cy="92794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27305" algn="ctr" rtl="1">
              <a:lnSpc>
                <a:spcPct val="115000"/>
              </a:lnSpc>
              <a:spcAft>
                <a:spcPts val="800"/>
              </a:spcAft>
              <a:buNone/>
            </a:pPr>
            <a:r>
              <a:rPr lang="ar-DZ" sz="2400" b="1" dirty="0">
                <a:solidFill>
                  <a:srgbClr val="EE0000"/>
                </a:solidFill>
                <a:effectLst/>
                <a:latin typeface="Times New Roman" panose="02020603050405020304" pitchFamily="18" charset="0"/>
                <a:ea typeface="Calibri" panose="020F0502020204030204" pitchFamily="34" charset="0"/>
                <a:cs typeface="Simplified Arabic" panose="02020603050405020304" pitchFamily="18" charset="-78"/>
              </a:rPr>
              <a:t>2) ثم انقر على "تسجيل الخروج"</a:t>
            </a:r>
            <a:endParaRPr lang="fr-FR" sz="2000" b="1" dirty="0">
              <a:solidFill>
                <a:srgbClr val="EE0000"/>
              </a:solidFill>
              <a:effectLst/>
              <a:latin typeface="Times New Roman" panose="02020603050405020304" pitchFamily="18" charset="0"/>
              <a:ea typeface="Calibri" panose="020F0502020204030204" pitchFamily="34" charset="0"/>
              <a:cs typeface="Simplified Arabic" panose="02020603050405020304" pitchFamily="18" charset="-78"/>
            </a:endParaRPr>
          </a:p>
        </p:txBody>
      </p:sp>
      <p:sp>
        <p:nvSpPr>
          <p:cNvPr id="11" name="Zone de texte 2">
            <a:extLst>
              <a:ext uri="{FF2B5EF4-FFF2-40B4-BE49-F238E27FC236}">
                <a16:creationId xmlns:a16="http://schemas.microsoft.com/office/drawing/2014/main" id="{F1CA49CA-0770-BC62-B1BF-E94F89FC55D9}"/>
              </a:ext>
            </a:extLst>
          </p:cNvPr>
          <p:cNvSpPr txBox="1">
            <a:spLocks noChangeArrowheads="1"/>
          </p:cNvSpPr>
          <p:nvPr/>
        </p:nvSpPr>
        <p:spPr bwMode="auto">
          <a:xfrm>
            <a:off x="6515099" y="110251"/>
            <a:ext cx="4765349" cy="7086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27305" algn="ctr" rtl="1">
              <a:lnSpc>
                <a:spcPct val="115000"/>
              </a:lnSpc>
              <a:spcAft>
                <a:spcPts val="800"/>
              </a:spcAft>
              <a:buNone/>
            </a:pPr>
            <a:r>
              <a:rPr lang="ar-DZ" sz="3600" b="1" dirty="0">
                <a:effectLst/>
                <a:latin typeface="Times New Roman" panose="02020603050405020304" pitchFamily="18" charset="0"/>
                <a:ea typeface="Calibri" panose="020F0502020204030204" pitchFamily="34" charset="0"/>
                <a:cs typeface="Simplified Arabic" panose="02020603050405020304" pitchFamily="18" charset="-78"/>
              </a:rPr>
              <a:t>تسجيل الخروج من الحساب</a:t>
            </a:r>
            <a:endParaRPr lang="fr-FR" sz="3200" dirty="0">
              <a:effectLst/>
              <a:latin typeface="Times New Roman" panose="02020603050405020304" pitchFamily="18"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02411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97C97-16D8-CF90-CAB9-0601D8A9D4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0D96D3-68A0-76A1-8573-166B33438523}"/>
              </a:ext>
            </a:extLst>
          </p:cNvPr>
          <p:cNvSpPr>
            <a:spLocks noGrp="1"/>
          </p:cNvSpPr>
          <p:nvPr>
            <p:ph type="title"/>
          </p:nvPr>
        </p:nvSpPr>
        <p:spPr>
          <a:xfrm>
            <a:off x="838200" y="2539914"/>
            <a:ext cx="10515600" cy="1325563"/>
          </a:xfrm>
        </p:spPr>
        <p:txBody>
          <a:bodyPr/>
          <a:lstStyle/>
          <a:p>
            <a:pPr algn="ctr" rtl="1"/>
            <a:r>
              <a:rPr lang="ar-DZ" sz="5400" b="1" dirty="0"/>
              <a:t>قرص التخزين على الشبكة </a:t>
            </a:r>
            <a:r>
              <a:rPr lang="fr-FR" sz="5400" b="1" dirty="0"/>
              <a:t>NAS</a:t>
            </a:r>
            <a:endParaRPr lang="en-US" b="1" dirty="0"/>
          </a:p>
        </p:txBody>
      </p:sp>
    </p:spTree>
    <p:extLst>
      <p:ext uri="{BB962C8B-B14F-4D97-AF65-F5344CB8AC3E}">
        <p14:creationId xmlns:p14="http://schemas.microsoft.com/office/powerpoint/2010/main" val="1342037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EB2196-5728-2791-C672-05C0081363C4}"/>
              </a:ext>
            </a:extLst>
          </p:cNvPr>
          <p:cNvSpPr>
            <a:spLocks noGrp="1"/>
          </p:cNvSpPr>
          <p:nvPr>
            <p:ph type="title"/>
          </p:nvPr>
        </p:nvSpPr>
        <p:spPr>
          <a:xfrm>
            <a:off x="2527300" y="0"/>
            <a:ext cx="7137400" cy="952500"/>
          </a:xfrm>
        </p:spPr>
        <p:txBody>
          <a:bodyPr>
            <a:normAutofit fontScale="90000"/>
          </a:bodyPr>
          <a:lstStyle/>
          <a:p>
            <a:pPr algn="ctr"/>
            <a:r>
              <a:rPr lang="ar-DZ" altLang="fr-FR" sz="3200" b="1" dirty="0">
                <a:latin typeface="Simplified Arabic" panose="02020603050405020304" pitchFamily="18" charset="-78"/>
                <a:ea typeface="Calibri" panose="020F0502020204030204" pitchFamily="34" charset="0"/>
                <a:cs typeface="Simplified Arabic" panose="02020603050405020304" pitchFamily="18" charset="-78"/>
              </a:rPr>
              <a:t>إضافة مساحة تخزين على الشبكة كقرص صلب للأجهزة</a:t>
            </a:r>
            <a:endParaRPr lang="fr-FR" sz="3200" dirty="0"/>
          </a:p>
        </p:txBody>
      </p:sp>
      <p:pic>
        <p:nvPicPr>
          <p:cNvPr id="2049" name="Image 1">
            <a:extLst>
              <a:ext uri="{FF2B5EF4-FFF2-40B4-BE49-F238E27FC236}">
                <a16:creationId xmlns:a16="http://schemas.microsoft.com/office/drawing/2014/main" id="{4DE4BBB9-10A6-0F89-B05F-79344275A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r="29970" b="41376"/>
          <a:stretch>
            <a:fillRect/>
          </a:stretch>
        </p:blipFill>
        <p:spPr bwMode="auto">
          <a:xfrm>
            <a:off x="0" y="952500"/>
            <a:ext cx="7288290" cy="241029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00BBDA40-8133-2438-D60B-660A9CCEB521}"/>
              </a:ext>
            </a:extLst>
          </p:cNvPr>
          <p:cNvPicPr>
            <a:picLocks noChangeAspect="1"/>
          </p:cNvPicPr>
          <p:nvPr/>
        </p:nvPicPr>
        <p:blipFill rotWithShape="1">
          <a:blip r:embed="rId3">
            <a:extLst>
              <a:ext uri="{28A0092B-C50C-407E-A947-70E740481C1C}">
                <a14:useLocalDpi xmlns:a14="http://schemas.microsoft.com/office/drawing/2010/main" val="0"/>
              </a:ext>
            </a:extLst>
          </a:blip>
          <a:srcRect l="816" t="1929" r="1139" b="3864"/>
          <a:stretch>
            <a:fillRect/>
          </a:stretch>
        </p:blipFill>
        <p:spPr bwMode="auto">
          <a:xfrm>
            <a:off x="5410200" y="1909627"/>
            <a:ext cx="6781800" cy="4958342"/>
          </a:xfrm>
          <a:prstGeom prst="rect">
            <a:avLst/>
          </a:prstGeom>
          <a:ln w="12700"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3FB3A1B2-B187-EAD7-1B11-E96426B6D6FA}"/>
              </a:ext>
            </a:extLst>
          </p:cNvPr>
          <p:cNvSpPr/>
          <p:nvPr/>
        </p:nvSpPr>
        <p:spPr>
          <a:xfrm>
            <a:off x="3517900" y="1599511"/>
            <a:ext cx="1262266" cy="116078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7" name="Connecteur droit avec flèche 6">
            <a:extLst>
              <a:ext uri="{FF2B5EF4-FFF2-40B4-BE49-F238E27FC236}">
                <a16:creationId xmlns:a16="http://schemas.microsoft.com/office/drawing/2014/main" id="{2B5419CE-1ACD-1781-7B68-5A455FEFFC50}"/>
              </a:ext>
            </a:extLst>
          </p:cNvPr>
          <p:cNvCxnSpPr>
            <a:cxnSpLocks/>
            <a:stCxn id="8" idx="3"/>
            <a:endCxn id="6" idx="1"/>
          </p:cNvCxnSpPr>
          <p:nvPr/>
        </p:nvCxnSpPr>
        <p:spPr>
          <a:xfrm>
            <a:off x="1829955" y="1416049"/>
            <a:ext cx="1687945" cy="76385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 coins arrondis 7">
            <a:extLst>
              <a:ext uri="{FF2B5EF4-FFF2-40B4-BE49-F238E27FC236}">
                <a16:creationId xmlns:a16="http://schemas.microsoft.com/office/drawing/2014/main" id="{58203521-64E8-752C-CF29-3608B552C6C5}"/>
              </a:ext>
            </a:extLst>
          </p:cNvPr>
          <p:cNvSpPr/>
          <p:nvPr/>
        </p:nvSpPr>
        <p:spPr>
          <a:xfrm>
            <a:off x="772680" y="1249679"/>
            <a:ext cx="1057275" cy="33274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3" name="Connecteur droit avec flèche 12">
            <a:extLst>
              <a:ext uri="{FF2B5EF4-FFF2-40B4-BE49-F238E27FC236}">
                <a16:creationId xmlns:a16="http://schemas.microsoft.com/office/drawing/2014/main" id="{FC4A03C2-C878-3436-2E99-B5A896DCD032}"/>
              </a:ext>
            </a:extLst>
          </p:cNvPr>
          <p:cNvCxnSpPr>
            <a:cxnSpLocks/>
            <a:stCxn id="6" idx="2"/>
            <a:endCxn id="5" idx="1"/>
          </p:cNvCxnSpPr>
          <p:nvPr/>
        </p:nvCxnSpPr>
        <p:spPr>
          <a:xfrm rot="16200000" flipH="1">
            <a:off x="3965363" y="2943961"/>
            <a:ext cx="1628506" cy="1261167"/>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itre 1">
            <a:extLst>
              <a:ext uri="{FF2B5EF4-FFF2-40B4-BE49-F238E27FC236}">
                <a16:creationId xmlns:a16="http://schemas.microsoft.com/office/drawing/2014/main" id="{883D0C25-CAEC-DE52-482A-083AEC1B044C}"/>
              </a:ext>
            </a:extLst>
          </p:cNvPr>
          <p:cNvSpPr txBox="1">
            <a:spLocks/>
          </p:cNvSpPr>
          <p:nvPr/>
        </p:nvSpPr>
        <p:spPr>
          <a:xfrm>
            <a:off x="7607301" y="885348"/>
            <a:ext cx="4317998" cy="952500"/>
          </a:xfrm>
          <a:prstGeom prst="rect">
            <a:avLst/>
          </a:prstGeom>
          <a:solidFill>
            <a:schemeClr val="bg1"/>
          </a:solidFill>
          <a:ln>
            <a:solidFill>
              <a:srgbClr val="EE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altLang="fr-FR" sz="2400" dirty="0">
                <a:solidFill>
                  <a:srgbClr val="EE0000"/>
                </a:solidFill>
                <a:latin typeface="Simplified Arabic" panose="02020603050405020304" pitchFamily="18" charset="-78"/>
                <a:ea typeface="Calibri" panose="020F0502020204030204" pitchFamily="34" charset="0"/>
                <a:cs typeface="Simplified Arabic" panose="02020603050405020304" pitchFamily="18" charset="-78"/>
              </a:rPr>
              <a:t>1) افتح</a:t>
            </a:r>
            <a:r>
              <a:rPr lang="ar-DZ" altLang="fr-FR" sz="2400" b="1" dirty="0">
                <a:solidFill>
                  <a:srgbClr val="EE0000"/>
                </a:solidFill>
                <a:latin typeface="Simplified Arabic" panose="02020603050405020304" pitchFamily="18" charset="-78"/>
                <a:ea typeface="Calibri" panose="020F0502020204030204" pitchFamily="34" charset="0"/>
                <a:cs typeface="Simplified Arabic" panose="02020603050405020304" pitchFamily="18" charset="-78"/>
              </a:rPr>
              <a:t> " </a:t>
            </a:r>
            <a:r>
              <a:rPr lang="fr-FR" altLang="fr-FR" sz="2400" b="1" dirty="0">
                <a:solidFill>
                  <a:srgbClr val="EE0000"/>
                </a:solidFill>
                <a:latin typeface="Simplified Arabic" panose="02020603050405020304" pitchFamily="18" charset="-78"/>
                <a:ea typeface="Calibri" panose="020F0502020204030204" pitchFamily="34" charset="0"/>
                <a:cs typeface="Simplified Arabic" panose="02020603050405020304" pitchFamily="18" charset="-78"/>
              </a:rPr>
              <a:t>Ce Pc</a:t>
            </a:r>
            <a:r>
              <a:rPr lang="ar-DZ" altLang="fr-FR" sz="2400" b="1" dirty="0">
                <a:solidFill>
                  <a:srgbClr val="EE0000"/>
                </a:solidFill>
                <a:latin typeface="Simplified Arabic" panose="02020603050405020304" pitchFamily="18" charset="-78"/>
                <a:ea typeface="Calibri" panose="020F0502020204030204" pitchFamily="34" charset="0"/>
                <a:cs typeface="Simplified Arabic" panose="02020603050405020304" pitchFamily="18" charset="-78"/>
              </a:rPr>
              <a:t> " </a:t>
            </a:r>
            <a:r>
              <a:rPr lang="ar-DZ" altLang="fr-FR" sz="2400" dirty="0">
                <a:solidFill>
                  <a:srgbClr val="EE0000"/>
                </a:solidFill>
                <a:latin typeface="Simplified Arabic" panose="02020603050405020304" pitchFamily="18" charset="-78"/>
                <a:ea typeface="Calibri" panose="020F0502020204030204" pitchFamily="34" charset="0"/>
                <a:cs typeface="Simplified Arabic" panose="02020603050405020304" pitchFamily="18" charset="-78"/>
              </a:rPr>
              <a:t>ثم انقر على </a:t>
            </a:r>
            <a:br>
              <a:rPr lang="ar-DZ" altLang="fr-FR" sz="2400" b="1" dirty="0">
                <a:solidFill>
                  <a:srgbClr val="EE0000"/>
                </a:solidFill>
                <a:latin typeface="Simplified Arabic" panose="02020603050405020304" pitchFamily="18" charset="-78"/>
                <a:ea typeface="Calibri" panose="020F0502020204030204" pitchFamily="34" charset="0"/>
                <a:cs typeface="Simplified Arabic" panose="02020603050405020304" pitchFamily="18" charset="-78"/>
              </a:rPr>
            </a:br>
            <a:r>
              <a:rPr lang="ar-DZ" altLang="fr-FR" sz="2400" b="1" dirty="0">
                <a:solidFill>
                  <a:srgbClr val="EE0000"/>
                </a:solidFill>
                <a:latin typeface="Simplified Arabic" panose="02020603050405020304" pitchFamily="18" charset="-78"/>
                <a:ea typeface="Calibri" panose="020F0502020204030204" pitchFamily="34" charset="0"/>
                <a:cs typeface="Simplified Arabic" panose="02020603050405020304" pitchFamily="18" charset="-78"/>
              </a:rPr>
              <a:t>"</a:t>
            </a:r>
            <a:r>
              <a:rPr lang="en-US" altLang="fr-FR" sz="2400" b="1" dirty="0">
                <a:solidFill>
                  <a:srgbClr val="EE0000"/>
                </a:solidFill>
                <a:latin typeface="Simplified Arabic" panose="02020603050405020304" pitchFamily="18" charset="-78"/>
                <a:ea typeface="Calibri" panose="020F0502020204030204" pitchFamily="34" charset="0"/>
                <a:cs typeface="Simplified Arabic" panose="02020603050405020304" pitchFamily="18" charset="-78"/>
              </a:rPr>
              <a:t>Connecter un </a:t>
            </a:r>
            <a:r>
              <a:rPr lang="en-US" altLang="fr-FR" sz="2400" b="1" dirty="0" err="1">
                <a:solidFill>
                  <a:srgbClr val="EE0000"/>
                </a:solidFill>
                <a:latin typeface="Simplified Arabic" panose="02020603050405020304" pitchFamily="18" charset="-78"/>
                <a:ea typeface="Calibri" panose="020F0502020204030204" pitchFamily="34" charset="0"/>
                <a:cs typeface="Simplified Arabic" panose="02020603050405020304" pitchFamily="18" charset="-78"/>
              </a:rPr>
              <a:t>lecteur</a:t>
            </a:r>
            <a:r>
              <a:rPr lang="en-US" altLang="fr-FR" sz="2400" b="1" dirty="0">
                <a:solidFill>
                  <a:srgbClr val="EE0000"/>
                </a:solidFill>
                <a:latin typeface="Simplified Arabic" panose="02020603050405020304" pitchFamily="18" charset="-78"/>
                <a:ea typeface="Calibri" panose="020F0502020204030204" pitchFamily="34" charset="0"/>
                <a:cs typeface="Simplified Arabic" panose="02020603050405020304" pitchFamily="18" charset="-78"/>
              </a:rPr>
              <a:t> réseau</a:t>
            </a:r>
            <a:r>
              <a:rPr lang="ar-DZ" altLang="fr-FR" sz="2400" b="1" dirty="0">
                <a:solidFill>
                  <a:srgbClr val="EE0000"/>
                </a:solidFill>
                <a:latin typeface="Simplified Arabic" panose="02020603050405020304" pitchFamily="18" charset="-78"/>
                <a:ea typeface="Calibri" panose="020F0502020204030204" pitchFamily="34" charset="0"/>
                <a:cs typeface="Simplified Arabic" panose="02020603050405020304" pitchFamily="18" charset="-78"/>
              </a:rPr>
              <a:t>"</a:t>
            </a:r>
            <a:endParaRPr lang="fr-FR" sz="2400" dirty="0">
              <a:solidFill>
                <a:srgbClr val="EE0000"/>
              </a:solidFill>
            </a:endParaRPr>
          </a:p>
        </p:txBody>
      </p:sp>
      <p:sp>
        <p:nvSpPr>
          <p:cNvPr id="18" name="Titre 1">
            <a:extLst>
              <a:ext uri="{FF2B5EF4-FFF2-40B4-BE49-F238E27FC236}">
                <a16:creationId xmlns:a16="http://schemas.microsoft.com/office/drawing/2014/main" id="{4C2D7840-9793-E3F8-4F38-4F2E45DB8501}"/>
              </a:ext>
            </a:extLst>
          </p:cNvPr>
          <p:cNvSpPr txBox="1">
            <a:spLocks/>
          </p:cNvSpPr>
          <p:nvPr/>
        </p:nvSpPr>
        <p:spPr>
          <a:xfrm>
            <a:off x="617334" y="4533900"/>
            <a:ext cx="4162832" cy="1556700"/>
          </a:xfrm>
          <a:prstGeom prst="rect">
            <a:avLst/>
          </a:prstGeom>
          <a:solidFill>
            <a:schemeClr val="bg1"/>
          </a:solidFill>
          <a:ln>
            <a:solidFill>
              <a:srgbClr val="EE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altLang="fr-FR" sz="2400"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2) اكتب العنوان التالي:</a:t>
            </a:r>
            <a:br>
              <a:rPr lang="ar-DZ" altLang="fr-FR" sz="2400"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br>
            <a:br>
              <a:rPr lang="fr-FR" altLang="fr-FR" sz="2400" b="1"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br>
            <a:r>
              <a:rPr lang="fr-FR" altLang="fr-FR" sz="2400" b="1"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\\NOTAIRE\DossierCentral\</a:t>
            </a:r>
            <a:endParaRPr lang="fr-FR" sz="2400" b="1" dirty="0">
              <a:solidFill>
                <a:srgbClr val="EE00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C4878BD-A730-09F3-E485-733391C6B7A9}"/>
              </a:ext>
            </a:extLst>
          </p:cNvPr>
          <p:cNvSpPr/>
          <p:nvPr/>
        </p:nvSpPr>
        <p:spPr>
          <a:xfrm>
            <a:off x="6565900" y="3982397"/>
            <a:ext cx="1943100" cy="3810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22" name="Connecteur droit avec flèche 21">
            <a:extLst>
              <a:ext uri="{FF2B5EF4-FFF2-40B4-BE49-F238E27FC236}">
                <a16:creationId xmlns:a16="http://schemas.microsoft.com/office/drawing/2014/main" id="{941E6A26-553A-EA59-B8B2-5AA6E3CD7E62}"/>
              </a:ext>
            </a:extLst>
          </p:cNvPr>
          <p:cNvCxnSpPr>
            <a:cxnSpLocks/>
            <a:stCxn id="18" idx="3"/>
            <a:endCxn id="21" idx="2"/>
          </p:cNvCxnSpPr>
          <p:nvPr/>
        </p:nvCxnSpPr>
        <p:spPr>
          <a:xfrm flipV="1">
            <a:off x="4780166" y="4363397"/>
            <a:ext cx="2757284" cy="94885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itre 1">
            <a:extLst>
              <a:ext uri="{FF2B5EF4-FFF2-40B4-BE49-F238E27FC236}">
                <a16:creationId xmlns:a16="http://schemas.microsoft.com/office/drawing/2014/main" id="{860AF098-C13C-D4D5-C212-220AB07DF7DE}"/>
              </a:ext>
            </a:extLst>
          </p:cNvPr>
          <p:cNvSpPr txBox="1">
            <a:spLocks/>
          </p:cNvSpPr>
          <p:nvPr/>
        </p:nvSpPr>
        <p:spPr>
          <a:xfrm>
            <a:off x="5857468" y="5803900"/>
            <a:ext cx="3451632" cy="676890"/>
          </a:xfrm>
          <a:prstGeom prst="rect">
            <a:avLst/>
          </a:prstGeom>
          <a:solidFill>
            <a:schemeClr val="bg1"/>
          </a:solidFill>
          <a:ln>
            <a:solidFill>
              <a:srgbClr val="EE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altLang="fr-FR" sz="2400"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3) ثم انقر على </a:t>
            </a:r>
            <a:r>
              <a:rPr lang="ar-DZ" altLang="fr-FR" sz="2400" b="1"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fr-FR" sz="2400" b="1"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Ter</a:t>
            </a:r>
            <a:r>
              <a:rPr lang="fr-FR" altLang="fr-FR" sz="2400" b="1"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miner</a:t>
            </a:r>
            <a:r>
              <a:rPr lang="ar-DZ" altLang="fr-FR" sz="2400" b="1"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2400" b="1" dirty="0">
              <a:solidFill>
                <a:srgbClr val="EE0000"/>
              </a:solidFill>
              <a:latin typeface="Times New Roman" panose="02020603050405020304" pitchFamily="18" charset="0"/>
              <a:cs typeface="Times New Roman" panose="02020603050405020304" pitchFamily="18" charset="0"/>
            </a:endParaRPr>
          </a:p>
        </p:txBody>
      </p:sp>
      <p:cxnSp>
        <p:nvCxnSpPr>
          <p:cNvPr id="28" name="Connecteur droit avec flèche 27">
            <a:extLst>
              <a:ext uri="{FF2B5EF4-FFF2-40B4-BE49-F238E27FC236}">
                <a16:creationId xmlns:a16="http://schemas.microsoft.com/office/drawing/2014/main" id="{767463FB-7D5D-D6BB-32F1-8CE8874332C0}"/>
              </a:ext>
            </a:extLst>
          </p:cNvPr>
          <p:cNvCxnSpPr>
            <a:cxnSpLocks/>
          </p:cNvCxnSpPr>
          <p:nvPr/>
        </p:nvCxnSpPr>
        <p:spPr>
          <a:xfrm>
            <a:off x="9371908" y="6142345"/>
            <a:ext cx="927792" cy="36281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80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2D95C-B224-14F6-AE55-415D8E4CF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904C54-C91C-4109-C2A7-27B9E41DD96A}"/>
              </a:ext>
            </a:extLst>
          </p:cNvPr>
          <p:cNvSpPr>
            <a:spLocks noGrp="1"/>
          </p:cNvSpPr>
          <p:nvPr>
            <p:ph type="title"/>
          </p:nvPr>
        </p:nvSpPr>
        <p:spPr>
          <a:xfrm>
            <a:off x="838200" y="2539914"/>
            <a:ext cx="10515600" cy="1325563"/>
          </a:xfrm>
        </p:spPr>
        <p:txBody>
          <a:bodyPr>
            <a:normAutofit fontScale="90000"/>
          </a:bodyPr>
          <a:lstStyle/>
          <a:p>
            <a:pPr algn="ctr" rtl="1"/>
            <a:r>
              <a:rPr lang="ar-DZ" sz="5400" b="1" dirty="0"/>
              <a:t>تثبيت الصفحة كتطبيق في الويندوز (انشاء اختصار)</a:t>
            </a:r>
            <a:endParaRPr lang="en-US" b="1" dirty="0"/>
          </a:p>
        </p:txBody>
      </p:sp>
    </p:spTree>
    <p:extLst>
      <p:ext uri="{BB962C8B-B14F-4D97-AF65-F5344CB8AC3E}">
        <p14:creationId xmlns:p14="http://schemas.microsoft.com/office/powerpoint/2010/main" val="417381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AFC65-6E46-FD5C-1420-1044259EAAA9}"/>
            </a:ext>
          </a:extLst>
        </p:cNvPr>
        <p:cNvGrpSpPr/>
        <p:nvPr/>
      </p:nvGrpSpPr>
      <p:grpSpPr>
        <a:xfrm>
          <a:off x="0" y="0"/>
          <a:ext cx="0" cy="0"/>
          <a:chOff x="0" y="0"/>
          <a:chExt cx="0" cy="0"/>
        </a:xfrm>
      </p:grpSpPr>
      <p:pic>
        <p:nvPicPr>
          <p:cNvPr id="7" name="Image 6" descr="Une image contenant texte, capture d’écran, logiciel, Icône d’ordinateur&#10;&#10;Le contenu généré par l’IA peut être incorrect.">
            <a:extLst>
              <a:ext uri="{FF2B5EF4-FFF2-40B4-BE49-F238E27FC236}">
                <a16:creationId xmlns:a16="http://schemas.microsoft.com/office/drawing/2014/main" id="{D5FD939F-0C4B-D28A-E099-B44AADF8FE75}"/>
              </a:ext>
            </a:extLst>
          </p:cNvPr>
          <p:cNvPicPr>
            <a:picLocks noChangeAspect="1"/>
          </p:cNvPicPr>
          <p:nvPr/>
        </p:nvPicPr>
        <p:blipFill>
          <a:blip r:embed="rId2"/>
          <a:stretch>
            <a:fillRect/>
          </a:stretch>
        </p:blipFill>
        <p:spPr>
          <a:xfrm>
            <a:off x="0" y="123825"/>
            <a:ext cx="12192000" cy="6610350"/>
          </a:xfrm>
          <a:prstGeom prst="rect">
            <a:avLst/>
          </a:prstGeom>
        </p:spPr>
      </p:pic>
      <p:sp>
        <p:nvSpPr>
          <p:cNvPr id="35" name="ZoneTexte 34">
            <a:extLst>
              <a:ext uri="{FF2B5EF4-FFF2-40B4-BE49-F238E27FC236}">
                <a16:creationId xmlns:a16="http://schemas.microsoft.com/office/drawing/2014/main" id="{D76B4F37-4E03-5426-742D-D0BE281343E9}"/>
              </a:ext>
            </a:extLst>
          </p:cNvPr>
          <p:cNvSpPr txBox="1"/>
          <p:nvPr/>
        </p:nvSpPr>
        <p:spPr>
          <a:xfrm>
            <a:off x="8145023" y="303074"/>
            <a:ext cx="3224498" cy="707886"/>
          </a:xfrm>
          <a:prstGeom prst="rect">
            <a:avLst/>
          </a:prstGeom>
          <a:solidFill>
            <a:schemeClr val="bg1"/>
          </a:solidFill>
          <a:ln w="28575">
            <a:solidFill>
              <a:srgbClr val="C00000"/>
            </a:solidFill>
          </a:ln>
        </p:spPr>
        <p:txBody>
          <a:bodyPr wrap="square" rtlCol="0">
            <a:spAutoFit/>
          </a:bodyPr>
          <a:lstStyle/>
          <a:p>
            <a:pPr algn="ctr" rtl="1"/>
            <a:r>
              <a:rPr lang="ar-DZ" sz="2000" b="1" dirty="0"/>
              <a:t>قم بتسجيل الدخول، ثم انقر على الثلاث نقاط أعلى يمين المتصفح</a:t>
            </a:r>
          </a:p>
        </p:txBody>
      </p:sp>
      <p:sp>
        <p:nvSpPr>
          <p:cNvPr id="33" name="Rectangle : coins arrondis 32">
            <a:extLst>
              <a:ext uri="{FF2B5EF4-FFF2-40B4-BE49-F238E27FC236}">
                <a16:creationId xmlns:a16="http://schemas.microsoft.com/office/drawing/2014/main" id="{803BC2D0-3E2D-3674-87C1-12F254C0EF52}"/>
              </a:ext>
            </a:extLst>
          </p:cNvPr>
          <p:cNvSpPr/>
          <p:nvPr/>
        </p:nvSpPr>
        <p:spPr>
          <a:xfrm>
            <a:off x="11891476" y="495963"/>
            <a:ext cx="253390" cy="322108"/>
          </a:xfrm>
          <a:prstGeom prst="roundRect">
            <a:avLst/>
          </a:prstGeom>
          <a:noFill/>
          <a:ln w="381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Straight Arrow Connector 6">
            <a:extLst>
              <a:ext uri="{FF2B5EF4-FFF2-40B4-BE49-F238E27FC236}">
                <a16:creationId xmlns:a16="http://schemas.microsoft.com/office/drawing/2014/main" id="{959887B5-2CAF-A5F7-E560-9F1786CD11DD}"/>
              </a:ext>
            </a:extLst>
          </p:cNvPr>
          <p:cNvCxnSpPr>
            <a:cxnSpLocks/>
            <a:stCxn id="35" idx="3"/>
            <a:endCxn id="33" idx="1"/>
          </p:cNvCxnSpPr>
          <p:nvPr/>
        </p:nvCxnSpPr>
        <p:spPr>
          <a:xfrm>
            <a:off x="11369521" y="657017"/>
            <a:ext cx="52195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500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56D1E-D88F-663C-6761-9C289E13E228}"/>
            </a:ext>
          </a:extLst>
        </p:cNvPr>
        <p:cNvGrpSpPr/>
        <p:nvPr/>
      </p:nvGrpSpPr>
      <p:grpSpPr>
        <a:xfrm>
          <a:off x="0" y="0"/>
          <a:ext cx="0" cy="0"/>
          <a:chOff x="0" y="0"/>
          <a:chExt cx="0" cy="0"/>
        </a:xfrm>
      </p:grpSpPr>
      <p:pic>
        <p:nvPicPr>
          <p:cNvPr id="6" name="Image 5" descr="Une image contenant texte, capture d’écran, logiciel, Icône d’ordinateur&#10;&#10;Le contenu généré par l’IA peut être incorrect.">
            <a:extLst>
              <a:ext uri="{FF2B5EF4-FFF2-40B4-BE49-F238E27FC236}">
                <a16:creationId xmlns:a16="http://schemas.microsoft.com/office/drawing/2014/main" id="{3000E555-2FB6-0E12-4A10-327E6E135FB2}"/>
              </a:ext>
            </a:extLst>
          </p:cNvPr>
          <p:cNvPicPr>
            <a:picLocks noChangeAspect="1"/>
          </p:cNvPicPr>
          <p:nvPr/>
        </p:nvPicPr>
        <p:blipFill>
          <a:blip r:embed="rId2"/>
          <a:stretch>
            <a:fillRect/>
          </a:stretch>
        </p:blipFill>
        <p:spPr>
          <a:xfrm>
            <a:off x="0" y="120378"/>
            <a:ext cx="12192000" cy="6617243"/>
          </a:xfrm>
          <a:prstGeom prst="rect">
            <a:avLst/>
          </a:prstGeom>
        </p:spPr>
      </p:pic>
      <p:sp>
        <p:nvSpPr>
          <p:cNvPr id="35" name="ZoneTexte 34">
            <a:extLst>
              <a:ext uri="{FF2B5EF4-FFF2-40B4-BE49-F238E27FC236}">
                <a16:creationId xmlns:a16="http://schemas.microsoft.com/office/drawing/2014/main" id="{26974CC8-45F0-2AB9-66F9-2D6590D2D28F}"/>
              </a:ext>
            </a:extLst>
          </p:cNvPr>
          <p:cNvSpPr txBox="1"/>
          <p:nvPr/>
        </p:nvSpPr>
        <p:spPr>
          <a:xfrm>
            <a:off x="4571203" y="5044045"/>
            <a:ext cx="3625992" cy="707886"/>
          </a:xfrm>
          <a:prstGeom prst="rect">
            <a:avLst/>
          </a:prstGeom>
          <a:solidFill>
            <a:schemeClr val="bg1"/>
          </a:solidFill>
          <a:ln w="28575">
            <a:solidFill>
              <a:srgbClr val="C00000"/>
            </a:solidFill>
          </a:ln>
        </p:spPr>
        <p:txBody>
          <a:bodyPr wrap="square" rtlCol="0">
            <a:spAutoFit/>
          </a:bodyPr>
          <a:lstStyle/>
          <a:p>
            <a:pPr algn="ctr" rtl="1"/>
            <a:r>
              <a:rPr lang="ar-DZ" sz="2000" dirty="0"/>
              <a:t>افتح قائمة :</a:t>
            </a:r>
            <a:br>
              <a:rPr lang="fr-FR" sz="2000" b="1" dirty="0"/>
            </a:br>
            <a:r>
              <a:rPr lang="ar-DZ" sz="2000" b="1" dirty="0"/>
              <a:t>"</a:t>
            </a:r>
            <a:r>
              <a:rPr lang="fr-FR" sz="2000" b="1" dirty="0" err="1"/>
              <a:t>Caster</a:t>
            </a:r>
            <a:r>
              <a:rPr lang="fr-FR" sz="2000" b="1" dirty="0"/>
              <a:t>, enregistrer et partager</a:t>
            </a:r>
            <a:r>
              <a:rPr lang="ar-DZ" sz="2000" b="1" dirty="0"/>
              <a:t>"</a:t>
            </a:r>
          </a:p>
        </p:txBody>
      </p:sp>
      <p:cxnSp>
        <p:nvCxnSpPr>
          <p:cNvPr id="52" name="Straight Arrow Connector 6">
            <a:extLst>
              <a:ext uri="{FF2B5EF4-FFF2-40B4-BE49-F238E27FC236}">
                <a16:creationId xmlns:a16="http://schemas.microsoft.com/office/drawing/2014/main" id="{8EA56504-DA18-CE5C-2A53-124A1B590B33}"/>
              </a:ext>
            </a:extLst>
          </p:cNvPr>
          <p:cNvCxnSpPr>
            <a:cxnSpLocks/>
            <a:stCxn id="35" idx="3"/>
            <a:endCxn id="4" idx="1"/>
          </p:cNvCxnSpPr>
          <p:nvPr/>
        </p:nvCxnSpPr>
        <p:spPr>
          <a:xfrm>
            <a:off x="8197195" y="5397988"/>
            <a:ext cx="653404" cy="52754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 coins arrondis 3">
            <a:extLst>
              <a:ext uri="{FF2B5EF4-FFF2-40B4-BE49-F238E27FC236}">
                <a16:creationId xmlns:a16="http://schemas.microsoft.com/office/drawing/2014/main" id="{3A51C19D-4106-6872-DE52-AC2F0A38DAB9}"/>
              </a:ext>
            </a:extLst>
          </p:cNvPr>
          <p:cNvSpPr/>
          <p:nvPr/>
        </p:nvSpPr>
        <p:spPr>
          <a:xfrm>
            <a:off x="8850599" y="5751931"/>
            <a:ext cx="3206283" cy="347212"/>
          </a:xfrm>
          <a:prstGeom prst="roundRect">
            <a:avLst/>
          </a:prstGeom>
          <a:noFill/>
          <a:ln w="190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6858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82C50-6C67-4433-6304-CE30DF7E6494}"/>
            </a:ext>
          </a:extLst>
        </p:cNvPr>
        <p:cNvGrpSpPr/>
        <p:nvPr/>
      </p:nvGrpSpPr>
      <p:grpSpPr>
        <a:xfrm>
          <a:off x="0" y="0"/>
          <a:ext cx="0" cy="0"/>
          <a:chOff x="0" y="0"/>
          <a:chExt cx="0" cy="0"/>
        </a:xfrm>
      </p:grpSpPr>
      <p:pic>
        <p:nvPicPr>
          <p:cNvPr id="3" name="Image 2" descr="Une image contenant texte, capture d’écran, logiciel, nombre&#10;&#10;Le contenu généré par l’IA peut être incorrect.">
            <a:extLst>
              <a:ext uri="{FF2B5EF4-FFF2-40B4-BE49-F238E27FC236}">
                <a16:creationId xmlns:a16="http://schemas.microsoft.com/office/drawing/2014/main" id="{70D28A29-BB44-0285-6046-62C613836A30}"/>
              </a:ext>
            </a:extLst>
          </p:cNvPr>
          <p:cNvPicPr>
            <a:picLocks noChangeAspect="1"/>
          </p:cNvPicPr>
          <p:nvPr/>
        </p:nvPicPr>
        <p:blipFill>
          <a:blip r:embed="rId2"/>
          <a:stretch>
            <a:fillRect/>
          </a:stretch>
        </p:blipFill>
        <p:spPr>
          <a:xfrm>
            <a:off x="2759955" y="0"/>
            <a:ext cx="6672090" cy="6858000"/>
          </a:xfrm>
          <a:prstGeom prst="rect">
            <a:avLst/>
          </a:prstGeom>
        </p:spPr>
      </p:pic>
      <p:sp>
        <p:nvSpPr>
          <p:cNvPr id="35" name="ZoneTexte 34">
            <a:extLst>
              <a:ext uri="{FF2B5EF4-FFF2-40B4-BE49-F238E27FC236}">
                <a16:creationId xmlns:a16="http://schemas.microsoft.com/office/drawing/2014/main" id="{A09E0AAE-6563-395E-34CE-982FB7C88BD0}"/>
              </a:ext>
            </a:extLst>
          </p:cNvPr>
          <p:cNvSpPr txBox="1"/>
          <p:nvPr/>
        </p:nvSpPr>
        <p:spPr>
          <a:xfrm>
            <a:off x="7340600" y="4547136"/>
            <a:ext cx="4222750" cy="707886"/>
          </a:xfrm>
          <a:prstGeom prst="rect">
            <a:avLst/>
          </a:prstGeom>
          <a:solidFill>
            <a:schemeClr val="bg1"/>
          </a:solidFill>
          <a:ln w="28575">
            <a:solidFill>
              <a:srgbClr val="C00000"/>
            </a:solidFill>
          </a:ln>
        </p:spPr>
        <p:txBody>
          <a:bodyPr wrap="square" rtlCol="0">
            <a:spAutoFit/>
          </a:bodyPr>
          <a:lstStyle/>
          <a:p>
            <a:pPr algn="ctr" rtl="1"/>
            <a:r>
              <a:rPr lang="ar-DZ" sz="2000" dirty="0"/>
              <a:t>ثم انقر على :</a:t>
            </a:r>
            <a:br>
              <a:rPr lang="fr-FR" sz="2000" b="1" dirty="0"/>
            </a:br>
            <a:r>
              <a:rPr lang="ar-DZ" sz="2000" b="1" dirty="0"/>
              <a:t>"...</a:t>
            </a:r>
            <a:r>
              <a:rPr lang="fr-FR" sz="2000" b="1" dirty="0"/>
              <a:t>Installer la page en tant qu’appli</a:t>
            </a:r>
            <a:r>
              <a:rPr lang="ar-DZ" sz="2000" b="1" dirty="0"/>
              <a:t>"</a:t>
            </a:r>
          </a:p>
        </p:txBody>
      </p:sp>
      <p:cxnSp>
        <p:nvCxnSpPr>
          <p:cNvPr id="52" name="Straight Arrow Connector 6">
            <a:extLst>
              <a:ext uri="{FF2B5EF4-FFF2-40B4-BE49-F238E27FC236}">
                <a16:creationId xmlns:a16="http://schemas.microsoft.com/office/drawing/2014/main" id="{C1325829-0691-EE4C-7992-3FBA406753DA}"/>
              </a:ext>
            </a:extLst>
          </p:cNvPr>
          <p:cNvCxnSpPr>
            <a:cxnSpLocks/>
            <a:stCxn id="35" idx="1"/>
            <a:endCxn id="33" idx="3"/>
          </p:cNvCxnSpPr>
          <p:nvPr/>
        </p:nvCxnSpPr>
        <p:spPr>
          <a:xfrm flipH="1">
            <a:off x="5050277" y="4901079"/>
            <a:ext cx="2290323" cy="19380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 coins arrondis 32">
            <a:extLst>
              <a:ext uri="{FF2B5EF4-FFF2-40B4-BE49-F238E27FC236}">
                <a16:creationId xmlns:a16="http://schemas.microsoft.com/office/drawing/2014/main" id="{70906BE9-EAD2-6055-94AD-B379265590ED}"/>
              </a:ext>
            </a:extLst>
          </p:cNvPr>
          <p:cNvSpPr/>
          <p:nvPr/>
        </p:nvSpPr>
        <p:spPr>
          <a:xfrm>
            <a:off x="2894452" y="4934744"/>
            <a:ext cx="2155825" cy="320278"/>
          </a:xfrm>
          <a:prstGeom prst="roundRect">
            <a:avLst/>
          </a:prstGeom>
          <a:noFill/>
          <a:ln w="190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1668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A52B4-26C6-A7E9-B904-82C6DF55EA69}"/>
              </a:ext>
            </a:extLst>
          </p:cNvPr>
          <p:cNvSpPr>
            <a:spLocks noGrp="1"/>
          </p:cNvSpPr>
          <p:nvPr>
            <p:ph type="title"/>
          </p:nvPr>
        </p:nvSpPr>
        <p:spPr/>
        <p:txBody>
          <a:bodyPr/>
          <a:lstStyle/>
          <a:p>
            <a:pPr algn="ctr"/>
            <a:r>
              <a:rPr lang="ar-DZ" sz="5400" b="1" dirty="0"/>
              <a:t>مقدمة</a:t>
            </a:r>
            <a:endParaRPr lang="en-US" b="1" dirty="0"/>
          </a:p>
        </p:txBody>
      </p:sp>
      <p:sp>
        <p:nvSpPr>
          <p:cNvPr id="3" name="Title 1">
            <a:extLst>
              <a:ext uri="{FF2B5EF4-FFF2-40B4-BE49-F238E27FC236}">
                <a16:creationId xmlns:a16="http://schemas.microsoft.com/office/drawing/2014/main" id="{05B69CED-F12D-708E-AAAE-DCCE77A19BD0}"/>
              </a:ext>
            </a:extLst>
          </p:cNvPr>
          <p:cNvSpPr txBox="1">
            <a:spLocks/>
          </p:cNvSpPr>
          <p:nvPr/>
        </p:nvSpPr>
        <p:spPr>
          <a:xfrm>
            <a:off x="838200" y="1392964"/>
            <a:ext cx="10515600" cy="50999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sz="3200" dirty="0"/>
              <a:t>ترتكز الدعامة المعلوماتية لنظام الموثق الجزائري على خادم مُخصّص مُصغّر (</a:t>
            </a:r>
            <a:r>
              <a:rPr lang="fr-FR" sz="3200" dirty="0"/>
              <a:t>mini serveur dédié</a:t>
            </a:r>
            <a:r>
              <a:rPr lang="ar-DZ" sz="3200" dirty="0"/>
              <a:t>) يعمل بنظام التشغيل الحرّ</a:t>
            </a:r>
            <a:r>
              <a:rPr lang="fr-FR" sz="3200" dirty="0"/>
              <a:t>Linux </a:t>
            </a:r>
            <a:r>
              <a:rPr lang="ar-DZ" sz="3200" dirty="0"/>
              <a:t> المعروف بموثوقيته العالية وقدرته على توفير حماية متقدمة على مدار الساعة ضد الفيروسات والهجمات السيبرانية، لا سيّما الهجمات المنظمة.</a:t>
            </a:r>
          </a:p>
          <a:p>
            <a:pPr algn="ctr" rtl="1"/>
            <a:r>
              <a:rPr lang="ar-DZ" sz="3200" dirty="0"/>
              <a:t>كما يتعزز الخادم بتقنية</a:t>
            </a:r>
            <a:r>
              <a:rPr lang="fr-FR" sz="3200" dirty="0"/>
              <a:t>RAID </a:t>
            </a:r>
            <a:r>
              <a:rPr lang="ar-DZ" sz="3200" dirty="0"/>
              <a:t> وهي تقنية تخزين احتياطي متقدّمة تقوم على توزيع المعطيات على عدة أقراص صلبة في آن واحد، بما يضمن استمرار عمل النظام وسلامة المعطيات حتى في حال تعرّض أحد الأقراص لخلل أو عطب. وتُمكّن هذه التقنية من استرجاع المعطيات، مع الحفاظ على أداء مستقر للخادم وتقليص فترات التوقف إلى أدنى حد، وهو ما يوفّر مستوى عاليًا من الموثوقية والاستمرارية.</a:t>
            </a:r>
          </a:p>
        </p:txBody>
      </p:sp>
    </p:spTree>
    <p:extLst>
      <p:ext uri="{BB962C8B-B14F-4D97-AF65-F5344CB8AC3E}">
        <p14:creationId xmlns:p14="http://schemas.microsoft.com/office/powerpoint/2010/main" val="2286195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B298366-D934-2285-13AF-161A04B82159}"/>
              </a:ext>
            </a:extLst>
          </p:cNvPr>
          <p:cNvPicPr>
            <a:picLocks noChangeAspect="1"/>
          </p:cNvPicPr>
          <p:nvPr/>
        </p:nvPicPr>
        <p:blipFill>
          <a:blip r:embed="rId2"/>
          <a:stretch>
            <a:fillRect/>
          </a:stretch>
        </p:blipFill>
        <p:spPr>
          <a:xfrm>
            <a:off x="0" y="315008"/>
            <a:ext cx="12192000" cy="6227984"/>
          </a:xfrm>
          <a:prstGeom prst="rect">
            <a:avLst/>
          </a:prstGeom>
        </p:spPr>
      </p:pic>
      <p:sp>
        <p:nvSpPr>
          <p:cNvPr id="5" name="ZoneTexte 4">
            <a:extLst>
              <a:ext uri="{FF2B5EF4-FFF2-40B4-BE49-F238E27FC236}">
                <a16:creationId xmlns:a16="http://schemas.microsoft.com/office/drawing/2014/main" id="{D3494E26-2D39-3A07-524F-1C0443032F69}"/>
              </a:ext>
            </a:extLst>
          </p:cNvPr>
          <p:cNvSpPr txBox="1"/>
          <p:nvPr/>
        </p:nvSpPr>
        <p:spPr>
          <a:xfrm>
            <a:off x="7931150" y="3011557"/>
            <a:ext cx="2355850" cy="707886"/>
          </a:xfrm>
          <a:prstGeom prst="rect">
            <a:avLst/>
          </a:prstGeom>
          <a:solidFill>
            <a:schemeClr val="bg1"/>
          </a:solidFill>
          <a:ln w="28575">
            <a:solidFill>
              <a:srgbClr val="C00000"/>
            </a:solidFill>
          </a:ln>
        </p:spPr>
        <p:txBody>
          <a:bodyPr wrap="square" rtlCol="0">
            <a:spAutoFit/>
          </a:bodyPr>
          <a:lstStyle/>
          <a:p>
            <a:pPr algn="ctr" rtl="1"/>
            <a:r>
              <a:rPr lang="ar-DZ" sz="2000" dirty="0"/>
              <a:t>ثم انقر على :</a:t>
            </a:r>
            <a:br>
              <a:rPr lang="fr-FR" sz="2000" b="1" dirty="0"/>
            </a:br>
            <a:r>
              <a:rPr lang="ar-DZ" sz="2000" b="1" dirty="0"/>
              <a:t>"</a:t>
            </a:r>
            <a:r>
              <a:rPr lang="fr-FR" sz="2000" b="1" dirty="0"/>
              <a:t>Installer</a:t>
            </a:r>
            <a:r>
              <a:rPr lang="ar-DZ" sz="2000" b="1" dirty="0"/>
              <a:t>"</a:t>
            </a:r>
          </a:p>
        </p:txBody>
      </p:sp>
      <p:cxnSp>
        <p:nvCxnSpPr>
          <p:cNvPr id="6" name="Straight Arrow Connector 6">
            <a:extLst>
              <a:ext uri="{FF2B5EF4-FFF2-40B4-BE49-F238E27FC236}">
                <a16:creationId xmlns:a16="http://schemas.microsoft.com/office/drawing/2014/main" id="{38568C31-937A-CF02-5289-8984E9C49D11}"/>
              </a:ext>
            </a:extLst>
          </p:cNvPr>
          <p:cNvCxnSpPr>
            <a:cxnSpLocks/>
            <a:stCxn id="5" idx="1"/>
          </p:cNvCxnSpPr>
          <p:nvPr/>
        </p:nvCxnSpPr>
        <p:spPr>
          <a:xfrm flipH="1" flipV="1">
            <a:off x="7010400" y="2679700"/>
            <a:ext cx="920750" cy="6858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38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85A5993-6D28-B3BF-E7C0-471E196C436C}"/>
              </a:ext>
            </a:extLst>
          </p:cNvPr>
          <p:cNvPicPr>
            <a:picLocks noChangeAspect="1"/>
          </p:cNvPicPr>
          <p:nvPr/>
        </p:nvPicPr>
        <p:blipFill>
          <a:blip r:embed="rId2"/>
          <a:srcRect l="17897" t="14764" r="19103" b="6409"/>
          <a:stretch>
            <a:fillRect/>
          </a:stretch>
        </p:blipFill>
        <p:spPr>
          <a:xfrm>
            <a:off x="10223500" y="1063096"/>
            <a:ext cx="1968500" cy="2755900"/>
          </a:xfrm>
          <a:prstGeom prst="rect">
            <a:avLst/>
          </a:prstGeom>
        </p:spPr>
      </p:pic>
      <p:pic>
        <p:nvPicPr>
          <p:cNvPr id="4" name="Image 3">
            <a:extLst>
              <a:ext uri="{FF2B5EF4-FFF2-40B4-BE49-F238E27FC236}">
                <a16:creationId xmlns:a16="http://schemas.microsoft.com/office/drawing/2014/main" id="{383D1839-DB2B-8F81-7031-B0B8D7A6D9E8}"/>
              </a:ext>
            </a:extLst>
          </p:cNvPr>
          <p:cNvPicPr>
            <a:picLocks noChangeAspect="1"/>
          </p:cNvPicPr>
          <p:nvPr/>
        </p:nvPicPr>
        <p:blipFill>
          <a:blip r:embed="rId3"/>
          <a:stretch>
            <a:fillRect/>
          </a:stretch>
        </p:blipFill>
        <p:spPr>
          <a:xfrm>
            <a:off x="0" y="1063096"/>
            <a:ext cx="10414000" cy="5706004"/>
          </a:xfrm>
          <a:prstGeom prst="rect">
            <a:avLst/>
          </a:prstGeom>
          <a:ln>
            <a:solidFill>
              <a:srgbClr val="C00000"/>
            </a:solidFill>
          </a:ln>
        </p:spPr>
      </p:pic>
      <p:sp>
        <p:nvSpPr>
          <p:cNvPr id="5" name="ZoneTexte 4">
            <a:extLst>
              <a:ext uri="{FF2B5EF4-FFF2-40B4-BE49-F238E27FC236}">
                <a16:creationId xmlns:a16="http://schemas.microsoft.com/office/drawing/2014/main" id="{D272466D-9E84-2D63-82A5-BB446025F1C7}"/>
              </a:ext>
            </a:extLst>
          </p:cNvPr>
          <p:cNvSpPr txBox="1"/>
          <p:nvPr/>
        </p:nvSpPr>
        <p:spPr>
          <a:xfrm>
            <a:off x="3387725" y="1692246"/>
            <a:ext cx="3638550" cy="707886"/>
          </a:xfrm>
          <a:prstGeom prst="rect">
            <a:avLst/>
          </a:prstGeom>
          <a:solidFill>
            <a:schemeClr val="bg1"/>
          </a:solidFill>
          <a:ln w="28575">
            <a:solidFill>
              <a:srgbClr val="C00000"/>
            </a:solidFill>
          </a:ln>
        </p:spPr>
        <p:txBody>
          <a:bodyPr wrap="square" rtlCol="0">
            <a:spAutoFit/>
          </a:bodyPr>
          <a:lstStyle/>
          <a:p>
            <a:pPr algn="ctr" rtl="1"/>
            <a:r>
              <a:rPr lang="ar-DZ" sz="2000" dirty="0"/>
              <a:t>عند النقر مرتين على المختصر، تظهر النافذة على هذا الشكل</a:t>
            </a:r>
            <a:endParaRPr lang="ar-DZ" sz="2000" b="1" dirty="0"/>
          </a:p>
        </p:txBody>
      </p:sp>
      <p:sp>
        <p:nvSpPr>
          <p:cNvPr id="8" name="ZoneTexte 7">
            <a:extLst>
              <a:ext uri="{FF2B5EF4-FFF2-40B4-BE49-F238E27FC236}">
                <a16:creationId xmlns:a16="http://schemas.microsoft.com/office/drawing/2014/main" id="{4244F2A7-0280-C003-71F2-23582588A7A7}"/>
              </a:ext>
            </a:extLst>
          </p:cNvPr>
          <p:cNvSpPr txBox="1"/>
          <p:nvPr/>
        </p:nvSpPr>
        <p:spPr>
          <a:xfrm>
            <a:off x="8966216" y="220875"/>
            <a:ext cx="3122793" cy="707886"/>
          </a:xfrm>
          <a:prstGeom prst="rect">
            <a:avLst/>
          </a:prstGeom>
          <a:solidFill>
            <a:schemeClr val="bg1"/>
          </a:solidFill>
          <a:ln w="28575">
            <a:solidFill>
              <a:srgbClr val="C00000"/>
            </a:solidFill>
          </a:ln>
        </p:spPr>
        <p:txBody>
          <a:bodyPr wrap="square" rtlCol="0">
            <a:spAutoFit/>
          </a:bodyPr>
          <a:lstStyle/>
          <a:p>
            <a:pPr algn="ctr" rtl="1"/>
            <a:r>
              <a:rPr lang="ar-DZ" sz="2000" dirty="0"/>
              <a:t>يتم توليد مختصر </a:t>
            </a:r>
            <a:r>
              <a:rPr lang="ar-DZ" sz="2000" b="1" dirty="0"/>
              <a:t>(</a:t>
            </a:r>
            <a:r>
              <a:rPr lang="en-US" sz="2000" b="1" dirty="0" err="1"/>
              <a:t>Raccourci</a:t>
            </a:r>
            <a:r>
              <a:rPr lang="ar-DZ" sz="2000" b="1" dirty="0"/>
              <a:t>) </a:t>
            </a:r>
            <a:r>
              <a:rPr lang="ar-DZ" sz="2000" dirty="0"/>
              <a:t>على سطح المكتب</a:t>
            </a:r>
            <a:endParaRPr lang="ar-DZ" sz="2000" b="1" dirty="0"/>
          </a:p>
        </p:txBody>
      </p:sp>
      <p:cxnSp>
        <p:nvCxnSpPr>
          <p:cNvPr id="9" name="Straight Arrow Connector 6">
            <a:extLst>
              <a:ext uri="{FF2B5EF4-FFF2-40B4-BE49-F238E27FC236}">
                <a16:creationId xmlns:a16="http://schemas.microsoft.com/office/drawing/2014/main" id="{652F1B07-9D01-737B-1953-892631500DBB}"/>
              </a:ext>
            </a:extLst>
          </p:cNvPr>
          <p:cNvCxnSpPr>
            <a:cxnSpLocks/>
            <a:stCxn id="8" idx="2"/>
          </p:cNvCxnSpPr>
          <p:nvPr/>
        </p:nvCxnSpPr>
        <p:spPr>
          <a:xfrm>
            <a:off x="10527613" y="928761"/>
            <a:ext cx="379200" cy="81570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275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2C8F2-D0A2-1FF8-CA93-376F61AAF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7ADAE-678B-BA8F-119B-B959D685778D}"/>
              </a:ext>
            </a:extLst>
          </p:cNvPr>
          <p:cNvSpPr>
            <a:spLocks noGrp="1"/>
          </p:cNvSpPr>
          <p:nvPr>
            <p:ph type="title"/>
          </p:nvPr>
        </p:nvSpPr>
        <p:spPr>
          <a:xfrm>
            <a:off x="838200" y="2539914"/>
            <a:ext cx="10515600" cy="1325563"/>
          </a:xfrm>
        </p:spPr>
        <p:txBody>
          <a:bodyPr>
            <a:normAutofit/>
          </a:bodyPr>
          <a:lstStyle/>
          <a:p>
            <a:pPr lvl="0" algn="ctr" rtl="1"/>
            <a:r>
              <a:rPr lang="ar-DZ" sz="5400" b="1" dirty="0"/>
              <a:t>حالة خاصة (ويندوز 7)</a:t>
            </a:r>
            <a:endParaRPr lang="fr-FR" sz="5400" dirty="0"/>
          </a:p>
        </p:txBody>
      </p:sp>
    </p:spTree>
    <p:extLst>
      <p:ext uri="{BB962C8B-B14F-4D97-AF65-F5344CB8AC3E}">
        <p14:creationId xmlns:p14="http://schemas.microsoft.com/office/powerpoint/2010/main" val="854277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C9406EE-5E96-CC1D-F183-FECE754F4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851" y="2829389"/>
            <a:ext cx="3708402" cy="3751354"/>
          </a:xfrm>
          <a:prstGeom prst="rect">
            <a:avLst/>
          </a:prstGeom>
          <a:ln w="12700">
            <a:solidFill>
              <a:schemeClr val="tx1"/>
            </a:solidFill>
          </a:ln>
        </p:spPr>
      </p:pic>
      <p:sp>
        <p:nvSpPr>
          <p:cNvPr id="4" name="Titre 1">
            <a:extLst>
              <a:ext uri="{FF2B5EF4-FFF2-40B4-BE49-F238E27FC236}">
                <a16:creationId xmlns:a16="http://schemas.microsoft.com/office/drawing/2014/main" id="{75174310-8EE8-E6FC-3C9E-1D3A31F985C2}"/>
              </a:ext>
            </a:extLst>
          </p:cNvPr>
          <p:cNvSpPr txBox="1">
            <a:spLocks/>
          </p:cNvSpPr>
          <p:nvPr/>
        </p:nvSpPr>
        <p:spPr>
          <a:xfrm>
            <a:off x="1038747" y="181723"/>
            <a:ext cx="10114506" cy="2497978"/>
          </a:xfrm>
          <a:prstGeom prst="rect">
            <a:avLst/>
          </a:prstGeom>
          <a:solidFill>
            <a:schemeClr val="bg1"/>
          </a:solidFill>
          <a:ln>
            <a:solidFill>
              <a:srgbClr val="EE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altLang="fr-FR" sz="3600"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في حالة ما كان الجهاز يعمل بنظام تشغيل </a:t>
            </a:r>
            <a:r>
              <a:rPr lang="fr-FR" altLang="fr-FR" sz="3600" b="1"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Windows 7</a:t>
            </a:r>
            <a:r>
              <a:rPr lang="fr-FR" altLang="fr-FR" sz="3600"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 </a:t>
            </a:r>
            <a:r>
              <a:rPr lang="ar-DZ" altLang="fr-FR" sz="3600"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يجب تنصيب البرمجية </a:t>
            </a:r>
            <a:r>
              <a:rPr lang="ar-DZ" altLang="fr-FR" sz="3600" b="1"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fr-FR" sz="3600" b="1"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Bonjour</a:t>
            </a:r>
            <a:r>
              <a:rPr lang="ar-DZ" altLang="fr-FR" sz="3600" b="1"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 </a:t>
            </a:r>
            <a:r>
              <a:rPr lang="ar-DZ" altLang="fr-FR" sz="3600"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لجعل الجهاز يتعرف على الرابط المؤدي لتطبيقات نظام الموثق الجزائري، والتي هي متوفرة في قرص التخزين على الشبكة، أو تحميله من الموقع الرسمي لـ َ</a:t>
            </a:r>
            <a:r>
              <a:rPr lang="fr-FR" altLang="fr-FR" sz="3600" b="1"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Apple</a:t>
            </a:r>
            <a:r>
              <a:rPr lang="ar-DZ" altLang="fr-FR" sz="3600" dirty="0">
                <a:solidFill>
                  <a:srgbClr val="EE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sz="3600" b="1" dirty="0">
              <a:solidFill>
                <a:srgbClr val="EE0000"/>
              </a:solidFill>
              <a:latin typeface="Times New Roman" panose="02020603050405020304" pitchFamily="18" charset="0"/>
              <a:cs typeface="Times New Roman" panose="02020603050405020304" pitchFamily="18" charset="0"/>
            </a:endParaRPr>
          </a:p>
        </p:txBody>
      </p:sp>
      <p:sp>
        <p:nvSpPr>
          <p:cNvPr id="2" name="Titre 1">
            <a:extLst>
              <a:ext uri="{FF2B5EF4-FFF2-40B4-BE49-F238E27FC236}">
                <a16:creationId xmlns:a16="http://schemas.microsoft.com/office/drawing/2014/main" id="{88063CDC-218C-4ABC-5CAC-29DEB55F0167}"/>
              </a:ext>
            </a:extLst>
          </p:cNvPr>
          <p:cNvSpPr txBox="1">
            <a:spLocks/>
          </p:cNvSpPr>
          <p:nvPr/>
        </p:nvSpPr>
        <p:spPr>
          <a:xfrm>
            <a:off x="527713" y="4174225"/>
            <a:ext cx="6546754" cy="749300"/>
          </a:xfrm>
          <a:prstGeom prst="rect">
            <a:avLst/>
          </a:prstGeom>
          <a:solidFill>
            <a:schemeClr val="bg1"/>
          </a:solidFill>
          <a:ln>
            <a:solidFill>
              <a:srgbClr val="EE0000"/>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r-FR" altLang="fr-FR" sz="3200" b="1" dirty="0">
                <a:solidFill>
                  <a:srgbClr val="EE0000"/>
                </a:solidFill>
                <a:latin typeface="Times New Roman" panose="02020603050405020304" pitchFamily="18" charset="0"/>
                <a:ea typeface="Calibri" panose="020F0502020204030204" pitchFamily="34" charset="0"/>
                <a:cs typeface="Times New Roman" panose="02020603050405020304" pitchFamily="18" charset="0"/>
                <a:hlinkClick r:id="rId3"/>
              </a:rPr>
              <a:t>https://support.apple.com/fr-fr/106380</a:t>
            </a:r>
            <a:endParaRPr lang="fr-FR" sz="3200" b="1" dirty="0">
              <a:solidFill>
                <a:srgbClr val="EE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368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iciel, Page web&#10;&#10;Le contenu généré par l’IA peut être incorrect.">
            <a:extLst>
              <a:ext uri="{FF2B5EF4-FFF2-40B4-BE49-F238E27FC236}">
                <a16:creationId xmlns:a16="http://schemas.microsoft.com/office/drawing/2014/main" id="{DD9E025B-AC6D-A3AD-F6A4-E6D7AE99C8A8}"/>
              </a:ext>
            </a:extLst>
          </p:cNvPr>
          <p:cNvPicPr>
            <a:picLocks noChangeAspect="1"/>
          </p:cNvPicPr>
          <p:nvPr/>
        </p:nvPicPr>
        <p:blipFill>
          <a:blip r:embed="rId2"/>
          <a:stretch>
            <a:fillRect/>
          </a:stretch>
        </p:blipFill>
        <p:spPr>
          <a:xfrm>
            <a:off x="0" y="186446"/>
            <a:ext cx="12192000" cy="6485107"/>
          </a:xfrm>
          <a:prstGeom prst="rect">
            <a:avLst/>
          </a:prstGeom>
        </p:spPr>
      </p:pic>
      <p:sp>
        <p:nvSpPr>
          <p:cNvPr id="3" name="Rectangle : coins arrondis 2">
            <a:extLst>
              <a:ext uri="{FF2B5EF4-FFF2-40B4-BE49-F238E27FC236}">
                <a16:creationId xmlns:a16="http://schemas.microsoft.com/office/drawing/2014/main" id="{77C6D57A-4AC8-FD3B-6251-EF4AD325FE2C}"/>
              </a:ext>
            </a:extLst>
          </p:cNvPr>
          <p:cNvSpPr/>
          <p:nvPr/>
        </p:nvSpPr>
        <p:spPr>
          <a:xfrm>
            <a:off x="2238845" y="5219415"/>
            <a:ext cx="1470516" cy="577535"/>
          </a:xfrm>
          <a:prstGeom prst="roundRect">
            <a:avLst/>
          </a:prstGeom>
          <a:noFill/>
          <a:ln w="38100">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Arc 12">
            <a:extLst>
              <a:ext uri="{FF2B5EF4-FFF2-40B4-BE49-F238E27FC236}">
                <a16:creationId xmlns:a16="http://schemas.microsoft.com/office/drawing/2014/main" id="{D07681B1-6E23-CBF4-4836-E5513E335366}"/>
              </a:ext>
            </a:extLst>
          </p:cNvPr>
          <p:cNvSpPr/>
          <p:nvPr/>
        </p:nvSpPr>
        <p:spPr>
          <a:xfrm>
            <a:off x="3712722" y="1616869"/>
            <a:ext cx="6584490" cy="3903962"/>
          </a:xfrm>
          <a:custGeom>
            <a:avLst/>
            <a:gdLst>
              <a:gd name="csX0" fmla="*/ 8220887 w 8665231"/>
              <a:gd name="csY0" fmla="*/ 1538027 h 5504085"/>
              <a:gd name="csX1" fmla="*/ 7216068 w 8665231"/>
              <a:gd name="csY1" fmla="*/ 4806106 h 5504085"/>
              <a:gd name="csX2" fmla="*/ 4415770 w 8665231"/>
              <a:gd name="csY2" fmla="*/ 5503578 h 5504085"/>
              <a:gd name="csX3" fmla="*/ 4332616 w 8665231"/>
              <a:gd name="csY3" fmla="*/ 2752043 h 5504085"/>
              <a:gd name="csX4" fmla="*/ 8220887 w 8665231"/>
              <a:gd name="csY4" fmla="*/ 1538027 h 5504085"/>
              <a:gd name="csX0" fmla="*/ 8220887 w 8665231"/>
              <a:gd name="csY0" fmla="*/ 1538027 h 5504085"/>
              <a:gd name="csX1" fmla="*/ 7216068 w 8665231"/>
              <a:gd name="csY1" fmla="*/ 4806106 h 5504085"/>
              <a:gd name="csX2" fmla="*/ 4415770 w 8665231"/>
              <a:gd name="csY2" fmla="*/ 5503578 h 5504085"/>
              <a:gd name="csX0" fmla="*/ 3888271 w 4335236"/>
              <a:gd name="csY0" fmla="*/ 0 h 3965551"/>
              <a:gd name="csX1" fmla="*/ 2883452 w 4335236"/>
              <a:gd name="csY1" fmla="*/ 3268079 h 3965551"/>
              <a:gd name="csX2" fmla="*/ 83154 w 4335236"/>
              <a:gd name="csY2" fmla="*/ 3965551 h 3965551"/>
              <a:gd name="csX3" fmla="*/ 0 w 4335236"/>
              <a:gd name="csY3" fmla="*/ 1214016 h 3965551"/>
              <a:gd name="csX4" fmla="*/ 3888271 w 4335236"/>
              <a:gd name="csY4" fmla="*/ 0 h 3965551"/>
              <a:gd name="csX0" fmla="*/ 3888271 w 4335236"/>
              <a:gd name="csY0" fmla="*/ 0 h 3965551"/>
              <a:gd name="csX1" fmla="*/ 2892078 w 4335236"/>
              <a:gd name="csY1" fmla="*/ 3259452 h 3965551"/>
              <a:gd name="csX2" fmla="*/ 83154 w 4335236"/>
              <a:gd name="csY2" fmla="*/ 3965551 h 3965551"/>
              <a:gd name="csX0" fmla="*/ 3888271 w 5067490"/>
              <a:gd name="csY0" fmla="*/ 34505 h 4000056"/>
              <a:gd name="csX1" fmla="*/ 2883452 w 5067490"/>
              <a:gd name="csY1" fmla="*/ 3302584 h 4000056"/>
              <a:gd name="csX2" fmla="*/ 83154 w 5067490"/>
              <a:gd name="csY2" fmla="*/ 4000056 h 4000056"/>
              <a:gd name="csX3" fmla="*/ 0 w 5067490"/>
              <a:gd name="csY3" fmla="*/ 1248521 h 4000056"/>
              <a:gd name="csX4" fmla="*/ 3888271 w 5067490"/>
              <a:gd name="csY4" fmla="*/ 34505 h 4000056"/>
              <a:gd name="csX0" fmla="*/ 4794044 w 5067490"/>
              <a:gd name="csY0" fmla="*/ 0 h 4000056"/>
              <a:gd name="csX1" fmla="*/ 2892078 w 5067490"/>
              <a:gd name="csY1" fmla="*/ 3293957 h 4000056"/>
              <a:gd name="csX2" fmla="*/ 83154 w 5067490"/>
              <a:gd name="csY2" fmla="*/ 4000056 h 4000056"/>
              <a:gd name="csX0" fmla="*/ 3888271 w 4794044"/>
              <a:gd name="csY0" fmla="*/ 34505 h 4000056"/>
              <a:gd name="csX1" fmla="*/ 2883452 w 4794044"/>
              <a:gd name="csY1" fmla="*/ 3302584 h 4000056"/>
              <a:gd name="csX2" fmla="*/ 83154 w 4794044"/>
              <a:gd name="csY2" fmla="*/ 4000056 h 4000056"/>
              <a:gd name="csX3" fmla="*/ 0 w 4794044"/>
              <a:gd name="csY3" fmla="*/ 1248521 h 4000056"/>
              <a:gd name="csX4" fmla="*/ 3888271 w 4794044"/>
              <a:gd name="csY4" fmla="*/ 34505 h 4000056"/>
              <a:gd name="csX0" fmla="*/ 4794044 w 4794044"/>
              <a:gd name="csY0" fmla="*/ 0 h 4000056"/>
              <a:gd name="csX1" fmla="*/ 2892078 w 4794044"/>
              <a:gd name="csY1" fmla="*/ 3293957 h 4000056"/>
              <a:gd name="csX2" fmla="*/ 83154 w 4794044"/>
              <a:gd name="csY2" fmla="*/ 4000056 h 4000056"/>
              <a:gd name="csX0" fmla="*/ 5815072 w 6720845"/>
              <a:gd name="csY0" fmla="*/ 34505 h 4017309"/>
              <a:gd name="csX1" fmla="*/ 4810253 w 6720845"/>
              <a:gd name="csY1" fmla="*/ 3302584 h 4017309"/>
              <a:gd name="csX2" fmla="*/ 2009955 w 6720845"/>
              <a:gd name="csY2" fmla="*/ 4000056 h 4017309"/>
              <a:gd name="csX3" fmla="*/ 1926801 w 6720845"/>
              <a:gd name="csY3" fmla="*/ 1248521 h 4017309"/>
              <a:gd name="csX4" fmla="*/ 5815072 w 6720845"/>
              <a:gd name="csY4" fmla="*/ 34505 h 4017309"/>
              <a:gd name="csX0" fmla="*/ 6720845 w 6720845"/>
              <a:gd name="csY0" fmla="*/ 0 h 4017309"/>
              <a:gd name="csX1" fmla="*/ 4818879 w 6720845"/>
              <a:gd name="csY1" fmla="*/ 3293957 h 4017309"/>
              <a:gd name="csX2" fmla="*/ 0 w 6720845"/>
              <a:gd name="csY2" fmla="*/ 4017309 h 4017309"/>
              <a:gd name="csX0" fmla="*/ 5815072 w 6720845"/>
              <a:gd name="csY0" fmla="*/ 34505 h 4017309"/>
              <a:gd name="csX1" fmla="*/ 4810253 w 6720845"/>
              <a:gd name="csY1" fmla="*/ 3302584 h 4017309"/>
              <a:gd name="csX2" fmla="*/ 8627 w 6720845"/>
              <a:gd name="csY2" fmla="*/ 4000056 h 4017309"/>
              <a:gd name="csX3" fmla="*/ 1926801 w 6720845"/>
              <a:gd name="csY3" fmla="*/ 1248521 h 4017309"/>
              <a:gd name="csX4" fmla="*/ 5815072 w 6720845"/>
              <a:gd name="csY4" fmla="*/ 34505 h 4017309"/>
              <a:gd name="csX0" fmla="*/ 6720845 w 6720845"/>
              <a:gd name="csY0" fmla="*/ 0 h 4017309"/>
              <a:gd name="csX1" fmla="*/ 4818879 w 6720845"/>
              <a:gd name="csY1" fmla="*/ 3293957 h 4017309"/>
              <a:gd name="csX2" fmla="*/ 0 w 6720845"/>
              <a:gd name="csY2" fmla="*/ 4017309 h 4017309"/>
              <a:gd name="csX0" fmla="*/ 5918589 w 6824362"/>
              <a:gd name="csY0" fmla="*/ 34505 h 4017309"/>
              <a:gd name="csX1" fmla="*/ 4913770 w 6824362"/>
              <a:gd name="csY1" fmla="*/ 3302584 h 4017309"/>
              <a:gd name="csX2" fmla="*/ 112144 w 6824362"/>
              <a:gd name="csY2" fmla="*/ 4000056 h 4017309"/>
              <a:gd name="csX3" fmla="*/ 2030318 w 6824362"/>
              <a:gd name="csY3" fmla="*/ 1248521 h 4017309"/>
              <a:gd name="csX4" fmla="*/ 5918589 w 6824362"/>
              <a:gd name="csY4" fmla="*/ 34505 h 4017309"/>
              <a:gd name="csX0" fmla="*/ 6824362 w 6824362"/>
              <a:gd name="csY0" fmla="*/ 0 h 4017309"/>
              <a:gd name="csX1" fmla="*/ 4922396 w 6824362"/>
              <a:gd name="csY1" fmla="*/ 3293957 h 4017309"/>
              <a:gd name="csX2" fmla="*/ 0 w 6824362"/>
              <a:gd name="csY2" fmla="*/ 4017309 h 4017309"/>
              <a:gd name="csX0" fmla="*/ 5935841 w 6841614"/>
              <a:gd name="csY0" fmla="*/ 34505 h 4017309"/>
              <a:gd name="csX1" fmla="*/ 4931022 w 6841614"/>
              <a:gd name="csY1" fmla="*/ 3302584 h 4017309"/>
              <a:gd name="csX2" fmla="*/ 0 w 6841614"/>
              <a:gd name="csY2" fmla="*/ 4017309 h 4017309"/>
              <a:gd name="csX3" fmla="*/ 2047570 w 6841614"/>
              <a:gd name="csY3" fmla="*/ 1248521 h 4017309"/>
              <a:gd name="csX4" fmla="*/ 5935841 w 6841614"/>
              <a:gd name="csY4" fmla="*/ 34505 h 4017309"/>
              <a:gd name="csX0" fmla="*/ 6841614 w 6841614"/>
              <a:gd name="csY0" fmla="*/ 0 h 4017309"/>
              <a:gd name="csX1" fmla="*/ 4939648 w 6841614"/>
              <a:gd name="csY1" fmla="*/ 3293957 h 4017309"/>
              <a:gd name="csX2" fmla="*/ 17252 w 6841614"/>
              <a:gd name="csY2" fmla="*/ 4017309 h 4017309"/>
            </a:gdLst>
            <a:ahLst/>
            <a:cxnLst>
              <a:cxn ang="0">
                <a:pos x="csX0" y="csY0"/>
              </a:cxn>
              <a:cxn ang="0">
                <a:pos x="csX1" y="csY1"/>
              </a:cxn>
              <a:cxn ang="0">
                <a:pos x="csX2" y="csY2"/>
              </a:cxn>
            </a:cxnLst>
            <a:rect l="l" t="t" r="r" b="b"/>
            <a:pathLst>
              <a:path w="6841614" h="4017309" stroke="0" extrusionOk="0">
                <a:moveTo>
                  <a:pt x="5935841" y="34505"/>
                </a:moveTo>
                <a:cubicBezTo>
                  <a:pt x="6794119" y="1143604"/>
                  <a:pt x="5920329" y="2638783"/>
                  <a:pt x="4931022" y="3302584"/>
                </a:cubicBezTo>
                <a:cubicBezTo>
                  <a:pt x="3941715" y="3966385"/>
                  <a:pt x="1034610" y="4004694"/>
                  <a:pt x="0" y="4017309"/>
                </a:cubicBezTo>
                <a:lnTo>
                  <a:pt x="2047570" y="1248521"/>
                </a:lnTo>
                <a:lnTo>
                  <a:pt x="5935841" y="34505"/>
                </a:lnTo>
                <a:close/>
              </a:path>
              <a:path w="6841614" h="4017309" fill="none">
                <a:moveTo>
                  <a:pt x="6841614" y="0"/>
                </a:moveTo>
                <a:cubicBezTo>
                  <a:pt x="6716480" y="1307506"/>
                  <a:pt x="6391819" y="2471475"/>
                  <a:pt x="4939648" y="3293957"/>
                </a:cubicBezTo>
                <a:cubicBezTo>
                  <a:pt x="4167296" y="3731403"/>
                  <a:pt x="1051862" y="4004694"/>
                  <a:pt x="17252" y="4017309"/>
                </a:cubicBezTo>
              </a:path>
            </a:pathLst>
          </a:cu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 name="Rectangle : coins arrondis 13">
            <a:extLst>
              <a:ext uri="{FF2B5EF4-FFF2-40B4-BE49-F238E27FC236}">
                <a16:creationId xmlns:a16="http://schemas.microsoft.com/office/drawing/2014/main" id="{073917E5-B6EE-C99D-A7C0-08CA4217287D}"/>
              </a:ext>
            </a:extLst>
          </p:cNvPr>
          <p:cNvSpPr/>
          <p:nvPr/>
        </p:nvSpPr>
        <p:spPr>
          <a:xfrm>
            <a:off x="8626414" y="905773"/>
            <a:ext cx="2872597" cy="646981"/>
          </a:xfrm>
          <a:prstGeom prst="roundRect">
            <a:avLst/>
          </a:prstGeom>
          <a:noFill/>
          <a:ln w="38100">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Straight Arrow Connector 6">
            <a:extLst>
              <a:ext uri="{FF2B5EF4-FFF2-40B4-BE49-F238E27FC236}">
                <a16:creationId xmlns:a16="http://schemas.microsoft.com/office/drawing/2014/main" id="{0F1D1DDF-D422-52EB-9FE1-AB6D387AD49F}"/>
              </a:ext>
            </a:extLst>
          </p:cNvPr>
          <p:cNvCxnSpPr>
            <a:cxnSpLocks/>
            <a:stCxn id="13" idx="0"/>
          </p:cNvCxnSpPr>
          <p:nvPr/>
        </p:nvCxnSpPr>
        <p:spPr>
          <a:xfrm flipV="1">
            <a:off x="10297212" y="1537294"/>
            <a:ext cx="0" cy="7957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170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asques, Système d’exploitation&#10;&#10;Le contenu généré par l’IA peut être incorrect.">
            <a:extLst>
              <a:ext uri="{FF2B5EF4-FFF2-40B4-BE49-F238E27FC236}">
                <a16:creationId xmlns:a16="http://schemas.microsoft.com/office/drawing/2014/main" id="{6E334119-19C9-4A22-21A8-59ADD8837367}"/>
              </a:ext>
            </a:extLst>
          </p:cNvPr>
          <p:cNvPicPr>
            <a:picLocks noChangeAspect="1"/>
          </p:cNvPicPr>
          <p:nvPr/>
        </p:nvPicPr>
        <p:blipFill>
          <a:blip r:embed="rId2"/>
          <a:stretch>
            <a:fillRect/>
          </a:stretch>
        </p:blipFill>
        <p:spPr>
          <a:xfrm>
            <a:off x="969033" y="1509625"/>
            <a:ext cx="6120000" cy="4699285"/>
          </a:xfrm>
          <a:prstGeom prst="rect">
            <a:avLst/>
          </a:prstGeom>
        </p:spPr>
      </p:pic>
      <p:sp>
        <p:nvSpPr>
          <p:cNvPr id="6" name="Titre 5">
            <a:extLst>
              <a:ext uri="{FF2B5EF4-FFF2-40B4-BE49-F238E27FC236}">
                <a16:creationId xmlns:a16="http://schemas.microsoft.com/office/drawing/2014/main" id="{A11C2640-D883-9334-8BC4-CC398B8F0D79}"/>
              </a:ext>
            </a:extLst>
          </p:cNvPr>
          <p:cNvSpPr>
            <a:spLocks noGrp="1"/>
          </p:cNvSpPr>
          <p:nvPr>
            <p:ph type="title"/>
          </p:nvPr>
        </p:nvSpPr>
        <p:spPr>
          <a:xfrm>
            <a:off x="396815" y="129397"/>
            <a:ext cx="11398370" cy="1066770"/>
          </a:xfrm>
        </p:spPr>
        <p:txBody>
          <a:bodyPr/>
          <a:lstStyle/>
          <a:p>
            <a:pPr algn="r" rtl="1"/>
            <a:r>
              <a:rPr lang="ar-DZ" dirty="0"/>
              <a:t>تثبيت تطبيق </a:t>
            </a:r>
            <a:r>
              <a:rPr lang="fr-FR" b="1" dirty="0"/>
              <a:t>Bonjour</a:t>
            </a:r>
            <a:r>
              <a:rPr lang="ar-DZ" dirty="0"/>
              <a:t> على الجهاز الذي يعمل بـ </a:t>
            </a:r>
            <a:r>
              <a:rPr lang="fr-FR" b="1" dirty="0"/>
              <a:t>Windows 7</a:t>
            </a:r>
            <a:r>
              <a:rPr lang="ar-DZ" b="1" dirty="0"/>
              <a:t> </a:t>
            </a:r>
            <a:endParaRPr lang="fr-FR" b="1" dirty="0"/>
          </a:p>
        </p:txBody>
      </p:sp>
      <p:pic>
        <p:nvPicPr>
          <p:cNvPr id="7" name="Image 6">
            <a:extLst>
              <a:ext uri="{FF2B5EF4-FFF2-40B4-BE49-F238E27FC236}">
                <a16:creationId xmlns:a16="http://schemas.microsoft.com/office/drawing/2014/main" id="{E0BAC3C4-89B4-F0EB-8ABF-FE38AF1F2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472" y="1509626"/>
            <a:ext cx="1691224" cy="1710812"/>
          </a:xfrm>
          <a:prstGeom prst="rect">
            <a:avLst/>
          </a:prstGeom>
          <a:ln w="12700">
            <a:solidFill>
              <a:schemeClr val="tx1"/>
            </a:solidFill>
          </a:ln>
        </p:spPr>
      </p:pic>
      <p:cxnSp>
        <p:nvCxnSpPr>
          <p:cNvPr id="8" name="Straight Arrow Connector 6">
            <a:extLst>
              <a:ext uri="{FF2B5EF4-FFF2-40B4-BE49-F238E27FC236}">
                <a16:creationId xmlns:a16="http://schemas.microsoft.com/office/drawing/2014/main" id="{F6D03FB8-07FC-162B-8360-73BB6123818F}"/>
              </a:ext>
            </a:extLst>
          </p:cNvPr>
          <p:cNvCxnSpPr>
            <a:cxnSpLocks/>
            <a:stCxn id="7" idx="1"/>
          </p:cNvCxnSpPr>
          <p:nvPr/>
        </p:nvCxnSpPr>
        <p:spPr>
          <a:xfrm flipH="1">
            <a:off x="7089033" y="2365032"/>
            <a:ext cx="786439"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itre 1">
            <a:extLst>
              <a:ext uri="{FF2B5EF4-FFF2-40B4-BE49-F238E27FC236}">
                <a16:creationId xmlns:a16="http://schemas.microsoft.com/office/drawing/2014/main" id="{9475CDC3-7A44-7BB8-D1C6-2CF7D434FC74}"/>
              </a:ext>
            </a:extLst>
          </p:cNvPr>
          <p:cNvSpPr txBox="1">
            <a:spLocks/>
          </p:cNvSpPr>
          <p:nvPr/>
        </p:nvSpPr>
        <p:spPr>
          <a:xfrm>
            <a:off x="10136038" y="1943969"/>
            <a:ext cx="1880556" cy="842126"/>
          </a:xfrm>
          <a:prstGeom prst="rect">
            <a:avLst/>
          </a:prstGeom>
          <a:solidFill>
            <a:schemeClr val="bg1"/>
          </a:solidFill>
          <a:ln>
            <a:solidFill>
              <a:srgbClr val="EE0000"/>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sz="2400" dirty="0">
                <a:solidFill>
                  <a:srgbClr val="EE0000"/>
                </a:solidFill>
                <a:latin typeface="Times New Roman" panose="02020603050405020304" pitchFamily="18" charset="0"/>
                <a:cs typeface="Times New Roman" panose="02020603050405020304" pitchFamily="18" charset="0"/>
              </a:rPr>
              <a:t>1) انقر مرتين على أيقونة التطبيق</a:t>
            </a:r>
            <a:endParaRPr lang="fr-FR" sz="2400" dirty="0">
              <a:solidFill>
                <a:srgbClr val="EE0000"/>
              </a:solidFill>
              <a:latin typeface="Times New Roman" panose="02020603050405020304" pitchFamily="18" charset="0"/>
              <a:cs typeface="Times New Roman" panose="02020603050405020304" pitchFamily="18" charset="0"/>
            </a:endParaRPr>
          </a:p>
        </p:txBody>
      </p:sp>
      <p:cxnSp>
        <p:nvCxnSpPr>
          <p:cNvPr id="22" name="Straight Arrow Connector 6">
            <a:extLst>
              <a:ext uri="{FF2B5EF4-FFF2-40B4-BE49-F238E27FC236}">
                <a16:creationId xmlns:a16="http://schemas.microsoft.com/office/drawing/2014/main" id="{5E6CDD6E-80B5-58B3-D1E7-77E5FA8A1A54}"/>
              </a:ext>
            </a:extLst>
          </p:cNvPr>
          <p:cNvCxnSpPr>
            <a:cxnSpLocks/>
            <a:stCxn id="21" idx="1"/>
            <a:endCxn id="7" idx="3"/>
          </p:cNvCxnSpPr>
          <p:nvPr/>
        </p:nvCxnSpPr>
        <p:spPr>
          <a:xfrm flipH="1">
            <a:off x="9566696" y="2365032"/>
            <a:ext cx="56934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itre 1">
            <a:extLst>
              <a:ext uri="{FF2B5EF4-FFF2-40B4-BE49-F238E27FC236}">
                <a16:creationId xmlns:a16="http://schemas.microsoft.com/office/drawing/2014/main" id="{FDDC99DC-AD58-174D-CDBF-F18B077F19FA}"/>
              </a:ext>
            </a:extLst>
          </p:cNvPr>
          <p:cNvSpPr txBox="1">
            <a:spLocks/>
          </p:cNvSpPr>
          <p:nvPr/>
        </p:nvSpPr>
        <p:spPr>
          <a:xfrm>
            <a:off x="7780806" y="4449684"/>
            <a:ext cx="1880556" cy="842126"/>
          </a:xfrm>
          <a:prstGeom prst="rect">
            <a:avLst/>
          </a:prstGeom>
          <a:solidFill>
            <a:schemeClr val="bg1"/>
          </a:solidFill>
          <a:ln>
            <a:solidFill>
              <a:srgbClr val="EE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sz="2400" dirty="0">
                <a:solidFill>
                  <a:srgbClr val="EE0000"/>
                </a:solidFill>
                <a:latin typeface="Times New Roman" panose="02020603050405020304" pitchFamily="18" charset="0"/>
                <a:cs typeface="Times New Roman" panose="02020603050405020304" pitchFamily="18" charset="0"/>
              </a:rPr>
              <a:t>2) انقر على زر </a:t>
            </a:r>
            <a:r>
              <a:rPr lang="ar-DZ" sz="2400" b="1" dirty="0">
                <a:solidFill>
                  <a:srgbClr val="EE0000"/>
                </a:solidFill>
                <a:latin typeface="Times New Roman" panose="02020603050405020304" pitchFamily="18" charset="0"/>
                <a:cs typeface="Times New Roman" panose="02020603050405020304" pitchFamily="18" charset="0"/>
              </a:rPr>
              <a:t>"</a:t>
            </a:r>
            <a:r>
              <a:rPr lang="fr-FR" sz="2400" b="1" dirty="0">
                <a:solidFill>
                  <a:srgbClr val="EE0000"/>
                </a:solidFill>
                <a:latin typeface="Times New Roman" panose="02020603050405020304" pitchFamily="18" charset="0"/>
                <a:cs typeface="Times New Roman" panose="02020603050405020304" pitchFamily="18" charset="0"/>
              </a:rPr>
              <a:t>Suivant</a:t>
            </a:r>
            <a:r>
              <a:rPr lang="ar-DZ" sz="2400" b="1" dirty="0">
                <a:solidFill>
                  <a:srgbClr val="EE0000"/>
                </a:solidFill>
                <a:latin typeface="Times New Roman" panose="02020603050405020304" pitchFamily="18" charset="0"/>
                <a:cs typeface="Times New Roman" panose="02020603050405020304" pitchFamily="18" charset="0"/>
              </a:rPr>
              <a:t>"</a:t>
            </a:r>
            <a:endParaRPr lang="fr-FR" sz="2400" b="1" dirty="0">
              <a:solidFill>
                <a:srgbClr val="EE0000"/>
              </a:solidFill>
              <a:latin typeface="Times New Roman" panose="02020603050405020304" pitchFamily="18" charset="0"/>
              <a:cs typeface="Times New Roman" panose="02020603050405020304" pitchFamily="18" charset="0"/>
            </a:endParaRPr>
          </a:p>
        </p:txBody>
      </p:sp>
      <p:cxnSp>
        <p:nvCxnSpPr>
          <p:cNvPr id="30" name="Straight Arrow Connector 6">
            <a:extLst>
              <a:ext uri="{FF2B5EF4-FFF2-40B4-BE49-F238E27FC236}">
                <a16:creationId xmlns:a16="http://schemas.microsoft.com/office/drawing/2014/main" id="{399A8EFA-D33D-F146-D90C-26F298FB4510}"/>
              </a:ext>
            </a:extLst>
          </p:cNvPr>
          <p:cNvCxnSpPr>
            <a:cxnSpLocks/>
            <a:stCxn id="29" idx="1"/>
            <a:endCxn id="33" idx="0"/>
          </p:cNvCxnSpPr>
          <p:nvPr/>
        </p:nvCxnSpPr>
        <p:spPr>
          <a:xfrm rot="10800000" flipV="1">
            <a:off x="5262114" y="4870746"/>
            <a:ext cx="2518692" cy="753677"/>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 coins arrondis 32">
            <a:extLst>
              <a:ext uri="{FF2B5EF4-FFF2-40B4-BE49-F238E27FC236}">
                <a16:creationId xmlns:a16="http://schemas.microsoft.com/office/drawing/2014/main" id="{FC82C9DE-70A9-0A1A-22EF-E27DA6B84240}"/>
              </a:ext>
            </a:extLst>
          </p:cNvPr>
          <p:cNvSpPr/>
          <p:nvPr/>
        </p:nvSpPr>
        <p:spPr>
          <a:xfrm>
            <a:off x="4692770" y="5624424"/>
            <a:ext cx="1138687" cy="448574"/>
          </a:xfrm>
          <a:prstGeom prst="roundRect">
            <a:avLst/>
          </a:prstGeom>
          <a:noFill/>
          <a:ln w="38100">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9551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affichage&#10;&#10;Le contenu généré par l’IA peut être incorrect.">
            <a:extLst>
              <a:ext uri="{FF2B5EF4-FFF2-40B4-BE49-F238E27FC236}">
                <a16:creationId xmlns:a16="http://schemas.microsoft.com/office/drawing/2014/main" id="{21BF209E-3CC4-70AA-572C-E34925637F59}"/>
              </a:ext>
            </a:extLst>
          </p:cNvPr>
          <p:cNvPicPr>
            <a:picLocks noChangeAspect="1"/>
          </p:cNvPicPr>
          <p:nvPr/>
        </p:nvPicPr>
        <p:blipFill>
          <a:blip r:embed="rId2"/>
          <a:stretch>
            <a:fillRect/>
          </a:stretch>
        </p:blipFill>
        <p:spPr>
          <a:xfrm>
            <a:off x="882770" y="1334990"/>
            <a:ext cx="6120000" cy="4698425"/>
          </a:xfrm>
          <a:prstGeom prst="rect">
            <a:avLst/>
          </a:prstGeom>
        </p:spPr>
      </p:pic>
      <p:sp>
        <p:nvSpPr>
          <p:cNvPr id="5" name="Titre 1">
            <a:extLst>
              <a:ext uri="{FF2B5EF4-FFF2-40B4-BE49-F238E27FC236}">
                <a16:creationId xmlns:a16="http://schemas.microsoft.com/office/drawing/2014/main" id="{0CA79E4C-BC3B-1E69-D94C-57E5CF6C0115}"/>
              </a:ext>
            </a:extLst>
          </p:cNvPr>
          <p:cNvSpPr txBox="1">
            <a:spLocks/>
          </p:cNvSpPr>
          <p:nvPr/>
        </p:nvSpPr>
        <p:spPr>
          <a:xfrm>
            <a:off x="7435749" y="5329578"/>
            <a:ext cx="1880556" cy="842126"/>
          </a:xfrm>
          <a:prstGeom prst="rect">
            <a:avLst/>
          </a:prstGeom>
          <a:solidFill>
            <a:schemeClr val="bg1"/>
          </a:solidFill>
          <a:ln>
            <a:solidFill>
              <a:srgbClr val="EE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sz="2400" dirty="0">
                <a:solidFill>
                  <a:srgbClr val="EE0000"/>
                </a:solidFill>
                <a:latin typeface="Times New Roman" panose="02020603050405020304" pitchFamily="18" charset="0"/>
                <a:cs typeface="Times New Roman" panose="02020603050405020304" pitchFamily="18" charset="0"/>
              </a:rPr>
              <a:t>2) انقر على زر </a:t>
            </a:r>
            <a:r>
              <a:rPr lang="ar-DZ" sz="2400" b="1" dirty="0">
                <a:solidFill>
                  <a:srgbClr val="EE0000"/>
                </a:solidFill>
                <a:latin typeface="Times New Roman" panose="02020603050405020304" pitchFamily="18" charset="0"/>
                <a:cs typeface="Times New Roman" panose="02020603050405020304" pitchFamily="18" charset="0"/>
              </a:rPr>
              <a:t>"</a:t>
            </a:r>
            <a:r>
              <a:rPr lang="fr-FR" sz="2400" b="1" dirty="0">
                <a:solidFill>
                  <a:srgbClr val="EE0000"/>
                </a:solidFill>
                <a:latin typeface="Times New Roman" panose="02020603050405020304" pitchFamily="18" charset="0"/>
                <a:cs typeface="Times New Roman" panose="02020603050405020304" pitchFamily="18" charset="0"/>
              </a:rPr>
              <a:t>Suivant</a:t>
            </a:r>
            <a:r>
              <a:rPr lang="ar-DZ" sz="2400" b="1" dirty="0">
                <a:solidFill>
                  <a:srgbClr val="EE0000"/>
                </a:solidFill>
                <a:latin typeface="Times New Roman" panose="02020603050405020304" pitchFamily="18" charset="0"/>
                <a:cs typeface="Times New Roman" panose="02020603050405020304" pitchFamily="18" charset="0"/>
              </a:rPr>
              <a:t>"</a:t>
            </a:r>
            <a:endParaRPr lang="fr-FR" sz="2400" b="1" dirty="0">
              <a:solidFill>
                <a:srgbClr val="EE0000"/>
              </a:solidFill>
              <a:latin typeface="Times New Roman" panose="02020603050405020304" pitchFamily="18" charset="0"/>
              <a:cs typeface="Times New Roman" panose="02020603050405020304" pitchFamily="18" charset="0"/>
            </a:endParaRPr>
          </a:p>
        </p:txBody>
      </p:sp>
      <p:cxnSp>
        <p:nvCxnSpPr>
          <p:cNvPr id="6" name="Straight Arrow Connector 6">
            <a:extLst>
              <a:ext uri="{FF2B5EF4-FFF2-40B4-BE49-F238E27FC236}">
                <a16:creationId xmlns:a16="http://schemas.microsoft.com/office/drawing/2014/main" id="{8811F231-5984-60C5-C18A-9BF9AEB0DCA5}"/>
              </a:ext>
            </a:extLst>
          </p:cNvPr>
          <p:cNvCxnSpPr>
            <a:cxnSpLocks/>
            <a:stCxn id="5" idx="2"/>
            <a:endCxn id="7" idx="2"/>
          </p:cNvCxnSpPr>
          <p:nvPr/>
        </p:nvCxnSpPr>
        <p:spPr>
          <a:xfrm rot="5400000" flipH="1">
            <a:off x="6623068" y="4418745"/>
            <a:ext cx="297114" cy="3208804"/>
          </a:xfrm>
          <a:prstGeom prst="bentConnector3">
            <a:avLst>
              <a:gd name="adj1" fmla="val -7694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 coins arrondis 6">
            <a:extLst>
              <a:ext uri="{FF2B5EF4-FFF2-40B4-BE49-F238E27FC236}">
                <a16:creationId xmlns:a16="http://schemas.microsoft.com/office/drawing/2014/main" id="{EFDBF9D9-01D1-946E-03BF-FBF9ABC71BE1}"/>
              </a:ext>
            </a:extLst>
          </p:cNvPr>
          <p:cNvSpPr/>
          <p:nvPr/>
        </p:nvSpPr>
        <p:spPr>
          <a:xfrm>
            <a:off x="4597879" y="5426016"/>
            <a:ext cx="1138687" cy="448574"/>
          </a:xfrm>
          <a:prstGeom prst="roundRect">
            <a:avLst/>
          </a:prstGeom>
          <a:noFill/>
          <a:ln w="38100">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a:extLst>
              <a:ext uri="{FF2B5EF4-FFF2-40B4-BE49-F238E27FC236}">
                <a16:creationId xmlns:a16="http://schemas.microsoft.com/office/drawing/2014/main" id="{F97C37B0-1ACC-89BD-B47D-16C872F56963}"/>
              </a:ext>
            </a:extLst>
          </p:cNvPr>
          <p:cNvSpPr txBox="1">
            <a:spLocks/>
          </p:cNvSpPr>
          <p:nvPr/>
        </p:nvSpPr>
        <p:spPr>
          <a:xfrm>
            <a:off x="7349485" y="3561702"/>
            <a:ext cx="1880556" cy="842126"/>
          </a:xfrm>
          <a:prstGeom prst="rect">
            <a:avLst/>
          </a:prstGeom>
          <a:solidFill>
            <a:schemeClr val="bg1"/>
          </a:solidFill>
          <a:ln>
            <a:solidFill>
              <a:srgbClr val="EE0000"/>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r-FR" sz="2400" dirty="0">
                <a:solidFill>
                  <a:srgbClr val="EE0000"/>
                </a:solidFill>
                <a:latin typeface="Times New Roman" panose="02020603050405020304" pitchFamily="18" charset="0"/>
                <a:cs typeface="Times New Roman" panose="02020603050405020304" pitchFamily="18" charset="0"/>
              </a:rPr>
              <a:t>1</a:t>
            </a:r>
            <a:r>
              <a:rPr lang="ar-DZ" sz="2400" dirty="0">
                <a:solidFill>
                  <a:srgbClr val="EE0000"/>
                </a:solidFill>
                <a:latin typeface="Times New Roman" panose="02020603050405020304" pitchFamily="18" charset="0"/>
                <a:cs typeface="Times New Roman" panose="02020603050405020304" pitchFamily="18" charset="0"/>
              </a:rPr>
              <a:t>) انقر على زر الموافقة على شروط </a:t>
            </a:r>
            <a:r>
              <a:rPr lang="ar-DZ" sz="2400" dirty="0" err="1">
                <a:solidFill>
                  <a:srgbClr val="EE0000"/>
                </a:solidFill>
                <a:latin typeface="Times New Roman" panose="02020603050405020304" pitchFamily="18" charset="0"/>
                <a:cs typeface="Times New Roman" panose="02020603050405020304" pitchFamily="18" charset="0"/>
              </a:rPr>
              <a:t>الإستخدام</a:t>
            </a:r>
            <a:endParaRPr lang="fr-FR" sz="2400" b="1" dirty="0">
              <a:solidFill>
                <a:srgbClr val="EE0000"/>
              </a:solidFill>
              <a:latin typeface="Times New Roman" panose="02020603050405020304" pitchFamily="18" charset="0"/>
              <a:cs typeface="Times New Roman" panose="02020603050405020304" pitchFamily="18" charset="0"/>
            </a:endParaRPr>
          </a:p>
        </p:txBody>
      </p:sp>
      <p:cxnSp>
        <p:nvCxnSpPr>
          <p:cNvPr id="10" name="Straight Arrow Connector 6">
            <a:extLst>
              <a:ext uri="{FF2B5EF4-FFF2-40B4-BE49-F238E27FC236}">
                <a16:creationId xmlns:a16="http://schemas.microsoft.com/office/drawing/2014/main" id="{54FE7AFA-CB11-DF34-07EE-F85F02217E9D}"/>
              </a:ext>
            </a:extLst>
          </p:cNvPr>
          <p:cNvCxnSpPr>
            <a:cxnSpLocks/>
            <a:stCxn id="9" idx="2"/>
            <a:endCxn id="11" idx="3"/>
          </p:cNvCxnSpPr>
          <p:nvPr/>
        </p:nvCxnSpPr>
        <p:spPr>
          <a:xfrm rot="5400000">
            <a:off x="5879607" y="2639022"/>
            <a:ext cx="645350" cy="4174963"/>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 coins arrondis 10">
            <a:extLst>
              <a:ext uri="{FF2B5EF4-FFF2-40B4-BE49-F238E27FC236}">
                <a16:creationId xmlns:a16="http://schemas.microsoft.com/office/drawing/2014/main" id="{ED3AEB60-D2D2-2735-4683-C9D17E3453DD}"/>
              </a:ext>
            </a:extLst>
          </p:cNvPr>
          <p:cNvSpPr/>
          <p:nvPr/>
        </p:nvSpPr>
        <p:spPr>
          <a:xfrm>
            <a:off x="1173192" y="4891178"/>
            <a:ext cx="2941608" cy="316000"/>
          </a:xfrm>
          <a:prstGeom prst="roundRect">
            <a:avLst/>
          </a:prstGeom>
          <a:noFill/>
          <a:ln w="38100">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5">
            <a:extLst>
              <a:ext uri="{FF2B5EF4-FFF2-40B4-BE49-F238E27FC236}">
                <a16:creationId xmlns:a16="http://schemas.microsoft.com/office/drawing/2014/main" id="{52811EB4-CB9D-4576-1DE6-0BEE491414BF}"/>
              </a:ext>
            </a:extLst>
          </p:cNvPr>
          <p:cNvSpPr>
            <a:spLocks noGrp="1"/>
          </p:cNvSpPr>
          <p:nvPr>
            <p:ph type="title"/>
          </p:nvPr>
        </p:nvSpPr>
        <p:spPr>
          <a:xfrm>
            <a:off x="396815" y="129397"/>
            <a:ext cx="11398370" cy="1066770"/>
          </a:xfrm>
        </p:spPr>
        <p:txBody>
          <a:bodyPr/>
          <a:lstStyle/>
          <a:p>
            <a:pPr algn="r" rtl="1"/>
            <a:r>
              <a:rPr lang="ar-DZ" dirty="0"/>
              <a:t>تثبيت تطبيق </a:t>
            </a:r>
            <a:r>
              <a:rPr lang="fr-FR" b="1" dirty="0"/>
              <a:t>Bonjour</a:t>
            </a:r>
            <a:r>
              <a:rPr lang="ar-DZ" dirty="0"/>
              <a:t> على الجهاز الذي يعمل بـ </a:t>
            </a:r>
            <a:r>
              <a:rPr lang="fr-FR" b="1" dirty="0"/>
              <a:t>Windows 7</a:t>
            </a:r>
            <a:r>
              <a:rPr lang="ar-DZ" b="1" dirty="0"/>
              <a:t> </a:t>
            </a:r>
            <a:endParaRPr lang="fr-FR" b="1" dirty="0"/>
          </a:p>
        </p:txBody>
      </p:sp>
    </p:spTree>
    <p:extLst>
      <p:ext uri="{BB962C8B-B14F-4D97-AF65-F5344CB8AC3E}">
        <p14:creationId xmlns:p14="http://schemas.microsoft.com/office/powerpoint/2010/main" val="351004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D8DB0-D4CA-9DD5-D50C-FD0391312361}"/>
            </a:ext>
          </a:extLst>
        </p:cNvPr>
        <p:cNvGrpSpPr/>
        <p:nvPr/>
      </p:nvGrpSpPr>
      <p:grpSpPr>
        <a:xfrm>
          <a:off x="0" y="0"/>
          <a:ext cx="0" cy="0"/>
          <a:chOff x="0" y="0"/>
          <a:chExt cx="0" cy="0"/>
        </a:xfrm>
      </p:grpSpPr>
      <p:pic>
        <p:nvPicPr>
          <p:cNvPr id="12" name="Image 11" descr="Une image contenant texte, Appareils électroniques, capture d’écran, logiciel&#10;&#10;Le contenu généré par l’IA peut être incorrect.">
            <a:extLst>
              <a:ext uri="{FF2B5EF4-FFF2-40B4-BE49-F238E27FC236}">
                <a16:creationId xmlns:a16="http://schemas.microsoft.com/office/drawing/2014/main" id="{EBA5B2DF-F68D-B1A5-8EDB-5DBCEA467DF3}"/>
              </a:ext>
            </a:extLst>
          </p:cNvPr>
          <p:cNvPicPr>
            <a:picLocks noChangeAspect="1"/>
          </p:cNvPicPr>
          <p:nvPr/>
        </p:nvPicPr>
        <p:blipFill>
          <a:blip r:embed="rId2"/>
          <a:stretch>
            <a:fillRect/>
          </a:stretch>
        </p:blipFill>
        <p:spPr>
          <a:xfrm>
            <a:off x="593874" y="1291647"/>
            <a:ext cx="5026393" cy="3861863"/>
          </a:xfrm>
          <a:prstGeom prst="rect">
            <a:avLst/>
          </a:prstGeom>
        </p:spPr>
      </p:pic>
      <p:pic>
        <p:nvPicPr>
          <p:cNvPr id="3" name="Image 2" descr="Une image contenant texte, Appareils électroniques, capture d’écran, affichage&#10;&#10;Le contenu généré par l’IA peut être incorrect.">
            <a:extLst>
              <a:ext uri="{FF2B5EF4-FFF2-40B4-BE49-F238E27FC236}">
                <a16:creationId xmlns:a16="http://schemas.microsoft.com/office/drawing/2014/main" id="{0526F51C-8165-DD15-8C5C-6BCA630B12BF}"/>
              </a:ext>
            </a:extLst>
          </p:cNvPr>
          <p:cNvPicPr>
            <a:picLocks noChangeAspect="1"/>
          </p:cNvPicPr>
          <p:nvPr/>
        </p:nvPicPr>
        <p:blipFill>
          <a:blip r:embed="rId3"/>
          <a:stretch>
            <a:fillRect/>
          </a:stretch>
        </p:blipFill>
        <p:spPr>
          <a:xfrm>
            <a:off x="6450582" y="1291646"/>
            <a:ext cx="5013472" cy="3861863"/>
          </a:xfrm>
          <a:prstGeom prst="rect">
            <a:avLst/>
          </a:prstGeom>
        </p:spPr>
      </p:pic>
      <p:sp>
        <p:nvSpPr>
          <p:cNvPr id="5" name="Titre 1">
            <a:extLst>
              <a:ext uri="{FF2B5EF4-FFF2-40B4-BE49-F238E27FC236}">
                <a16:creationId xmlns:a16="http://schemas.microsoft.com/office/drawing/2014/main" id="{3F365AA3-757D-EFB2-E533-5A853AD4ECE3}"/>
              </a:ext>
            </a:extLst>
          </p:cNvPr>
          <p:cNvSpPr txBox="1">
            <a:spLocks/>
          </p:cNvSpPr>
          <p:nvPr/>
        </p:nvSpPr>
        <p:spPr>
          <a:xfrm>
            <a:off x="7435749" y="5329578"/>
            <a:ext cx="1880556" cy="842126"/>
          </a:xfrm>
          <a:prstGeom prst="rect">
            <a:avLst/>
          </a:prstGeom>
          <a:solidFill>
            <a:schemeClr val="bg1"/>
          </a:solidFill>
          <a:ln>
            <a:solidFill>
              <a:srgbClr val="EE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r-FR" sz="2400" dirty="0">
                <a:solidFill>
                  <a:srgbClr val="EE0000"/>
                </a:solidFill>
                <a:latin typeface="Times New Roman" panose="02020603050405020304" pitchFamily="18" charset="0"/>
                <a:cs typeface="Times New Roman" panose="02020603050405020304" pitchFamily="18" charset="0"/>
              </a:rPr>
              <a:t>1</a:t>
            </a:r>
            <a:r>
              <a:rPr lang="ar-DZ" sz="2400" dirty="0">
                <a:solidFill>
                  <a:srgbClr val="EE0000"/>
                </a:solidFill>
                <a:latin typeface="Times New Roman" panose="02020603050405020304" pitchFamily="18" charset="0"/>
                <a:cs typeface="Times New Roman" panose="02020603050405020304" pitchFamily="18" charset="0"/>
              </a:rPr>
              <a:t>) انقر على زر </a:t>
            </a:r>
            <a:r>
              <a:rPr lang="ar-DZ" sz="2400" b="1" dirty="0">
                <a:solidFill>
                  <a:srgbClr val="EE0000"/>
                </a:solidFill>
                <a:latin typeface="Times New Roman" panose="02020603050405020304" pitchFamily="18" charset="0"/>
                <a:cs typeface="Times New Roman" panose="02020603050405020304" pitchFamily="18" charset="0"/>
              </a:rPr>
              <a:t>"</a:t>
            </a:r>
            <a:r>
              <a:rPr lang="fr-FR" sz="2400" b="1" dirty="0">
                <a:solidFill>
                  <a:srgbClr val="EE0000"/>
                </a:solidFill>
                <a:latin typeface="Times New Roman" panose="02020603050405020304" pitchFamily="18" charset="0"/>
                <a:cs typeface="Times New Roman" panose="02020603050405020304" pitchFamily="18" charset="0"/>
              </a:rPr>
              <a:t>Suivant</a:t>
            </a:r>
            <a:r>
              <a:rPr lang="ar-DZ" sz="2400" b="1" dirty="0">
                <a:solidFill>
                  <a:srgbClr val="EE0000"/>
                </a:solidFill>
                <a:latin typeface="Times New Roman" panose="02020603050405020304" pitchFamily="18" charset="0"/>
                <a:cs typeface="Times New Roman" panose="02020603050405020304" pitchFamily="18" charset="0"/>
              </a:rPr>
              <a:t>"</a:t>
            </a:r>
            <a:endParaRPr lang="fr-FR" sz="2400" b="1" dirty="0">
              <a:solidFill>
                <a:srgbClr val="EE0000"/>
              </a:solidFill>
              <a:latin typeface="Times New Roman" panose="02020603050405020304" pitchFamily="18" charset="0"/>
              <a:cs typeface="Times New Roman" panose="02020603050405020304" pitchFamily="18" charset="0"/>
            </a:endParaRPr>
          </a:p>
        </p:txBody>
      </p:sp>
      <p:cxnSp>
        <p:nvCxnSpPr>
          <p:cNvPr id="6" name="Straight Arrow Connector 6">
            <a:extLst>
              <a:ext uri="{FF2B5EF4-FFF2-40B4-BE49-F238E27FC236}">
                <a16:creationId xmlns:a16="http://schemas.microsoft.com/office/drawing/2014/main" id="{F054B4DE-C008-5F0D-AC4C-BBD8A9EF4E8A}"/>
              </a:ext>
            </a:extLst>
          </p:cNvPr>
          <p:cNvCxnSpPr>
            <a:cxnSpLocks/>
            <a:stCxn id="5" idx="3"/>
            <a:endCxn id="7" idx="2"/>
          </p:cNvCxnSpPr>
          <p:nvPr/>
        </p:nvCxnSpPr>
        <p:spPr>
          <a:xfrm flipV="1">
            <a:off x="9316305" y="4991521"/>
            <a:ext cx="629952" cy="759120"/>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 coins arrondis 6">
            <a:extLst>
              <a:ext uri="{FF2B5EF4-FFF2-40B4-BE49-F238E27FC236}">
                <a16:creationId xmlns:a16="http://schemas.microsoft.com/office/drawing/2014/main" id="{8433A58B-59AE-0D1A-8CB0-F33D46F08B23}"/>
              </a:ext>
            </a:extLst>
          </p:cNvPr>
          <p:cNvSpPr/>
          <p:nvPr/>
        </p:nvSpPr>
        <p:spPr>
          <a:xfrm>
            <a:off x="9480430" y="4675517"/>
            <a:ext cx="931654" cy="316004"/>
          </a:xfrm>
          <a:prstGeom prst="roundRect">
            <a:avLst/>
          </a:prstGeom>
          <a:noFill/>
          <a:ln w="38100">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5">
            <a:extLst>
              <a:ext uri="{FF2B5EF4-FFF2-40B4-BE49-F238E27FC236}">
                <a16:creationId xmlns:a16="http://schemas.microsoft.com/office/drawing/2014/main" id="{102EEA6F-AEBE-EDF6-518C-A02DD14CC011}"/>
              </a:ext>
            </a:extLst>
          </p:cNvPr>
          <p:cNvSpPr>
            <a:spLocks noGrp="1"/>
          </p:cNvSpPr>
          <p:nvPr>
            <p:ph type="title"/>
          </p:nvPr>
        </p:nvSpPr>
        <p:spPr>
          <a:xfrm>
            <a:off x="396815" y="129397"/>
            <a:ext cx="11398370" cy="1066770"/>
          </a:xfrm>
        </p:spPr>
        <p:txBody>
          <a:bodyPr/>
          <a:lstStyle/>
          <a:p>
            <a:pPr algn="r" rtl="1"/>
            <a:r>
              <a:rPr lang="ar-DZ" dirty="0"/>
              <a:t>تثبيت تطبيق </a:t>
            </a:r>
            <a:r>
              <a:rPr lang="fr-FR" b="1" dirty="0"/>
              <a:t>Bonjour</a:t>
            </a:r>
            <a:r>
              <a:rPr lang="ar-DZ" dirty="0"/>
              <a:t> على الجهاز الذي يعمل بـ </a:t>
            </a:r>
            <a:r>
              <a:rPr lang="fr-FR" b="1" dirty="0"/>
              <a:t>Windows 7</a:t>
            </a:r>
            <a:r>
              <a:rPr lang="ar-DZ" b="1" dirty="0"/>
              <a:t> </a:t>
            </a:r>
            <a:endParaRPr lang="fr-FR" b="1" dirty="0"/>
          </a:p>
        </p:txBody>
      </p:sp>
      <p:sp>
        <p:nvSpPr>
          <p:cNvPr id="14" name="Rectangle 13">
            <a:extLst>
              <a:ext uri="{FF2B5EF4-FFF2-40B4-BE49-F238E27FC236}">
                <a16:creationId xmlns:a16="http://schemas.microsoft.com/office/drawing/2014/main" id="{57ACC9DD-6FEE-97A8-5CE7-1C8716940A58}"/>
              </a:ext>
            </a:extLst>
          </p:cNvPr>
          <p:cNvSpPr/>
          <p:nvPr/>
        </p:nvSpPr>
        <p:spPr>
          <a:xfrm>
            <a:off x="10330382" y="1196167"/>
            <a:ext cx="968535" cy="923330"/>
          </a:xfrm>
          <a:prstGeom prst="rect">
            <a:avLst/>
          </a:prstGeom>
          <a:noFill/>
        </p:spPr>
        <p:txBody>
          <a:bodyPr wrap="squar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(1)</a:t>
            </a:r>
          </a:p>
        </p:txBody>
      </p:sp>
      <p:sp>
        <p:nvSpPr>
          <p:cNvPr id="19" name="Rectangle 18">
            <a:extLst>
              <a:ext uri="{FF2B5EF4-FFF2-40B4-BE49-F238E27FC236}">
                <a16:creationId xmlns:a16="http://schemas.microsoft.com/office/drawing/2014/main" id="{7BC63404-8971-FF48-4EF2-873D423BA88A}"/>
              </a:ext>
            </a:extLst>
          </p:cNvPr>
          <p:cNvSpPr/>
          <p:nvPr/>
        </p:nvSpPr>
        <p:spPr>
          <a:xfrm>
            <a:off x="4498925" y="1196167"/>
            <a:ext cx="968535" cy="923330"/>
          </a:xfrm>
          <a:prstGeom prst="rect">
            <a:avLst/>
          </a:prstGeom>
          <a:noFill/>
        </p:spPr>
        <p:txBody>
          <a:bodyPr wrap="squar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(2)</a:t>
            </a:r>
          </a:p>
        </p:txBody>
      </p:sp>
      <p:sp>
        <p:nvSpPr>
          <p:cNvPr id="20" name="Titre 1">
            <a:extLst>
              <a:ext uri="{FF2B5EF4-FFF2-40B4-BE49-F238E27FC236}">
                <a16:creationId xmlns:a16="http://schemas.microsoft.com/office/drawing/2014/main" id="{128103C2-9FA7-017C-31CE-F99F6F5C5F3B}"/>
              </a:ext>
            </a:extLst>
          </p:cNvPr>
          <p:cNvSpPr txBox="1">
            <a:spLocks/>
          </p:cNvSpPr>
          <p:nvPr/>
        </p:nvSpPr>
        <p:spPr>
          <a:xfrm>
            <a:off x="1591613" y="5347646"/>
            <a:ext cx="1880556" cy="842126"/>
          </a:xfrm>
          <a:prstGeom prst="rect">
            <a:avLst/>
          </a:prstGeom>
          <a:solidFill>
            <a:schemeClr val="bg1"/>
          </a:solidFill>
          <a:ln>
            <a:solidFill>
              <a:srgbClr val="EE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r-FR" sz="2400" dirty="0">
                <a:solidFill>
                  <a:srgbClr val="EE0000"/>
                </a:solidFill>
                <a:latin typeface="Times New Roman" panose="02020603050405020304" pitchFamily="18" charset="0"/>
                <a:cs typeface="Times New Roman" panose="02020603050405020304" pitchFamily="18" charset="0"/>
              </a:rPr>
              <a:t>2</a:t>
            </a:r>
            <a:r>
              <a:rPr lang="ar-DZ" sz="2400" dirty="0">
                <a:solidFill>
                  <a:srgbClr val="EE0000"/>
                </a:solidFill>
                <a:latin typeface="Times New Roman" panose="02020603050405020304" pitchFamily="18" charset="0"/>
                <a:cs typeface="Times New Roman" panose="02020603050405020304" pitchFamily="18" charset="0"/>
              </a:rPr>
              <a:t>) انقر على زر </a:t>
            </a:r>
            <a:r>
              <a:rPr lang="ar-DZ" sz="2400" b="1" dirty="0">
                <a:solidFill>
                  <a:srgbClr val="EE0000"/>
                </a:solidFill>
                <a:latin typeface="Times New Roman" panose="02020603050405020304" pitchFamily="18" charset="0"/>
                <a:cs typeface="Times New Roman" panose="02020603050405020304" pitchFamily="18" charset="0"/>
              </a:rPr>
              <a:t>"</a:t>
            </a:r>
            <a:r>
              <a:rPr lang="fr-FR" sz="2400" b="1" dirty="0">
                <a:solidFill>
                  <a:srgbClr val="EE0000"/>
                </a:solidFill>
                <a:latin typeface="Times New Roman" panose="02020603050405020304" pitchFamily="18" charset="0"/>
                <a:cs typeface="Times New Roman" panose="02020603050405020304" pitchFamily="18" charset="0"/>
              </a:rPr>
              <a:t>Installer</a:t>
            </a:r>
            <a:r>
              <a:rPr lang="ar-DZ" sz="2400" b="1" dirty="0">
                <a:solidFill>
                  <a:srgbClr val="EE0000"/>
                </a:solidFill>
                <a:latin typeface="Times New Roman" panose="02020603050405020304" pitchFamily="18" charset="0"/>
                <a:cs typeface="Times New Roman" panose="02020603050405020304" pitchFamily="18" charset="0"/>
              </a:rPr>
              <a:t>"</a:t>
            </a:r>
            <a:endParaRPr lang="fr-FR" sz="2400" b="1" dirty="0">
              <a:solidFill>
                <a:srgbClr val="EE0000"/>
              </a:solidFill>
              <a:latin typeface="Times New Roman" panose="02020603050405020304" pitchFamily="18" charset="0"/>
              <a:cs typeface="Times New Roman" panose="02020603050405020304" pitchFamily="18" charset="0"/>
            </a:endParaRPr>
          </a:p>
        </p:txBody>
      </p:sp>
      <p:cxnSp>
        <p:nvCxnSpPr>
          <p:cNvPr id="21" name="Straight Arrow Connector 6">
            <a:extLst>
              <a:ext uri="{FF2B5EF4-FFF2-40B4-BE49-F238E27FC236}">
                <a16:creationId xmlns:a16="http://schemas.microsoft.com/office/drawing/2014/main" id="{9475FB37-E694-E953-6AEB-3A7C929678B8}"/>
              </a:ext>
            </a:extLst>
          </p:cNvPr>
          <p:cNvCxnSpPr>
            <a:cxnSpLocks/>
            <a:stCxn id="20" idx="3"/>
            <a:endCxn id="26" idx="2"/>
          </p:cNvCxnSpPr>
          <p:nvPr/>
        </p:nvCxnSpPr>
        <p:spPr>
          <a:xfrm flipV="1">
            <a:off x="3472169" y="4991521"/>
            <a:ext cx="634525" cy="777188"/>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 coins arrondis 25">
            <a:extLst>
              <a:ext uri="{FF2B5EF4-FFF2-40B4-BE49-F238E27FC236}">
                <a16:creationId xmlns:a16="http://schemas.microsoft.com/office/drawing/2014/main" id="{3BE6F9CF-4EAE-2FE1-109A-1B46F170F614}"/>
              </a:ext>
            </a:extLst>
          </p:cNvPr>
          <p:cNvSpPr/>
          <p:nvPr/>
        </p:nvSpPr>
        <p:spPr>
          <a:xfrm>
            <a:off x="3640867" y="4675517"/>
            <a:ext cx="931654" cy="316004"/>
          </a:xfrm>
          <a:prstGeom prst="roundRect">
            <a:avLst/>
          </a:prstGeom>
          <a:noFill/>
          <a:ln w="38100">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Straight Arrow Connector 6">
            <a:extLst>
              <a:ext uri="{FF2B5EF4-FFF2-40B4-BE49-F238E27FC236}">
                <a16:creationId xmlns:a16="http://schemas.microsoft.com/office/drawing/2014/main" id="{C8287B36-D99D-92A3-9855-06CF7F4B6659}"/>
              </a:ext>
            </a:extLst>
          </p:cNvPr>
          <p:cNvCxnSpPr>
            <a:cxnSpLocks/>
            <a:stCxn id="3" idx="1"/>
            <a:endCxn id="12" idx="3"/>
          </p:cNvCxnSpPr>
          <p:nvPr/>
        </p:nvCxnSpPr>
        <p:spPr>
          <a:xfrm flipH="1">
            <a:off x="5620267" y="3222578"/>
            <a:ext cx="830315"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569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affichage&#10;&#10;Le contenu généré par l’IA peut être incorrect.">
            <a:extLst>
              <a:ext uri="{FF2B5EF4-FFF2-40B4-BE49-F238E27FC236}">
                <a16:creationId xmlns:a16="http://schemas.microsoft.com/office/drawing/2014/main" id="{0BF812A3-3951-F10C-85C1-69E77A0F7774}"/>
              </a:ext>
            </a:extLst>
          </p:cNvPr>
          <p:cNvPicPr>
            <a:picLocks noChangeAspect="1"/>
          </p:cNvPicPr>
          <p:nvPr/>
        </p:nvPicPr>
        <p:blipFill>
          <a:blip r:embed="rId2"/>
          <a:stretch>
            <a:fillRect/>
          </a:stretch>
        </p:blipFill>
        <p:spPr>
          <a:xfrm>
            <a:off x="6870234" y="1449175"/>
            <a:ext cx="4363059" cy="3258005"/>
          </a:xfrm>
          <a:prstGeom prst="rect">
            <a:avLst/>
          </a:prstGeom>
        </p:spPr>
      </p:pic>
      <p:pic>
        <p:nvPicPr>
          <p:cNvPr id="6" name="Image 5" descr="Une image contenant texte, Appareils électroniques, capture d’écran, affichage&#10;&#10;Le contenu généré par l’IA peut être incorrect.">
            <a:extLst>
              <a:ext uri="{FF2B5EF4-FFF2-40B4-BE49-F238E27FC236}">
                <a16:creationId xmlns:a16="http://schemas.microsoft.com/office/drawing/2014/main" id="{964C5E02-61FC-14C8-18DE-93FA3A088976}"/>
              </a:ext>
            </a:extLst>
          </p:cNvPr>
          <p:cNvPicPr>
            <a:picLocks noChangeAspect="1"/>
          </p:cNvPicPr>
          <p:nvPr/>
        </p:nvPicPr>
        <p:blipFill>
          <a:blip r:embed="rId3"/>
          <a:srcRect b="1745"/>
          <a:stretch>
            <a:fillRect/>
          </a:stretch>
        </p:blipFill>
        <p:spPr>
          <a:xfrm>
            <a:off x="1160256" y="1299752"/>
            <a:ext cx="4753638" cy="3556852"/>
          </a:xfrm>
          <a:prstGeom prst="rect">
            <a:avLst/>
          </a:prstGeom>
          <a:solidFill>
            <a:srgbClr val="FFFFFF">
              <a:shade val="85000"/>
            </a:srgbClr>
          </a:solidFill>
          <a:ln w="285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re 5">
            <a:extLst>
              <a:ext uri="{FF2B5EF4-FFF2-40B4-BE49-F238E27FC236}">
                <a16:creationId xmlns:a16="http://schemas.microsoft.com/office/drawing/2014/main" id="{57F3619E-477B-0C36-07E0-82506A658716}"/>
              </a:ext>
            </a:extLst>
          </p:cNvPr>
          <p:cNvSpPr txBox="1">
            <a:spLocks/>
          </p:cNvSpPr>
          <p:nvPr/>
        </p:nvSpPr>
        <p:spPr>
          <a:xfrm>
            <a:off x="396815" y="129397"/>
            <a:ext cx="11398370" cy="10667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DZ"/>
              <a:t>تثبيت تطبيق </a:t>
            </a:r>
            <a:r>
              <a:rPr lang="fr-FR" b="1"/>
              <a:t>Bonjour</a:t>
            </a:r>
            <a:r>
              <a:rPr lang="ar-DZ"/>
              <a:t> على الجهاز الذي يعمل بـ </a:t>
            </a:r>
            <a:r>
              <a:rPr lang="fr-FR" b="1"/>
              <a:t>Windows 7</a:t>
            </a:r>
            <a:r>
              <a:rPr lang="ar-DZ" b="1"/>
              <a:t> </a:t>
            </a:r>
            <a:endParaRPr lang="fr-FR" b="1" dirty="0"/>
          </a:p>
        </p:txBody>
      </p:sp>
      <p:sp>
        <p:nvSpPr>
          <p:cNvPr id="8" name="Rectangle 7">
            <a:extLst>
              <a:ext uri="{FF2B5EF4-FFF2-40B4-BE49-F238E27FC236}">
                <a16:creationId xmlns:a16="http://schemas.microsoft.com/office/drawing/2014/main" id="{8A2EA4FB-4015-7C0F-E97E-5F81F7C2BA50}"/>
              </a:ext>
            </a:extLst>
          </p:cNvPr>
          <p:cNvSpPr/>
          <p:nvPr/>
        </p:nvSpPr>
        <p:spPr>
          <a:xfrm>
            <a:off x="10345975" y="1299752"/>
            <a:ext cx="968535" cy="923330"/>
          </a:xfrm>
          <a:prstGeom prst="rect">
            <a:avLst/>
          </a:prstGeom>
          <a:noFill/>
        </p:spPr>
        <p:txBody>
          <a:bodyPr wrap="squar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(1)</a:t>
            </a:r>
          </a:p>
        </p:txBody>
      </p:sp>
      <p:sp>
        <p:nvSpPr>
          <p:cNvPr id="9" name="Rectangle 8">
            <a:extLst>
              <a:ext uri="{FF2B5EF4-FFF2-40B4-BE49-F238E27FC236}">
                <a16:creationId xmlns:a16="http://schemas.microsoft.com/office/drawing/2014/main" id="{08290338-698D-2042-654F-B984238F08A8}"/>
              </a:ext>
            </a:extLst>
          </p:cNvPr>
          <p:cNvSpPr/>
          <p:nvPr/>
        </p:nvSpPr>
        <p:spPr>
          <a:xfrm>
            <a:off x="4923050" y="1299752"/>
            <a:ext cx="968535" cy="923330"/>
          </a:xfrm>
          <a:prstGeom prst="rect">
            <a:avLst/>
          </a:prstGeom>
          <a:noFill/>
        </p:spPr>
        <p:txBody>
          <a:bodyPr wrap="squar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(2)</a:t>
            </a:r>
          </a:p>
        </p:txBody>
      </p:sp>
      <p:sp>
        <p:nvSpPr>
          <p:cNvPr id="10" name="Titre 1">
            <a:extLst>
              <a:ext uri="{FF2B5EF4-FFF2-40B4-BE49-F238E27FC236}">
                <a16:creationId xmlns:a16="http://schemas.microsoft.com/office/drawing/2014/main" id="{D2E71065-C5AD-E1AD-CCE7-37424A2D91FA}"/>
              </a:ext>
            </a:extLst>
          </p:cNvPr>
          <p:cNvSpPr txBox="1">
            <a:spLocks/>
          </p:cNvSpPr>
          <p:nvPr/>
        </p:nvSpPr>
        <p:spPr>
          <a:xfrm>
            <a:off x="9051764" y="5154584"/>
            <a:ext cx="1880556" cy="842126"/>
          </a:xfrm>
          <a:prstGeom prst="rect">
            <a:avLst/>
          </a:prstGeom>
          <a:solidFill>
            <a:schemeClr val="bg1"/>
          </a:solidFill>
          <a:ln>
            <a:solidFill>
              <a:srgbClr val="EE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r-FR" sz="2400" dirty="0">
                <a:solidFill>
                  <a:srgbClr val="EE0000"/>
                </a:solidFill>
                <a:latin typeface="Times New Roman" panose="02020603050405020304" pitchFamily="18" charset="0"/>
                <a:cs typeface="Times New Roman" panose="02020603050405020304" pitchFamily="18" charset="0"/>
              </a:rPr>
              <a:t>1</a:t>
            </a:r>
            <a:r>
              <a:rPr lang="ar-DZ" sz="2400" dirty="0">
                <a:solidFill>
                  <a:srgbClr val="EE0000"/>
                </a:solidFill>
                <a:latin typeface="Times New Roman" panose="02020603050405020304" pitchFamily="18" charset="0"/>
                <a:cs typeface="Times New Roman" panose="02020603050405020304" pitchFamily="18" charset="0"/>
              </a:rPr>
              <a:t>) انقر على زر </a:t>
            </a:r>
            <a:r>
              <a:rPr lang="ar-DZ" sz="2400" b="1" dirty="0">
                <a:solidFill>
                  <a:srgbClr val="EE0000"/>
                </a:solidFill>
                <a:latin typeface="Times New Roman" panose="02020603050405020304" pitchFamily="18" charset="0"/>
                <a:cs typeface="Times New Roman" panose="02020603050405020304" pitchFamily="18" charset="0"/>
              </a:rPr>
              <a:t>"</a:t>
            </a:r>
            <a:r>
              <a:rPr lang="fr-FR" sz="2400" b="1" dirty="0">
                <a:solidFill>
                  <a:srgbClr val="EE0000"/>
                </a:solidFill>
                <a:latin typeface="Times New Roman" panose="02020603050405020304" pitchFamily="18" charset="0"/>
                <a:cs typeface="Times New Roman" panose="02020603050405020304" pitchFamily="18" charset="0"/>
              </a:rPr>
              <a:t>Oui</a:t>
            </a:r>
            <a:r>
              <a:rPr lang="ar-DZ" sz="2400" b="1" dirty="0">
                <a:solidFill>
                  <a:srgbClr val="EE0000"/>
                </a:solidFill>
                <a:latin typeface="Times New Roman" panose="02020603050405020304" pitchFamily="18" charset="0"/>
                <a:cs typeface="Times New Roman" panose="02020603050405020304" pitchFamily="18" charset="0"/>
              </a:rPr>
              <a:t>"</a:t>
            </a:r>
            <a:endParaRPr lang="fr-FR" sz="2400" b="1" dirty="0">
              <a:solidFill>
                <a:srgbClr val="EE0000"/>
              </a:solidFill>
              <a:latin typeface="Times New Roman" panose="02020603050405020304" pitchFamily="18" charset="0"/>
              <a:cs typeface="Times New Roman" panose="02020603050405020304" pitchFamily="18" charset="0"/>
            </a:endParaRPr>
          </a:p>
        </p:txBody>
      </p:sp>
      <p:cxnSp>
        <p:nvCxnSpPr>
          <p:cNvPr id="11" name="Straight Arrow Connector 6">
            <a:extLst>
              <a:ext uri="{FF2B5EF4-FFF2-40B4-BE49-F238E27FC236}">
                <a16:creationId xmlns:a16="http://schemas.microsoft.com/office/drawing/2014/main" id="{FD9A1B2B-C00F-44AB-54F3-9452033AC912}"/>
              </a:ext>
            </a:extLst>
          </p:cNvPr>
          <p:cNvCxnSpPr>
            <a:cxnSpLocks/>
            <a:stCxn id="10" idx="1"/>
            <a:endCxn id="12" idx="2"/>
          </p:cNvCxnSpPr>
          <p:nvPr/>
        </p:nvCxnSpPr>
        <p:spPr>
          <a:xfrm rot="10800000">
            <a:off x="8058290" y="4540357"/>
            <a:ext cx="993475" cy="1035290"/>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 coins arrondis 11">
            <a:extLst>
              <a:ext uri="{FF2B5EF4-FFF2-40B4-BE49-F238E27FC236}">
                <a16:creationId xmlns:a16="http://schemas.microsoft.com/office/drawing/2014/main" id="{A2F5F973-EDBA-3D18-492A-889F6027F6C5}"/>
              </a:ext>
            </a:extLst>
          </p:cNvPr>
          <p:cNvSpPr/>
          <p:nvPr/>
        </p:nvSpPr>
        <p:spPr>
          <a:xfrm>
            <a:off x="7061938" y="4063356"/>
            <a:ext cx="1992702" cy="477001"/>
          </a:xfrm>
          <a:prstGeom prst="roundRect">
            <a:avLst/>
          </a:prstGeom>
          <a:noFill/>
          <a:ln w="38100">
            <a:solidFill>
              <a:srgbClr val="C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itre 1">
            <a:extLst>
              <a:ext uri="{FF2B5EF4-FFF2-40B4-BE49-F238E27FC236}">
                <a16:creationId xmlns:a16="http://schemas.microsoft.com/office/drawing/2014/main" id="{41985918-37F0-CF08-4A3E-0275106F11BF}"/>
              </a:ext>
            </a:extLst>
          </p:cNvPr>
          <p:cNvSpPr txBox="1">
            <a:spLocks/>
          </p:cNvSpPr>
          <p:nvPr/>
        </p:nvSpPr>
        <p:spPr>
          <a:xfrm>
            <a:off x="2596797" y="5154584"/>
            <a:ext cx="1880556" cy="842126"/>
          </a:xfrm>
          <a:prstGeom prst="rect">
            <a:avLst/>
          </a:prstGeom>
          <a:solidFill>
            <a:schemeClr val="bg1"/>
          </a:solidFill>
          <a:ln>
            <a:solidFill>
              <a:srgbClr val="EE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sz="2400" dirty="0">
                <a:solidFill>
                  <a:srgbClr val="EE0000"/>
                </a:solidFill>
                <a:latin typeface="Times New Roman" panose="02020603050405020304" pitchFamily="18" charset="0"/>
                <a:cs typeface="Times New Roman" panose="02020603050405020304" pitchFamily="18" charset="0"/>
              </a:rPr>
              <a:t>2) انتظر ريثما يتم التثبيت</a:t>
            </a:r>
            <a:endParaRPr lang="fr-FR" sz="2400" b="1" dirty="0">
              <a:solidFill>
                <a:srgbClr val="EE0000"/>
              </a:solidFill>
              <a:latin typeface="Times New Roman" panose="02020603050405020304" pitchFamily="18" charset="0"/>
              <a:cs typeface="Times New Roman" panose="02020603050405020304" pitchFamily="18" charset="0"/>
            </a:endParaRPr>
          </a:p>
        </p:txBody>
      </p:sp>
      <p:cxnSp>
        <p:nvCxnSpPr>
          <p:cNvPr id="17" name="Straight Arrow Connector 6">
            <a:extLst>
              <a:ext uri="{FF2B5EF4-FFF2-40B4-BE49-F238E27FC236}">
                <a16:creationId xmlns:a16="http://schemas.microsoft.com/office/drawing/2014/main" id="{2AA0B009-1B15-5693-0F3A-AFE490D87733}"/>
              </a:ext>
            </a:extLst>
          </p:cNvPr>
          <p:cNvCxnSpPr>
            <a:cxnSpLocks/>
            <a:stCxn id="16" idx="0"/>
            <a:endCxn id="6" idx="2"/>
          </p:cNvCxnSpPr>
          <p:nvPr/>
        </p:nvCxnSpPr>
        <p:spPr>
          <a:xfrm flipV="1">
            <a:off x="3537075" y="4856604"/>
            <a:ext cx="0" cy="2979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6">
            <a:extLst>
              <a:ext uri="{FF2B5EF4-FFF2-40B4-BE49-F238E27FC236}">
                <a16:creationId xmlns:a16="http://schemas.microsoft.com/office/drawing/2014/main" id="{C5B70C5A-1ED7-0244-3B4C-66334DFBCE23}"/>
              </a:ext>
            </a:extLst>
          </p:cNvPr>
          <p:cNvCxnSpPr>
            <a:cxnSpLocks/>
            <a:stCxn id="4" idx="1"/>
            <a:endCxn id="6" idx="3"/>
          </p:cNvCxnSpPr>
          <p:nvPr/>
        </p:nvCxnSpPr>
        <p:spPr>
          <a:xfrm flipH="1">
            <a:off x="5913894" y="3078178"/>
            <a:ext cx="95634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63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2A891-D304-58D2-9B03-D00F0AF062F3}"/>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AA38DE6D-F6F3-9FF4-A3E1-AB470C098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859" y="0"/>
            <a:ext cx="9108281" cy="6858000"/>
          </a:xfrm>
          <a:prstGeom prst="rect">
            <a:avLst/>
          </a:prstGeom>
        </p:spPr>
      </p:pic>
    </p:spTree>
    <p:extLst>
      <p:ext uri="{BB962C8B-B14F-4D97-AF65-F5344CB8AC3E}">
        <p14:creationId xmlns:p14="http://schemas.microsoft.com/office/powerpoint/2010/main" val="97983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1F12D-5574-26A8-28DE-A82CAC30A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28412-8924-7272-2B26-DB5F242EE3A1}"/>
              </a:ext>
            </a:extLst>
          </p:cNvPr>
          <p:cNvSpPr>
            <a:spLocks noGrp="1"/>
          </p:cNvSpPr>
          <p:nvPr>
            <p:ph type="title"/>
          </p:nvPr>
        </p:nvSpPr>
        <p:spPr>
          <a:xfrm>
            <a:off x="838200" y="2539914"/>
            <a:ext cx="10515600" cy="1325563"/>
          </a:xfrm>
        </p:spPr>
        <p:txBody>
          <a:bodyPr>
            <a:normAutofit fontScale="90000"/>
          </a:bodyPr>
          <a:lstStyle/>
          <a:p>
            <a:pPr algn="r" rtl="1"/>
            <a:r>
              <a:rPr lang="ar-DZ" sz="5400" b="1" dirty="0"/>
              <a:t>1 - تركيب الخادم الخاص بنظام الموثق الجزائري</a:t>
            </a:r>
            <a:endParaRPr lang="fr-FR" sz="5400" dirty="0"/>
          </a:p>
        </p:txBody>
      </p:sp>
    </p:spTree>
    <p:extLst>
      <p:ext uri="{BB962C8B-B14F-4D97-AF65-F5344CB8AC3E}">
        <p14:creationId xmlns:p14="http://schemas.microsoft.com/office/powerpoint/2010/main" val="409441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8108D-A79C-CA96-3CA2-D9D46484C3F4}"/>
            </a:ext>
          </a:extLst>
        </p:cNvPr>
        <p:cNvGrpSpPr/>
        <p:nvPr/>
      </p:nvGrpSpPr>
      <p:grpSpPr>
        <a:xfrm>
          <a:off x="0" y="0"/>
          <a:ext cx="0" cy="0"/>
          <a:chOff x="0" y="0"/>
          <a:chExt cx="0" cy="0"/>
        </a:xfrm>
      </p:grpSpPr>
      <p:pic>
        <p:nvPicPr>
          <p:cNvPr id="2" name="Picture 8">
            <a:extLst>
              <a:ext uri="{FF2B5EF4-FFF2-40B4-BE49-F238E27FC236}">
                <a16:creationId xmlns:a16="http://schemas.microsoft.com/office/drawing/2014/main" id="{D251E95C-E34D-EAB5-25AA-C5659C857A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18" t="9724" r="6013" b="-1"/>
          <a:stretch>
            <a:fillRect/>
          </a:stretch>
        </p:blipFill>
        <p:spPr bwMode="auto">
          <a:xfrm>
            <a:off x="631890" y="2053508"/>
            <a:ext cx="5287646" cy="2750982"/>
          </a:xfrm>
          <a:prstGeom prst="rect">
            <a:avLst/>
          </a:prstGeom>
          <a:ln>
            <a:noFill/>
          </a:ln>
          <a:extLst>
            <a:ext uri="{53640926-AAD7-44D8-BBD7-CCE9431645EC}">
              <a14:shadowObscured xmlns:a14="http://schemas.microsoft.com/office/drawing/2010/main"/>
            </a:ext>
          </a:extLst>
        </p:spPr>
      </p:pic>
      <p:pic>
        <p:nvPicPr>
          <p:cNvPr id="3" name="Picture 11" descr="Comment remplacer une prise électrique ? - Côté Maison">
            <a:extLst>
              <a:ext uri="{FF2B5EF4-FFF2-40B4-BE49-F238E27FC236}">
                <a16:creationId xmlns:a16="http://schemas.microsoft.com/office/drawing/2014/main" id="{713882AF-9705-5E86-4ABD-CAE1BC6E5B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60"/>
          <a:stretch>
            <a:fillRect/>
          </a:stretch>
        </p:blipFill>
        <p:spPr bwMode="auto">
          <a:xfrm>
            <a:off x="8069040" y="2248611"/>
            <a:ext cx="3914632" cy="2360777"/>
          </a:xfrm>
          <a:prstGeom prst="rect">
            <a:avLst/>
          </a:prstGeom>
          <a:noFill/>
          <a:ln>
            <a:noFill/>
          </a:ln>
          <a:extLst>
            <a:ext uri="{53640926-AAD7-44D8-BBD7-CCE9431645EC}">
              <a14:shadowObscured xmlns:a14="http://schemas.microsoft.com/office/drawing/2010/main"/>
            </a:ext>
          </a:extLst>
        </p:spPr>
      </p:pic>
      <p:sp>
        <p:nvSpPr>
          <p:cNvPr id="4" name="Rectangle 2">
            <a:extLst>
              <a:ext uri="{FF2B5EF4-FFF2-40B4-BE49-F238E27FC236}">
                <a16:creationId xmlns:a16="http://schemas.microsoft.com/office/drawing/2014/main" id="{DFC78D58-9DA7-781C-8E44-4C773F6A49D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EE4FB7B3-7E58-B369-7343-0E5BE652043F}"/>
              </a:ext>
            </a:extLst>
          </p:cNvPr>
          <p:cNvSpPr>
            <a:spLocks noChangeArrowheads="1"/>
          </p:cNvSpPr>
          <p:nvPr/>
        </p:nvSpPr>
        <p:spPr bwMode="auto">
          <a:xfrm>
            <a:off x="3986462" y="193525"/>
            <a:ext cx="38661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DZ" altLang="fr-FR" sz="4000" b="1" i="0" u="none" strike="noStrike" cap="none" normalizeH="0" baseline="0" dirty="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وصل الجهاز بالكهرباء</a:t>
            </a:r>
            <a:endParaRPr kumimoji="0" lang="ar-DZ" altLang="fr-FR" sz="4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C1F333F7-5C74-21F4-448C-505D1CEFE4AB}"/>
              </a:ext>
            </a:extLst>
          </p:cNvPr>
          <p:cNvSpPr txBox="1"/>
          <p:nvPr/>
        </p:nvSpPr>
        <p:spPr>
          <a:xfrm>
            <a:off x="3986459" y="5276992"/>
            <a:ext cx="3866150" cy="707886"/>
          </a:xfrm>
          <a:prstGeom prst="rect">
            <a:avLst/>
          </a:prstGeom>
          <a:noFill/>
          <a:ln w="28575">
            <a:solidFill>
              <a:srgbClr val="C00000"/>
            </a:solidFill>
          </a:ln>
        </p:spPr>
        <p:txBody>
          <a:bodyPr wrap="square" rtlCol="0">
            <a:spAutoFit/>
          </a:bodyPr>
          <a:lstStyle/>
          <a:p>
            <a:pPr algn="ctr" rtl="1"/>
            <a:r>
              <a:rPr lang="ar-DZ" sz="2000" b="1" dirty="0"/>
              <a:t>قم بتركيب محول الطاقة، ثم توصيله بالجهاز وبالكهرباء </a:t>
            </a:r>
          </a:p>
        </p:txBody>
      </p:sp>
      <p:cxnSp>
        <p:nvCxnSpPr>
          <p:cNvPr id="8" name="Straight Arrow Connector 6">
            <a:extLst>
              <a:ext uri="{FF2B5EF4-FFF2-40B4-BE49-F238E27FC236}">
                <a16:creationId xmlns:a16="http://schemas.microsoft.com/office/drawing/2014/main" id="{E8866865-AC63-C587-3DE9-465B59A8D185}"/>
              </a:ext>
            </a:extLst>
          </p:cNvPr>
          <p:cNvCxnSpPr>
            <a:cxnSpLocks/>
            <a:stCxn id="2" idx="3"/>
            <a:endCxn id="3" idx="1"/>
          </p:cNvCxnSpPr>
          <p:nvPr/>
        </p:nvCxnSpPr>
        <p:spPr>
          <a:xfrm>
            <a:off x="5919536" y="3428999"/>
            <a:ext cx="2149504"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36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Câble Réseau RG45 – 3M (CAT6) – DESK VALUE MOROCCO">
            <a:extLst>
              <a:ext uri="{FF2B5EF4-FFF2-40B4-BE49-F238E27FC236}">
                <a16:creationId xmlns:a16="http://schemas.microsoft.com/office/drawing/2014/main" id="{C3768E9C-DBB0-7211-5C70-BBE2F8C6B0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55" t="22355" r="4191" b="21987"/>
          <a:stretch>
            <a:fillRect/>
          </a:stretch>
        </p:blipFill>
        <p:spPr bwMode="auto">
          <a:xfrm>
            <a:off x="752732" y="2696982"/>
            <a:ext cx="4195234" cy="2533196"/>
          </a:xfrm>
          <a:prstGeom prst="rect">
            <a:avLst/>
          </a:prstGeom>
          <a:noFill/>
          <a:ln>
            <a:noFill/>
          </a:ln>
          <a:extLst>
            <a:ext uri="{53640926-AAD7-44D8-BBD7-CCE9431645EC}">
              <a14:shadowObscured xmlns:a14="http://schemas.microsoft.com/office/drawing/2010/main"/>
            </a:ext>
          </a:extLst>
        </p:spPr>
      </p:pic>
      <p:pic>
        <p:nvPicPr>
          <p:cNvPr id="4" name="Picture 3" descr="D-Link wireless ADSL Modem Routeur DSL-2790U – (+213)550114099">
            <a:extLst>
              <a:ext uri="{FF2B5EF4-FFF2-40B4-BE49-F238E27FC236}">
                <a16:creationId xmlns:a16="http://schemas.microsoft.com/office/drawing/2014/main" id="{A0298690-E17F-93D7-4AED-A322A3898D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68" t="15574" r="21613" b="17540"/>
          <a:stretch>
            <a:fillRect/>
          </a:stretch>
        </p:blipFill>
        <p:spPr bwMode="auto">
          <a:xfrm>
            <a:off x="7018337" y="1967379"/>
            <a:ext cx="3228750" cy="3992401"/>
          </a:xfrm>
          <a:prstGeom prst="rect">
            <a:avLst/>
          </a:prstGeom>
          <a:noFill/>
          <a:ln>
            <a:noFill/>
          </a:ln>
          <a:extLst>
            <a:ext uri="{53640926-AAD7-44D8-BBD7-CCE9431645EC}">
              <a14:shadowObscured xmlns:a14="http://schemas.microsoft.com/office/drawing/2010/main"/>
            </a:ext>
          </a:extLst>
        </p:spPr>
      </p:pic>
      <p:cxnSp>
        <p:nvCxnSpPr>
          <p:cNvPr id="5" name="Straight Arrow Connector 10">
            <a:extLst>
              <a:ext uri="{FF2B5EF4-FFF2-40B4-BE49-F238E27FC236}">
                <a16:creationId xmlns:a16="http://schemas.microsoft.com/office/drawing/2014/main" id="{BF2E08D4-8683-414F-F429-74F3A07B0C49}"/>
              </a:ext>
            </a:extLst>
          </p:cNvPr>
          <p:cNvCxnSpPr>
            <a:cxnSpLocks/>
            <a:stCxn id="3" idx="3"/>
            <a:endCxn id="4" idx="1"/>
          </p:cNvCxnSpPr>
          <p:nvPr/>
        </p:nvCxnSpPr>
        <p:spPr>
          <a:xfrm>
            <a:off x="4947966" y="3963580"/>
            <a:ext cx="207037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96106169-26FD-31E6-A31B-E7911CC091A9}"/>
              </a:ext>
            </a:extLst>
          </p:cNvPr>
          <p:cNvSpPr txBox="1"/>
          <p:nvPr/>
        </p:nvSpPr>
        <p:spPr>
          <a:xfrm>
            <a:off x="3175000" y="346840"/>
            <a:ext cx="5842000" cy="461665"/>
          </a:xfrm>
          <a:prstGeom prst="rect">
            <a:avLst/>
          </a:prstGeom>
          <a:noFill/>
          <a:ln w="28575">
            <a:solidFill>
              <a:srgbClr val="C00000"/>
            </a:solidFill>
          </a:ln>
        </p:spPr>
        <p:txBody>
          <a:bodyPr wrap="square" rtlCol="0">
            <a:spAutoFit/>
          </a:bodyPr>
          <a:lstStyle/>
          <a:p>
            <a:pPr algn="ctr" rtl="1"/>
            <a:r>
              <a:rPr lang="ar-DZ" sz="2400" b="1" dirty="0"/>
              <a:t>وصل الجهاز بالشبكة المحلية (في المودم أو </a:t>
            </a:r>
            <a:r>
              <a:rPr lang="fr-FR" sz="2400" b="1" dirty="0"/>
              <a:t>Switch</a:t>
            </a:r>
            <a:r>
              <a:rPr lang="ar-DZ" sz="2400" b="1" dirty="0"/>
              <a:t>)</a:t>
            </a:r>
          </a:p>
        </p:txBody>
      </p:sp>
    </p:spTree>
    <p:extLst>
      <p:ext uri="{BB962C8B-B14F-4D97-AF65-F5344CB8AC3E}">
        <p14:creationId xmlns:p14="http://schemas.microsoft.com/office/powerpoint/2010/main" val="235332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08B23-C687-15BA-08CC-1789E61ED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E0D521-15E1-CA7C-38E2-546C256DB04B}"/>
              </a:ext>
            </a:extLst>
          </p:cNvPr>
          <p:cNvSpPr>
            <a:spLocks noGrp="1"/>
          </p:cNvSpPr>
          <p:nvPr>
            <p:ph type="title"/>
          </p:nvPr>
        </p:nvSpPr>
        <p:spPr>
          <a:xfrm>
            <a:off x="838200" y="2539914"/>
            <a:ext cx="10515600" cy="1325563"/>
          </a:xfrm>
        </p:spPr>
        <p:txBody>
          <a:bodyPr/>
          <a:lstStyle/>
          <a:p>
            <a:pPr lvl="0" algn="r" rtl="1"/>
            <a:r>
              <a:rPr lang="ar-DZ" sz="5400" b="1" dirty="0"/>
              <a:t>2 - إنشاء حساب المستخدم وتسجيل الدخول</a:t>
            </a:r>
            <a:endParaRPr lang="fr-FR" sz="5400" dirty="0"/>
          </a:p>
        </p:txBody>
      </p:sp>
    </p:spTree>
    <p:extLst>
      <p:ext uri="{BB962C8B-B14F-4D97-AF65-F5344CB8AC3E}">
        <p14:creationId xmlns:p14="http://schemas.microsoft.com/office/powerpoint/2010/main" val="323048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BE68-68FE-2510-DC58-633906F1A2C3}"/>
            </a:ext>
          </a:extLst>
        </p:cNvPr>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172D2607-D3D9-077F-8C29-BD6D788E918B}"/>
              </a:ext>
            </a:extLst>
          </p:cNvPr>
          <p:cNvPicPr>
            <a:picLocks noChangeAspect="1"/>
          </p:cNvPicPr>
          <p:nvPr/>
        </p:nvPicPr>
        <p:blipFill>
          <a:blip r:embed="rId2"/>
          <a:stretch>
            <a:fillRect/>
          </a:stretch>
        </p:blipFill>
        <p:spPr>
          <a:xfrm>
            <a:off x="189778" y="1148691"/>
            <a:ext cx="11113735" cy="5495996"/>
          </a:xfrm>
          <a:prstGeom prst="rect">
            <a:avLst/>
          </a:prstGeom>
        </p:spPr>
      </p:pic>
      <p:sp>
        <p:nvSpPr>
          <p:cNvPr id="35" name="ZoneTexte 34">
            <a:extLst>
              <a:ext uri="{FF2B5EF4-FFF2-40B4-BE49-F238E27FC236}">
                <a16:creationId xmlns:a16="http://schemas.microsoft.com/office/drawing/2014/main" id="{65CCF323-4CD2-0795-7DEE-49EC9546B687}"/>
              </a:ext>
            </a:extLst>
          </p:cNvPr>
          <p:cNvSpPr txBox="1"/>
          <p:nvPr/>
        </p:nvSpPr>
        <p:spPr>
          <a:xfrm>
            <a:off x="2667184" y="2886806"/>
            <a:ext cx="6405112" cy="954107"/>
          </a:xfrm>
          <a:prstGeom prst="rect">
            <a:avLst/>
          </a:prstGeom>
          <a:noFill/>
          <a:ln w="28575">
            <a:solidFill>
              <a:srgbClr val="C00000"/>
            </a:solidFill>
          </a:ln>
        </p:spPr>
        <p:txBody>
          <a:bodyPr wrap="square" rtlCol="0">
            <a:spAutoFit/>
          </a:bodyPr>
          <a:lstStyle/>
          <a:p>
            <a:pPr algn="ctr" rtl="1"/>
            <a:r>
              <a:rPr lang="ar-DZ" sz="2800" b="1" dirty="0"/>
              <a:t>ادخل العنوان التالي في الشريط العلوي </a:t>
            </a:r>
            <a:r>
              <a:rPr lang="fr-FR" sz="2800" b="1" dirty="0">
                <a:hlinkClick r:id="rId3"/>
              </a:rPr>
              <a:t>http://notaire.local</a:t>
            </a:r>
            <a:endParaRPr lang="fr-FR" sz="2800" b="1" dirty="0"/>
          </a:p>
        </p:txBody>
      </p:sp>
      <p:cxnSp>
        <p:nvCxnSpPr>
          <p:cNvPr id="36" name="Straight Arrow Connector 6">
            <a:extLst>
              <a:ext uri="{FF2B5EF4-FFF2-40B4-BE49-F238E27FC236}">
                <a16:creationId xmlns:a16="http://schemas.microsoft.com/office/drawing/2014/main" id="{D4DA2B9F-B85C-C286-23B5-2BB0834971FF}"/>
              </a:ext>
            </a:extLst>
          </p:cNvPr>
          <p:cNvCxnSpPr>
            <a:cxnSpLocks/>
            <a:stCxn id="35" idx="0"/>
          </p:cNvCxnSpPr>
          <p:nvPr/>
        </p:nvCxnSpPr>
        <p:spPr>
          <a:xfrm flipH="1" flipV="1">
            <a:off x="4623275" y="2103641"/>
            <a:ext cx="1246465" cy="78316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F5D56B15-A194-3ADF-C9D5-2A74C7DC5409}"/>
              </a:ext>
            </a:extLst>
          </p:cNvPr>
          <p:cNvSpPr/>
          <p:nvPr/>
        </p:nvSpPr>
        <p:spPr>
          <a:xfrm>
            <a:off x="1903200" y="1580259"/>
            <a:ext cx="9337772" cy="523382"/>
          </a:xfrm>
          <a:prstGeom prst="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7" name="ZoneTexte 56">
            <a:extLst>
              <a:ext uri="{FF2B5EF4-FFF2-40B4-BE49-F238E27FC236}">
                <a16:creationId xmlns:a16="http://schemas.microsoft.com/office/drawing/2014/main" id="{8A2EC3D8-78B1-A735-9E33-D448529AA2CF}"/>
              </a:ext>
            </a:extLst>
          </p:cNvPr>
          <p:cNvSpPr txBox="1"/>
          <p:nvPr/>
        </p:nvSpPr>
        <p:spPr>
          <a:xfrm>
            <a:off x="2667184" y="478265"/>
            <a:ext cx="6853728" cy="523220"/>
          </a:xfrm>
          <a:prstGeom prst="rect">
            <a:avLst/>
          </a:prstGeom>
          <a:noFill/>
          <a:ln w="28575">
            <a:solidFill>
              <a:srgbClr val="C00000"/>
            </a:solidFill>
          </a:ln>
        </p:spPr>
        <p:txBody>
          <a:bodyPr wrap="square" rtlCol="0">
            <a:spAutoFit/>
          </a:bodyPr>
          <a:lstStyle/>
          <a:p>
            <a:pPr algn="ctr" rtl="1"/>
            <a:r>
              <a:rPr lang="ar-DZ" sz="2800" b="1" dirty="0"/>
              <a:t>فتح متصفح (ننصح بقوقل كروم)</a:t>
            </a:r>
          </a:p>
        </p:txBody>
      </p:sp>
    </p:spTree>
    <p:extLst>
      <p:ext uri="{BB962C8B-B14F-4D97-AF65-F5344CB8AC3E}">
        <p14:creationId xmlns:p14="http://schemas.microsoft.com/office/powerpoint/2010/main" val="289396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C93B4-D1A6-00B8-D500-73CB4547D7DD}"/>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C79515D4-C601-1DEB-434D-D4855ACB3A0A}"/>
              </a:ext>
            </a:extLst>
          </p:cNvPr>
          <p:cNvPicPr>
            <a:picLocks noChangeAspect="1"/>
          </p:cNvPicPr>
          <p:nvPr/>
        </p:nvPicPr>
        <p:blipFill>
          <a:blip r:embed="rId2"/>
          <a:stretch>
            <a:fillRect/>
          </a:stretch>
        </p:blipFill>
        <p:spPr>
          <a:xfrm>
            <a:off x="2762440" y="878374"/>
            <a:ext cx="6546659" cy="5979625"/>
          </a:xfrm>
          <a:prstGeom prst="rect">
            <a:avLst/>
          </a:prstGeom>
        </p:spPr>
      </p:pic>
      <p:sp>
        <p:nvSpPr>
          <p:cNvPr id="35" name="ZoneTexte 34">
            <a:extLst>
              <a:ext uri="{FF2B5EF4-FFF2-40B4-BE49-F238E27FC236}">
                <a16:creationId xmlns:a16="http://schemas.microsoft.com/office/drawing/2014/main" id="{7389B771-086E-4EDB-7CE3-2E9BA716FEC0}"/>
              </a:ext>
            </a:extLst>
          </p:cNvPr>
          <p:cNvSpPr txBox="1"/>
          <p:nvPr/>
        </p:nvSpPr>
        <p:spPr>
          <a:xfrm>
            <a:off x="6855739" y="5575816"/>
            <a:ext cx="3024862" cy="400110"/>
          </a:xfrm>
          <a:prstGeom prst="rect">
            <a:avLst/>
          </a:prstGeom>
          <a:solidFill>
            <a:schemeClr val="bg1"/>
          </a:solidFill>
          <a:ln w="28575">
            <a:solidFill>
              <a:srgbClr val="C00000"/>
            </a:solidFill>
          </a:ln>
        </p:spPr>
        <p:txBody>
          <a:bodyPr wrap="square" rtlCol="0">
            <a:spAutoFit/>
          </a:bodyPr>
          <a:lstStyle/>
          <a:p>
            <a:pPr algn="ctr" rtl="1"/>
            <a:r>
              <a:rPr lang="ar-DZ" sz="2000" dirty="0"/>
              <a:t>3) ثم انقر على </a:t>
            </a:r>
            <a:r>
              <a:rPr lang="ar-DZ" sz="2000" b="1" dirty="0"/>
              <a:t>"أنشئ الحساب"</a:t>
            </a:r>
          </a:p>
        </p:txBody>
      </p:sp>
      <p:cxnSp>
        <p:nvCxnSpPr>
          <p:cNvPr id="52" name="Straight Arrow Connector 6">
            <a:extLst>
              <a:ext uri="{FF2B5EF4-FFF2-40B4-BE49-F238E27FC236}">
                <a16:creationId xmlns:a16="http://schemas.microsoft.com/office/drawing/2014/main" id="{29B2D6FD-6FA8-E1C3-24DC-5414B3F93C30}"/>
              </a:ext>
            </a:extLst>
          </p:cNvPr>
          <p:cNvCxnSpPr>
            <a:cxnSpLocks/>
            <a:stCxn id="4" idx="1"/>
            <a:endCxn id="33" idx="3"/>
          </p:cNvCxnSpPr>
          <p:nvPr/>
        </p:nvCxnSpPr>
        <p:spPr>
          <a:xfrm flipH="1">
            <a:off x="7747000" y="2981647"/>
            <a:ext cx="1016000" cy="64571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96A8812C-DA85-DE8E-0A48-2856F1BFD200}"/>
              </a:ext>
            </a:extLst>
          </p:cNvPr>
          <p:cNvSpPr txBox="1"/>
          <p:nvPr/>
        </p:nvSpPr>
        <p:spPr>
          <a:xfrm>
            <a:off x="4025353" y="278209"/>
            <a:ext cx="4137390" cy="400110"/>
          </a:xfrm>
          <a:prstGeom prst="rect">
            <a:avLst/>
          </a:prstGeom>
          <a:noFill/>
          <a:ln w="28575">
            <a:solidFill>
              <a:srgbClr val="C00000"/>
            </a:solidFill>
          </a:ln>
        </p:spPr>
        <p:txBody>
          <a:bodyPr wrap="square" rtlCol="0">
            <a:spAutoFit/>
          </a:bodyPr>
          <a:lstStyle/>
          <a:p>
            <a:pPr algn="ctr" rtl="1"/>
            <a:r>
              <a:rPr lang="ar-DZ" sz="2000" b="1" dirty="0"/>
              <a:t>إنشاء الحساب</a:t>
            </a:r>
          </a:p>
        </p:txBody>
      </p:sp>
      <p:sp>
        <p:nvSpPr>
          <p:cNvPr id="33" name="Rectangle : coins arrondis 32">
            <a:extLst>
              <a:ext uri="{FF2B5EF4-FFF2-40B4-BE49-F238E27FC236}">
                <a16:creationId xmlns:a16="http://schemas.microsoft.com/office/drawing/2014/main" id="{FB47E31A-C5A0-20F5-A64D-7E97A0059076}"/>
              </a:ext>
            </a:extLst>
          </p:cNvPr>
          <p:cNvSpPr/>
          <p:nvPr/>
        </p:nvSpPr>
        <p:spPr>
          <a:xfrm>
            <a:off x="3996596" y="2548239"/>
            <a:ext cx="3750404" cy="2158251"/>
          </a:xfrm>
          <a:prstGeom prst="roundRect">
            <a:avLst/>
          </a:prstGeom>
          <a:noFill/>
          <a:ln w="190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BCAE9BC7-D373-C65F-5BA8-3DD8B70C8CC8}"/>
              </a:ext>
            </a:extLst>
          </p:cNvPr>
          <p:cNvSpPr txBox="1"/>
          <p:nvPr/>
        </p:nvSpPr>
        <p:spPr>
          <a:xfrm>
            <a:off x="8763000" y="2166039"/>
            <a:ext cx="2427957" cy="1631216"/>
          </a:xfrm>
          <a:prstGeom prst="rect">
            <a:avLst/>
          </a:prstGeom>
          <a:solidFill>
            <a:schemeClr val="bg1"/>
          </a:solidFill>
          <a:ln w="28575">
            <a:solidFill>
              <a:srgbClr val="C00000"/>
            </a:solidFill>
          </a:ln>
        </p:spPr>
        <p:txBody>
          <a:bodyPr wrap="square" rtlCol="0">
            <a:spAutoFit/>
          </a:bodyPr>
          <a:lstStyle/>
          <a:p>
            <a:pPr algn="ctr" rtl="1"/>
            <a:r>
              <a:rPr lang="ar-DZ" sz="2000" dirty="0"/>
              <a:t>2) قم بإنشاء </a:t>
            </a:r>
            <a:r>
              <a:rPr lang="ar-DZ" sz="2000" b="1" dirty="0"/>
              <a:t>اسم المستخدم وكلمة السر</a:t>
            </a:r>
            <a:r>
              <a:rPr lang="ar-DZ" sz="2000" dirty="0"/>
              <a:t>، وأضف </a:t>
            </a:r>
            <a:r>
              <a:rPr lang="ar-DZ" sz="2000" b="1" dirty="0"/>
              <a:t>بريدك الإلكتروني </a:t>
            </a:r>
            <a:r>
              <a:rPr lang="ar-DZ" sz="2000" dirty="0"/>
              <a:t>ثم فعّل خيار </a:t>
            </a:r>
            <a:r>
              <a:rPr lang="ar-DZ" sz="2000" b="1" dirty="0"/>
              <a:t>"الموافقة على الشروط والقوانين"</a:t>
            </a:r>
          </a:p>
        </p:txBody>
      </p:sp>
      <p:cxnSp>
        <p:nvCxnSpPr>
          <p:cNvPr id="10" name="Straight Arrow Connector 6">
            <a:extLst>
              <a:ext uri="{FF2B5EF4-FFF2-40B4-BE49-F238E27FC236}">
                <a16:creationId xmlns:a16="http://schemas.microsoft.com/office/drawing/2014/main" id="{63798434-6D9D-D066-ACE3-7D5B33181006}"/>
              </a:ext>
            </a:extLst>
          </p:cNvPr>
          <p:cNvCxnSpPr>
            <a:cxnSpLocks/>
          </p:cNvCxnSpPr>
          <p:nvPr/>
        </p:nvCxnSpPr>
        <p:spPr>
          <a:xfrm flipH="1" flipV="1">
            <a:off x="6985000" y="5127572"/>
            <a:ext cx="863600" cy="44824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 coins arrondis 14">
            <a:extLst>
              <a:ext uri="{FF2B5EF4-FFF2-40B4-BE49-F238E27FC236}">
                <a16:creationId xmlns:a16="http://schemas.microsoft.com/office/drawing/2014/main" id="{20C6D9D2-134C-2EF9-320E-93FD15780F55}"/>
              </a:ext>
            </a:extLst>
          </p:cNvPr>
          <p:cNvSpPr/>
          <p:nvPr/>
        </p:nvSpPr>
        <p:spPr>
          <a:xfrm>
            <a:off x="4936698" y="1311895"/>
            <a:ext cx="2048302" cy="401412"/>
          </a:xfrm>
          <a:prstGeom prst="roundRect">
            <a:avLst/>
          </a:prstGeom>
          <a:noFill/>
          <a:ln w="1905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29CD9D4E-3C62-A06A-9361-F8844519AE18}"/>
              </a:ext>
            </a:extLst>
          </p:cNvPr>
          <p:cNvSpPr txBox="1"/>
          <p:nvPr/>
        </p:nvSpPr>
        <p:spPr>
          <a:xfrm>
            <a:off x="7731125" y="1009801"/>
            <a:ext cx="3147154" cy="400110"/>
          </a:xfrm>
          <a:prstGeom prst="rect">
            <a:avLst/>
          </a:prstGeom>
          <a:solidFill>
            <a:schemeClr val="bg1"/>
          </a:solidFill>
          <a:ln w="28575">
            <a:solidFill>
              <a:srgbClr val="C00000"/>
            </a:solidFill>
          </a:ln>
        </p:spPr>
        <p:txBody>
          <a:bodyPr wrap="square" rtlCol="0">
            <a:spAutoFit/>
          </a:bodyPr>
          <a:lstStyle/>
          <a:p>
            <a:pPr algn="ctr" rtl="1"/>
            <a:r>
              <a:rPr lang="ar-DZ" sz="2000" dirty="0"/>
              <a:t>1) يمكنك اختيار اللغة التي تريد</a:t>
            </a:r>
          </a:p>
        </p:txBody>
      </p:sp>
      <p:cxnSp>
        <p:nvCxnSpPr>
          <p:cNvPr id="17" name="Straight Arrow Connector 6">
            <a:extLst>
              <a:ext uri="{FF2B5EF4-FFF2-40B4-BE49-F238E27FC236}">
                <a16:creationId xmlns:a16="http://schemas.microsoft.com/office/drawing/2014/main" id="{0D67A5FA-0DF4-230B-B8E4-3477032046BE}"/>
              </a:ext>
            </a:extLst>
          </p:cNvPr>
          <p:cNvCxnSpPr>
            <a:cxnSpLocks/>
            <a:stCxn id="16" idx="1"/>
            <a:endCxn id="15" idx="3"/>
          </p:cNvCxnSpPr>
          <p:nvPr/>
        </p:nvCxnSpPr>
        <p:spPr>
          <a:xfrm flipH="1">
            <a:off x="6985000" y="1209856"/>
            <a:ext cx="746125" cy="30274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619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2104</TotalTime>
  <Words>633</Words>
  <Application>Microsoft Office PowerPoint</Application>
  <PresentationFormat>Grand écran</PresentationFormat>
  <Paragraphs>65</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Calibri Light</vt:lpstr>
      <vt:lpstr>Simplified Arabic</vt:lpstr>
      <vt:lpstr>Times New Roman</vt:lpstr>
      <vt:lpstr>Office Theme</vt:lpstr>
      <vt:lpstr>دليل التركيب السريع</vt:lpstr>
      <vt:lpstr>مقدمة</vt:lpstr>
      <vt:lpstr>Présentation PowerPoint</vt:lpstr>
      <vt:lpstr>1 - تركيب الخادم الخاص بنظام الموثق الجزائري</vt:lpstr>
      <vt:lpstr>Présentation PowerPoint</vt:lpstr>
      <vt:lpstr>Présentation PowerPoint</vt:lpstr>
      <vt:lpstr>2 - إنشاء حساب المستخدم وتسجيل الدخول</vt:lpstr>
      <vt:lpstr>Présentation PowerPoint</vt:lpstr>
      <vt:lpstr>Présentation PowerPoint</vt:lpstr>
      <vt:lpstr>3 - تسجيل الدخول</vt:lpstr>
      <vt:lpstr>Présentation PowerPoint</vt:lpstr>
      <vt:lpstr>تسجيل الخروج</vt:lpstr>
      <vt:lpstr>Présentation PowerPoint</vt:lpstr>
      <vt:lpstr>قرص التخزين على الشبكة NAS</vt:lpstr>
      <vt:lpstr>إضافة مساحة تخزين على الشبكة كقرص صلب للأجهزة</vt:lpstr>
      <vt:lpstr>تثبيت الصفحة كتطبيق في الويندوز (انشاء اختصار)</vt:lpstr>
      <vt:lpstr>Présentation PowerPoint</vt:lpstr>
      <vt:lpstr>Présentation PowerPoint</vt:lpstr>
      <vt:lpstr>Présentation PowerPoint</vt:lpstr>
      <vt:lpstr>Présentation PowerPoint</vt:lpstr>
      <vt:lpstr>Présentation PowerPoint</vt:lpstr>
      <vt:lpstr>حالة خاصة (ويندوز 7)</vt:lpstr>
      <vt:lpstr>Présentation PowerPoint</vt:lpstr>
      <vt:lpstr>Présentation PowerPoint</vt:lpstr>
      <vt:lpstr>تثبيت تطبيق Bonjour على الجهاز الذي يعمل بـ Windows 7 </vt:lpstr>
      <vt:lpstr>تثبيت تطبيق Bonjour على الجهاز الذي يعمل بـ Windows 7 </vt:lpstr>
      <vt:lpstr>تثبيت تطبيق Bonjour على الجهاز الذي يعمل بـ Windows 7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dc:title>
  <dc:creator>abdellah Deroueche</dc:creator>
  <cp:lastModifiedBy>Notair local</cp:lastModifiedBy>
  <cp:revision>116</cp:revision>
  <dcterms:created xsi:type="dcterms:W3CDTF">2024-02-26T13:35:37Z</dcterms:created>
  <dcterms:modified xsi:type="dcterms:W3CDTF">2026-01-05T14:53:56Z</dcterms:modified>
</cp:coreProperties>
</file>