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301" r:id="rId3"/>
    <p:sldId id="322" r:id="rId4"/>
    <p:sldId id="323" r:id="rId5"/>
    <p:sldId id="329" r:id="rId6"/>
    <p:sldId id="327" r:id="rId7"/>
    <p:sldId id="331" r:id="rId8"/>
    <p:sldId id="324" r:id="rId9"/>
    <p:sldId id="332" r:id="rId10"/>
    <p:sldId id="328" r:id="rId11"/>
    <p:sldId id="320" r:id="rId12"/>
    <p:sldId id="333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أرصدة حسابات الخزينة" id="{CBB43E59-258B-4844-A16C-C4D3FED7E701}">
          <p14:sldIdLst>
            <p14:sldId id="292"/>
          </p14:sldIdLst>
        </p14:section>
        <p14:section name="أولا: تسجيل الرصيد الافتتاحي السنوي لحساب المكتب أو حساب الزبائن أو الصندوق" id="{19F1FD22-576E-4EA8-852E-5AAFD8D5C07E}">
          <p14:sldIdLst>
            <p14:sldId id="301"/>
            <p14:sldId id="322"/>
            <p14:sldId id="323"/>
          </p14:sldIdLst>
        </p14:section>
        <p14:section name="1: تسجيل الرصيد الافتتاحي السنوي لحساب المكتب" id="{A3F114E5-9AC3-4F04-A54A-117065660170}">
          <p14:sldIdLst>
            <p14:sldId id="329"/>
            <p14:sldId id="327"/>
          </p14:sldIdLst>
        </p14:section>
        <p14:section name="2: تسجيل الرصيد الافتتاحي السنوي لحساب الزبائن" id="{4AD16926-BCB9-40CA-AEB8-8E99B3D2A3E8}">
          <p14:sldIdLst>
            <p14:sldId id="331"/>
            <p14:sldId id="324"/>
          </p14:sldIdLst>
        </p14:section>
        <p14:section name="3: تسجيل الرصيد الافتتاحي للصندوق" id="{98F3ABF5-FB80-4FA9-B8A3-EC4A2FD00ECF}">
          <p14:sldIdLst>
            <p14:sldId id="332"/>
            <p14:sldId id="328"/>
          </p14:sldIdLst>
        </p14:section>
        <p14:section name="ثانيا: حذف الرصيد الافتتاحي السنوي لحساب المكتب أو حساب الزبائن أو الصندوق" id="{0F28AC42-8241-481D-9E6F-12574988D8EE}">
          <p14:sldIdLst>
            <p14:sldId id="320"/>
            <p14:sldId id="33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46ECF-5618-D147-E6A7-5432AF938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46B33-8261-930B-C207-88199524F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852-BB61-979E-9069-B4418425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CCED0-941D-76F6-61B9-117F5F207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0E0F4-F656-430C-12BD-CA7A5968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02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03B2D-6FEA-BE87-1C06-9C2BE4C7C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F917B-5E49-9F07-B88D-27EB47767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3EC61-D56A-0CB6-67B5-481C34AA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28039-A688-B779-E6EF-0009D4527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72840-44C3-A022-A4A1-93C3C283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70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7F6859-AE2F-83D5-10DD-7537C7E4E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28B2E-EC25-DF38-E76F-1FB02F1A3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97039-B096-566E-96B2-67F86A23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6010E-CCF3-951D-0057-F51CEC4B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0D98A-893D-9195-2178-A6889A94E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31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6801A-FEBB-B5CB-DBBA-4C70DAEA3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A22A2-9F9C-D55A-31FF-6A9D32262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3BF0C-78C8-96D9-F8E5-75F54A659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4692-BE21-B510-7D19-5FA9BED2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7A583-FC44-F34B-7D95-0B9A4D6F7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A88D-EEC3-DA1C-3570-38DD2282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4E05E-F6A5-C81D-FC5F-B6A308784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535CA-92D3-C6B4-6288-CA778F843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AD05A-9976-9AC5-B2D8-79C72BA69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C99A3-756B-5B9C-07CA-E4803CD9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9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43A9-7640-BE4E-A19A-5BB765B5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2769C-2333-D395-D861-40E77EB94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00CDD-9F21-0666-119A-36F434A0D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E05E7-E067-8054-907F-38C8B23B0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8B38F-CD8E-77FE-6104-18C8CC65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56561-743F-FF66-7623-347DD36D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2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A1128-67F2-98B8-9270-2F1476E7B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3C3F1-FCA1-93C8-9454-BDC20D2F6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7F944-CB1A-407C-CEF5-D9E00B23B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39292-C8B5-22EA-FB27-31D6274A7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537C3-D3AE-9405-A1CC-E549BAB80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023782-BB83-0000-08A5-F2D10CDAD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64B041-636E-1B1A-B12B-7288CA08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E3E677-2B59-A9AA-E48F-620A1649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19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8C68C-0588-599D-CEF0-570527F4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067FDE-E39E-043F-8D33-768450141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39CD4-3FD3-73A1-755D-F02844C0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EF2C77-09A0-F1F8-DA66-40177C552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96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A0013-9C94-4CDC-BC2E-02DB4CB12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F2E8B-82E7-B596-E15B-50F1068E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5A6C4-622D-D173-3514-48E960E8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98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90A7-C671-12BE-F2AB-9534901E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444DF-6E55-4B8D-002A-251723A60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63035-046B-9711-5B61-E0C2AC369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0D8E2-A7F3-72C5-2CA0-EC6DCFB1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51270-400A-40C5-3161-587231667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3994C-7F8D-D23E-EDD2-82553AC8E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11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8914-EF12-ABF5-0B27-4671E3C8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3F6FB3-8A3F-E95D-57AE-8C88B6F08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B04CE-516B-2F47-86AE-B498111C3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935CC-2DC7-963E-59CD-0F96C44A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4E46D-24A0-8DEB-D247-AD55E251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BF5D7A-F4F9-7016-A975-45704392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116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F32F93-5C9F-0395-B253-367C7D73F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E74E5-E9B0-7D35-15E7-5F8B76CE0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D507C-DEA1-EDE7-D00A-03DE18B75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C4853-B2A7-4282-89C8-B2EB684D9ACB}" type="datetimeFigureOut">
              <a:rPr lang="fr-FR" smtClean="0"/>
              <a:t>31/12/2025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7C250-69B3-B91F-9AED-F2BAFFC14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7711F-66E8-0FDA-0A4A-BF1A1478D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46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939A79-4106-CB4D-4665-FB512EF9C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6317" y="841758"/>
            <a:ext cx="6879365" cy="1585247"/>
          </a:xfrm>
        </p:spPr>
        <p:txBody>
          <a:bodyPr anchor="ctr" anchorCtr="0">
            <a:normAutofit/>
          </a:bodyPr>
          <a:lstStyle/>
          <a:p>
            <a:r>
              <a:rPr lang="ar-DZ" dirty="0"/>
              <a:t>أرصدة حسابات الخزينة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E1FE8F-D54E-F78D-6FBF-A5D5759DB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9655" y="3105449"/>
            <a:ext cx="8152688" cy="1783458"/>
          </a:xfrm>
        </p:spPr>
        <p:txBody>
          <a:bodyPr>
            <a:norm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تسجيل الرصيد الافتتاحي السنوي لحساب المكتب أو حساب الزبائن أو الصندوق</a:t>
            </a:r>
          </a:p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حذف الرصيد الافتتاحي السنوي لحساب المكتب أو حساب الزبائن أو الصندوق</a:t>
            </a:r>
          </a:p>
        </p:txBody>
      </p:sp>
    </p:spTree>
    <p:extLst>
      <p:ext uri="{BB962C8B-B14F-4D97-AF65-F5344CB8AC3E}">
        <p14:creationId xmlns:p14="http://schemas.microsoft.com/office/powerpoint/2010/main" val="80728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5C482-4458-27CC-E8D6-F37EC0296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3D60703B-A0D5-6F86-200D-D4906DDC6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521" y="0"/>
            <a:ext cx="10928958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E0953BD-C6B3-1D52-02D5-99968D33856B}"/>
              </a:ext>
            </a:extLst>
          </p:cNvPr>
          <p:cNvSpPr/>
          <p:nvPr/>
        </p:nvSpPr>
        <p:spPr>
          <a:xfrm>
            <a:off x="3822106" y="3625552"/>
            <a:ext cx="5520582" cy="999859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632E109-A4BB-5112-3E54-C641D222E4E7}"/>
              </a:ext>
            </a:extLst>
          </p:cNvPr>
          <p:cNvSpPr txBox="1">
            <a:spLocks/>
          </p:cNvSpPr>
          <p:nvPr/>
        </p:nvSpPr>
        <p:spPr>
          <a:xfrm>
            <a:off x="5460048" y="2404307"/>
            <a:ext cx="2871386" cy="874594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الأرصدة الافتتاحية للصندوق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2B161AA1-6FDB-68B1-FCD3-6524DC00AB2E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895741" y="3278901"/>
            <a:ext cx="0" cy="533656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>
            <a:extLst>
              <a:ext uri="{FF2B5EF4-FFF2-40B4-BE49-F238E27FC236}">
                <a16:creationId xmlns:a16="http://schemas.microsoft.com/office/drawing/2014/main" id="{77709922-C682-048E-1D78-997B8BBAC7A4}"/>
              </a:ext>
            </a:extLst>
          </p:cNvPr>
          <p:cNvSpPr txBox="1">
            <a:spLocks/>
          </p:cNvSpPr>
          <p:nvPr/>
        </p:nvSpPr>
        <p:spPr>
          <a:xfrm>
            <a:off x="345989" y="4625411"/>
            <a:ext cx="2651605" cy="99985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1) يمكنك بكل سهولة إضافة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"السنة"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 الجديدة ومقدار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"الرصيد </a:t>
            </a:r>
            <a:r>
              <a:rPr lang="ar-DZ" sz="2000" b="1" dirty="0" err="1">
                <a:latin typeface="Calibri" panose="020F0502020204030204" pitchFamily="34" charset="0"/>
                <a:ea typeface="Calibri" panose="020F0502020204030204" pitchFamily="34" charset="0"/>
              </a:rPr>
              <a:t>الإفتتاحي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310C6A7A-AB5E-82E7-E71B-153CCF18D7C6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2997594" y="5125341"/>
            <a:ext cx="1063660" cy="49992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4011BD9C-6E14-F127-AACE-A87791AD9463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2997594" y="5125341"/>
            <a:ext cx="1137801" cy="17158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re 1">
            <a:extLst>
              <a:ext uri="{FF2B5EF4-FFF2-40B4-BE49-F238E27FC236}">
                <a16:creationId xmlns:a16="http://schemas.microsoft.com/office/drawing/2014/main" id="{937FE5D7-66FA-CEF3-5A56-92A9378F3D26}"/>
              </a:ext>
            </a:extLst>
          </p:cNvPr>
          <p:cNvSpPr txBox="1">
            <a:spLocks/>
          </p:cNvSpPr>
          <p:nvPr/>
        </p:nvSpPr>
        <p:spPr>
          <a:xfrm>
            <a:off x="8071502" y="5829180"/>
            <a:ext cx="1868681" cy="858964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2) ثم انقر على زر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"تسجيل الرصيد"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58617327-3367-D414-2795-53C48F4472D9}"/>
              </a:ext>
            </a:extLst>
          </p:cNvPr>
          <p:cNvCxnSpPr>
            <a:cxnSpLocks/>
            <a:stCxn id="16" idx="1"/>
            <a:endCxn id="20" idx="3"/>
          </p:cNvCxnSpPr>
          <p:nvPr/>
        </p:nvCxnSpPr>
        <p:spPr>
          <a:xfrm flipH="1" flipV="1">
            <a:off x="6848741" y="6211074"/>
            <a:ext cx="1222761" cy="4758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5683A39-E27D-3127-5175-6A5CEA931467}"/>
              </a:ext>
            </a:extLst>
          </p:cNvPr>
          <p:cNvSpPr/>
          <p:nvPr/>
        </p:nvSpPr>
        <p:spPr>
          <a:xfrm>
            <a:off x="5763425" y="6005975"/>
            <a:ext cx="1085316" cy="410198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86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9BC6E-312F-2C67-242C-7C1DF89F0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C0057F-5B33-4E21-4B91-A207E1854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406" y="2445061"/>
            <a:ext cx="8557188" cy="1967877"/>
          </a:xfrm>
        </p:spPr>
        <p:txBody>
          <a:bodyPr>
            <a:normAutofit/>
          </a:bodyPr>
          <a:lstStyle/>
          <a:p>
            <a:pPr algn="ctr" rtl="1"/>
            <a:r>
              <a:rPr lang="ar-DZ" dirty="0"/>
              <a:t>ثانيا: حذف الرصيد الافتتاحي السنوي لحساب المكتب أو حساب الزبائن أو الصندوق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5289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E504E-AB20-5752-172C-2261B4E23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nombre&#10;&#10;Le contenu généré par l’IA peut être incorrect.">
            <a:extLst>
              <a:ext uri="{FF2B5EF4-FFF2-40B4-BE49-F238E27FC236}">
                <a16:creationId xmlns:a16="http://schemas.microsoft.com/office/drawing/2014/main" id="{F544D8EF-BE8B-4A60-8FE6-2CDDD10F2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5666"/>
            <a:ext cx="12192000" cy="6166667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D904D5D9-766C-396F-A589-FF1292966407}"/>
              </a:ext>
            </a:extLst>
          </p:cNvPr>
          <p:cNvSpPr txBox="1">
            <a:spLocks/>
          </p:cNvSpPr>
          <p:nvPr/>
        </p:nvSpPr>
        <p:spPr>
          <a:xfrm>
            <a:off x="1318054" y="4456415"/>
            <a:ext cx="3469602" cy="825976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latin typeface="Calibri" panose="020F0502020204030204" pitchFamily="34" charset="0"/>
                <a:ea typeface="Calibri" panose="020F0502020204030204" pitchFamily="34" charset="0"/>
              </a:rPr>
              <a:t>يمكنك حذف أي رصيد افتتاحي بالنقر على زر </a:t>
            </a:r>
            <a:r>
              <a:rPr lang="ar-DZ" sz="2400" b="1" dirty="0">
                <a:latin typeface="Calibri" panose="020F0502020204030204" pitchFamily="34" charset="0"/>
                <a:ea typeface="Calibri" panose="020F0502020204030204" pitchFamily="34" charset="0"/>
              </a:rPr>
              <a:t>"ألغاء"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09A779-744D-9047-FB54-A5A0BEE1276F}"/>
              </a:ext>
            </a:extLst>
          </p:cNvPr>
          <p:cNvSpPr/>
          <p:nvPr/>
        </p:nvSpPr>
        <p:spPr>
          <a:xfrm>
            <a:off x="6961976" y="1196411"/>
            <a:ext cx="770092" cy="905852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0A57FE-FFC4-747D-50BE-FFA18E57E1F7}"/>
              </a:ext>
            </a:extLst>
          </p:cNvPr>
          <p:cNvSpPr/>
          <p:nvPr/>
        </p:nvSpPr>
        <p:spPr>
          <a:xfrm>
            <a:off x="860279" y="1196411"/>
            <a:ext cx="770092" cy="905852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DEDE88-909D-08A5-26F1-89BB82B893C9}"/>
              </a:ext>
            </a:extLst>
          </p:cNvPr>
          <p:cNvSpPr/>
          <p:nvPr/>
        </p:nvSpPr>
        <p:spPr>
          <a:xfrm>
            <a:off x="6870816" y="4896740"/>
            <a:ext cx="770092" cy="905852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Une image contenant Police, logo, texte, symbole&#10;&#10;Le contenu généré par l’IA peut être incorrect.">
            <a:extLst>
              <a:ext uri="{FF2B5EF4-FFF2-40B4-BE49-F238E27FC236}">
                <a16:creationId xmlns:a16="http://schemas.microsoft.com/office/drawing/2014/main" id="{EAEE7D06-AF78-5A2F-1283-F8D935C87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862" y="2611450"/>
            <a:ext cx="1731954" cy="1002710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  <p:cxnSp>
        <p:nvCxnSpPr>
          <p:cNvPr id="19" name="Connecteur : en angle 18">
            <a:extLst>
              <a:ext uri="{FF2B5EF4-FFF2-40B4-BE49-F238E27FC236}">
                <a16:creationId xmlns:a16="http://schemas.microsoft.com/office/drawing/2014/main" id="{72DDBB57-7978-4A0F-EB37-C1ED52058C2A}"/>
              </a:ext>
            </a:extLst>
          </p:cNvPr>
          <p:cNvCxnSpPr>
            <a:cxnSpLocks/>
            <a:stCxn id="11" idx="0"/>
            <a:endCxn id="12" idx="1"/>
          </p:cNvCxnSpPr>
          <p:nvPr/>
        </p:nvCxnSpPr>
        <p:spPr>
          <a:xfrm rot="5400000" flipH="1" flipV="1">
            <a:off x="6002351" y="1651826"/>
            <a:ext cx="962113" cy="957137"/>
          </a:xfrm>
          <a:prstGeom prst="bentConnector2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 : en angle 19">
            <a:extLst>
              <a:ext uri="{FF2B5EF4-FFF2-40B4-BE49-F238E27FC236}">
                <a16:creationId xmlns:a16="http://schemas.microsoft.com/office/drawing/2014/main" id="{FC51CB36-1D9F-D19B-88F0-E6370BCEB625}"/>
              </a:ext>
            </a:extLst>
          </p:cNvPr>
          <p:cNvCxnSpPr>
            <a:cxnSpLocks/>
            <a:stCxn id="11" idx="1"/>
            <a:endCxn id="7" idx="2"/>
          </p:cNvCxnSpPr>
          <p:nvPr/>
        </p:nvCxnSpPr>
        <p:spPr>
          <a:xfrm rot="10800000">
            <a:off x="1245326" y="2102263"/>
            <a:ext cx="3893537" cy="1010542"/>
          </a:xfrm>
          <a:prstGeom prst="bentConnector2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 : en angle 20">
            <a:extLst>
              <a:ext uri="{FF2B5EF4-FFF2-40B4-BE49-F238E27FC236}">
                <a16:creationId xmlns:a16="http://schemas.microsoft.com/office/drawing/2014/main" id="{F0300D9A-8250-8640-D6F4-D25E438F0073}"/>
              </a:ext>
            </a:extLst>
          </p:cNvPr>
          <p:cNvCxnSpPr>
            <a:cxnSpLocks/>
            <a:stCxn id="11" idx="3"/>
            <a:endCxn id="8" idx="0"/>
          </p:cNvCxnSpPr>
          <p:nvPr/>
        </p:nvCxnSpPr>
        <p:spPr>
          <a:xfrm>
            <a:off x="6870816" y="3112805"/>
            <a:ext cx="385046" cy="1783935"/>
          </a:xfrm>
          <a:prstGeom prst="bentConnector2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 : en angle 28">
            <a:extLst>
              <a:ext uri="{FF2B5EF4-FFF2-40B4-BE49-F238E27FC236}">
                <a16:creationId xmlns:a16="http://schemas.microsoft.com/office/drawing/2014/main" id="{A465DFCC-2D54-D9DB-3BA6-C7F2D602052D}"/>
              </a:ext>
            </a:extLst>
          </p:cNvPr>
          <p:cNvCxnSpPr>
            <a:cxnSpLocks/>
            <a:stCxn id="11" idx="2"/>
            <a:endCxn id="6" idx="3"/>
          </p:cNvCxnSpPr>
          <p:nvPr/>
        </p:nvCxnSpPr>
        <p:spPr>
          <a:xfrm rot="5400000">
            <a:off x="4768627" y="3633190"/>
            <a:ext cx="1255243" cy="1217183"/>
          </a:xfrm>
          <a:prstGeom prst="bentConnector2">
            <a:avLst/>
          </a:prstGeom>
          <a:ln w="285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25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8286C1-6A38-7353-7CAC-82222F15F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406" y="2445061"/>
            <a:ext cx="8557188" cy="1967877"/>
          </a:xfrm>
        </p:spPr>
        <p:txBody>
          <a:bodyPr>
            <a:normAutofit/>
          </a:bodyPr>
          <a:lstStyle/>
          <a:p>
            <a:pPr algn="ctr" rtl="1"/>
            <a:r>
              <a:rPr lang="ar-DZ" dirty="0"/>
              <a:t>أولا: تسجيل الرصيد الافتتاحي السنوي لحساب المكتب أو حساب الزبائن أو الصندوق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9852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3DA5F24C-1707-E92A-FE2B-4EA106D966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3017"/>
            <a:ext cx="12192000" cy="611196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8785415-1B3E-F73F-9880-453F1A684FF9}"/>
              </a:ext>
            </a:extLst>
          </p:cNvPr>
          <p:cNvSpPr/>
          <p:nvPr/>
        </p:nvSpPr>
        <p:spPr>
          <a:xfrm>
            <a:off x="144305" y="373018"/>
            <a:ext cx="1265733" cy="3472590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BC498418-EB78-2A76-AF09-4F75BF7319C2}"/>
              </a:ext>
            </a:extLst>
          </p:cNvPr>
          <p:cNvSpPr txBox="1">
            <a:spLocks/>
          </p:cNvSpPr>
          <p:nvPr/>
        </p:nvSpPr>
        <p:spPr>
          <a:xfrm>
            <a:off x="2768837" y="2026213"/>
            <a:ext cx="3725967" cy="909982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انقر على اسم حسابك، ثم انقر على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"أرصدة حسابات الخزينة"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0DCDC776-B018-ECBC-EA48-405E98D5CEBC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1371591" y="2481204"/>
            <a:ext cx="1397246" cy="8253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2C2B33CF-5F9F-DC8B-9E1C-16A2660CC493}"/>
              </a:ext>
            </a:extLst>
          </p:cNvPr>
          <p:cNvSpPr/>
          <p:nvPr/>
        </p:nvSpPr>
        <p:spPr>
          <a:xfrm>
            <a:off x="230735" y="2392822"/>
            <a:ext cx="1140855" cy="273466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689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BBB54-ACDD-8F83-8F80-FD029BD7C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51581507-6161-E19D-521F-373BF412E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"/>
            <a:ext cx="12192000" cy="6096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04A7304-4CE8-80ED-F6A1-06ADA9EA4240}"/>
              </a:ext>
            </a:extLst>
          </p:cNvPr>
          <p:cNvSpPr/>
          <p:nvPr/>
        </p:nvSpPr>
        <p:spPr>
          <a:xfrm>
            <a:off x="144305" y="1281869"/>
            <a:ext cx="10520846" cy="5195131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DBFF97AE-37DD-A78F-0DEB-B4A1E6DAFEB5}"/>
              </a:ext>
            </a:extLst>
          </p:cNvPr>
          <p:cNvSpPr txBox="1">
            <a:spLocks/>
          </p:cNvSpPr>
          <p:nvPr/>
        </p:nvSpPr>
        <p:spPr>
          <a:xfrm>
            <a:off x="2700471" y="905854"/>
            <a:ext cx="4768552" cy="45022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تظهر صفحة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أرصدة حسابات الخزينة 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على هذا الشكل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8466CF-607A-2588-0D95-17E1B2C2862C}"/>
              </a:ext>
            </a:extLst>
          </p:cNvPr>
          <p:cNvSpPr/>
          <p:nvPr/>
        </p:nvSpPr>
        <p:spPr>
          <a:xfrm>
            <a:off x="5425608" y="1435692"/>
            <a:ext cx="5128450" cy="3025213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C9C3079-012F-DF1D-4F01-1DB76832E8E4}"/>
              </a:ext>
            </a:extLst>
          </p:cNvPr>
          <p:cNvSpPr/>
          <p:nvPr/>
        </p:nvSpPr>
        <p:spPr>
          <a:xfrm>
            <a:off x="222191" y="1435692"/>
            <a:ext cx="5016381" cy="3025213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CDF8F4-0568-45DA-28CB-374D37B14BC2}"/>
              </a:ext>
            </a:extLst>
          </p:cNvPr>
          <p:cNvSpPr/>
          <p:nvPr/>
        </p:nvSpPr>
        <p:spPr>
          <a:xfrm>
            <a:off x="5425608" y="4540515"/>
            <a:ext cx="5128450" cy="1809010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C1CD09-7190-0ED5-A782-714BEA6325CE}"/>
              </a:ext>
            </a:extLst>
          </p:cNvPr>
          <p:cNvSpPr/>
          <p:nvPr/>
        </p:nvSpPr>
        <p:spPr>
          <a:xfrm>
            <a:off x="5530600" y="1998633"/>
            <a:ext cx="4918465" cy="1754326"/>
          </a:xfrm>
          <a:prstGeom prst="rect">
            <a:avLst/>
          </a:prstGeom>
          <a:solidFill>
            <a:srgbClr val="FF0000">
              <a:alpha val="25098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5400" b="1" dirty="0">
                <a:ln w="9525">
                  <a:noFill/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الأرصدة الافتتاحية لحساب الزبائن</a:t>
            </a:r>
            <a:endParaRPr lang="fr-FR" sz="5400" b="1" dirty="0">
              <a:ln w="9525">
                <a:noFill/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010469C-A23E-1E7E-1BF5-07C6C02CA79E}"/>
              </a:ext>
            </a:extLst>
          </p:cNvPr>
          <p:cNvSpPr/>
          <p:nvPr/>
        </p:nvSpPr>
        <p:spPr>
          <a:xfrm>
            <a:off x="271148" y="1998633"/>
            <a:ext cx="4918466" cy="1754326"/>
          </a:xfrm>
          <a:prstGeom prst="rect">
            <a:avLst/>
          </a:prstGeom>
          <a:solidFill>
            <a:srgbClr val="FF0000">
              <a:alpha val="25098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5400" b="1" dirty="0">
                <a:ln w="9525">
                  <a:noFill/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الأرصدة الافتتاحية لحساب المكتب</a:t>
            </a:r>
            <a:endParaRPr lang="fr-FR" sz="5400" b="1" dirty="0">
              <a:ln w="9525">
                <a:noFill/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1E11DE-F864-EF6C-FCC4-67E1C5E44F70}"/>
              </a:ext>
            </a:extLst>
          </p:cNvPr>
          <p:cNvSpPr/>
          <p:nvPr/>
        </p:nvSpPr>
        <p:spPr>
          <a:xfrm>
            <a:off x="5530600" y="5222188"/>
            <a:ext cx="4918466" cy="707886"/>
          </a:xfrm>
          <a:prstGeom prst="rect">
            <a:avLst/>
          </a:prstGeom>
          <a:solidFill>
            <a:srgbClr val="FF0000">
              <a:alpha val="25098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الأرصدة الافتتاحية للصندوق</a:t>
            </a:r>
            <a:endParaRPr lang="fr-FR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665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A35E8-71D2-2570-7416-261CA7A60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4F17D2-0906-3E83-0252-46EC9E9A9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406" y="2445061"/>
            <a:ext cx="8557188" cy="1967877"/>
          </a:xfrm>
        </p:spPr>
        <p:txBody>
          <a:bodyPr>
            <a:normAutofit/>
          </a:bodyPr>
          <a:lstStyle/>
          <a:p>
            <a:pPr algn="ctr" rtl="1"/>
            <a:r>
              <a:rPr lang="ar-DZ" dirty="0"/>
              <a:t>1: تسجيل الرصيد الافتتاحي السنوي لحساب المكتب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9318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AF99E-405C-F262-BCDE-7FD653DF3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56F74240-D389-77E8-36D7-2E4C4DCCF4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44" t="5926" r="14296" b="7648"/>
          <a:stretch>
            <a:fillRect/>
          </a:stretch>
        </p:blipFill>
        <p:spPr>
          <a:xfrm>
            <a:off x="0" y="356915"/>
            <a:ext cx="12192000" cy="61441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F0140D2-4DD4-AA78-99A1-68BC93465193}"/>
              </a:ext>
            </a:extLst>
          </p:cNvPr>
          <p:cNvSpPr/>
          <p:nvPr/>
        </p:nvSpPr>
        <p:spPr>
          <a:xfrm>
            <a:off x="575418" y="1717566"/>
            <a:ext cx="5520582" cy="999859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A13CC29-F609-517C-404C-C6FFCF2DE9AE}"/>
              </a:ext>
            </a:extLst>
          </p:cNvPr>
          <p:cNvSpPr txBox="1">
            <a:spLocks/>
          </p:cNvSpPr>
          <p:nvPr/>
        </p:nvSpPr>
        <p:spPr>
          <a:xfrm>
            <a:off x="1572809" y="716691"/>
            <a:ext cx="4152488" cy="654223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الأرصدة الافتتاحية لحساب المكتب لكل سنة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8849EE69-0705-BAA3-287F-935BED639217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649053" y="1370914"/>
            <a:ext cx="0" cy="533657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>
            <a:extLst>
              <a:ext uri="{FF2B5EF4-FFF2-40B4-BE49-F238E27FC236}">
                <a16:creationId xmlns:a16="http://schemas.microsoft.com/office/drawing/2014/main" id="{A3242C5C-BF1B-443E-6735-0A8D30EA630A}"/>
              </a:ext>
            </a:extLst>
          </p:cNvPr>
          <p:cNvSpPr txBox="1">
            <a:spLocks/>
          </p:cNvSpPr>
          <p:nvPr/>
        </p:nvSpPr>
        <p:spPr>
          <a:xfrm>
            <a:off x="222423" y="2231636"/>
            <a:ext cx="2483588" cy="99985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1) يمكنك بكل سهولة إضافة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"السنة"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 الجديدة ومقدار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"الرصيد </a:t>
            </a:r>
            <a:r>
              <a:rPr lang="ar-DZ" sz="2000" b="1" dirty="0" err="1">
                <a:latin typeface="Calibri" panose="020F0502020204030204" pitchFamily="34" charset="0"/>
                <a:ea typeface="Calibri" panose="020F0502020204030204" pitchFamily="34" charset="0"/>
              </a:rPr>
              <a:t>الإفتتاحي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165D1CF8-A070-E7EC-AE56-D160120FEDFC}"/>
              </a:ext>
            </a:extLst>
          </p:cNvPr>
          <p:cNvCxnSpPr>
            <a:cxnSpLocks/>
          </p:cNvCxnSpPr>
          <p:nvPr/>
        </p:nvCxnSpPr>
        <p:spPr>
          <a:xfrm>
            <a:off x="2706010" y="2993597"/>
            <a:ext cx="208103" cy="6470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7F007601-2DF6-D95B-4D6A-E8E9BDD89212}"/>
              </a:ext>
            </a:extLst>
          </p:cNvPr>
          <p:cNvCxnSpPr>
            <a:cxnSpLocks/>
          </p:cNvCxnSpPr>
          <p:nvPr/>
        </p:nvCxnSpPr>
        <p:spPr>
          <a:xfrm>
            <a:off x="2706010" y="2993597"/>
            <a:ext cx="482033" cy="32905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re 1">
            <a:extLst>
              <a:ext uri="{FF2B5EF4-FFF2-40B4-BE49-F238E27FC236}">
                <a16:creationId xmlns:a16="http://schemas.microsoft.com/office/drawing/2014/main" id="{51B69454-7107-E9C7-D8F0-04791979C96C}"/>
              </a:ext>
            </a:extLst>
          </p:cNvPr>
          <p:cNvSpPr txBox="1">
            <a:spLocks/>
          </p:cNvSpPr>
          <p:nvPr/>
        </p:nvSpPr>
        <p:spPr>
          <a:xfrm>
            <a:off x="4448085" y="3875517"/>
            <a:ext cx="1868681" cy="858964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2) ثم انقر على زر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"تسجيل الرصيد"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53678C58-ADC0-E9BE-A6AC-F943EAA48F31}"/>
              </a:ext>
            </a:extLst>
          </p:cNvPr>
          <p:cNvCxnSpPr>
            <a:cxnSpLocks/>
            <a:stCxn id="16" idx="1"/>
            <a:endCxn id="20" idx="3"/>
          </p:cNvCxnSpPr>
          <p:nvPr/>
        </p:nvCxnSpPr>
        <p:spPr>
          <a:xfrm flipH="1" flipV="1">
            <a:off x="3717421" y="4198555"/>
            <a:ext cx="730664" cy="10644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C56E6523-27A8-826C-9FCA-B100B4B4EFF9}"/>
              </a:ext>
            </a:extLst>
          </p:cNvPr>
          <p:cNvSpPr/>
          <p:nvPr/>
        </p:nvSpPr>
        <p:spPr>
          <a:xfrm>
            <a:off x="2632105" y="3993456"/>
            <a:ext cx="1085316" cy="410198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808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9BB84-9270-E360-8C00-C427A27E3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CE927C-C50D-7B4A-67D7-CDDC78EA6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406" y="2445061"/>
            <a:ext cx="8557188" cy="1967877"/>
          </a:xfrm>
        </p:spPr>
        <p:txBody>
          <a:bodyPr>
            <a:normAutofit/>
          </a:bodyPr>
          <a:lstStyle/>
          <a:p>
            <a:pPr algn="ctr" rtl="1"/>
            <a:r>
              <a:rPr lang="ar-DZ" dirty="0"/>
              <a:t>2: تسجيل الرصيد الافتتاحي السنوي لحساب الزبائن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7482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BBA97-8144-EDD7-62F9-922CC1099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5C9FF6B9-99F3-3415-ED1A-6CECA9FA79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126" t="6787" r="7126" b="6787"/>
          <a:stretch>
            <a:fillRect/>
          </a:stretch>
        </p:blipFill>
        <p:spPr>
          <a:xfrm>
            <a:off x="0" y="356915"/>
            <a:ext cx="12192000" cy="61441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4C4F348-D073-15C0-CC9E-5EBFC867B49A}"/>
              </a:ext>
            </a:extLst>
          </p:cNvPr>
          <p:cNvSpPr/>
          <p:nvPr/>
        </p:nvSpPr>
        <p:spPr>
          <a:xfrm>
            <a:off x="5691499" y="1734795"/>
            <a:ext cx="5520582" cy="999859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C8B68D59-FE9E-73EE-726D-3380B0F9CC1F}"/>
              </a:ext>
            </a:extLst>
          </p:cNvPr>
          <p:cNvSpPr txBox="1">
            <a:spLocks/>
          </p:cNvSpPr>
          <p:nvPr/>
        </p:nvSpPr>
        <p:spPr>
          <a:xfrm>
            <a:off x="6768269" y="683741"/>
            <a:ext cx="3777240" cy="53622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الأرصدة الافتتاحية لحساب الزبائن لكل سنة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1A770E41-5F86-A9D8-52AE-D4BC648C5132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8656889" y="1219961"/>
            <a:ext cx="0" cy="702843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>
            <a:extLst>
              <a:ext uri="{FF2B5EF4-FFF2-40B4-BE49-F238E27FC236}">
                <a16:creationId xmlns:a16="http://schemas.microsoft.com/office/drawing/2014/main" id="{80859441-1166-1F0B-2CB7-1F2766AE4DD1}"/>
              </a:ext>
            </a:extLst>
          </p:cNvPr>
          <p:cNvSpPr txBox="1">
            <a:spLocks/>
          </p:cNvSpPr>
          <p:nvPr/>
        </p:nvSpPr>
        <p:spPr>
          <a:xfrm>
            <a:off x="2546646" y="2832199"/>
            <a:ext cx="2871386" cy="99985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1) يمكنك بكل سهولة إضافة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"السنة"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 الجديدة ومقدار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"الرصيد الافتتاحي"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D52737BB-501E-7751-8897-46E3F156A27D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5418032" y="3248133"/>
            <a:ext cx="1350237" cy="8399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5A6124E6-BD3E-2896-4A8A-34BFD7953272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5418032" y="3332129"/>
            <a:ext cx="1350237" cy="29123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re 1">
            <a:extLst>
              <a:ext uri="{FF2B5EF4-FFF2-40B4-BE49-F238E27FC236}">
                <a16:creationId xmlns:a16="http://schemas.microsoft.com/office/drawing/2014/main" id="{407D0338-85E8-F7C3-9EB2-0E99E3C47D24}"/>
              </a:ext>
            </a:extLst>
          </p:cNvPr>
          <p:cNvSpPr txBox="1">
            <a:spLocks/>
          </p:cNvSpPr>
          <p:nvPr/>
        </p:nvSpPr>
        <p:spPr>
          <a:xfrm>
            <a:off x="5267058" y="4088978"/>
            <a:ext cx="1868681" cy="858964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2) ثم انقر على زر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"تسجيل الرصيد"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4BB7F42D-A375-A776-4C88-60698DF28323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 flipV="1">
            <a:off x="7135739" y="4170348"/>
            <a:ext cx="640934" cy="34811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FDFC566-FB42-5A3D-24BA-E60BEE262AD5}"/>
              </a:ext>
            </a:extLst>
          </p:cNvPr>
          <p:cNvSpPr/>
          <p:nvPr/>
        </p:nvSpPr>
        <p:spPr>
          <a:xfrm>
            <a:off x="7776673" y="3965249"/>
            <a:ext cx="1085316" cy="410198"/>
          </a:xfrm>
          <a:prstGeom prst="rect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248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81D7C-583C-D24E-88B0-6FDD6D32F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62D98A-E5D2-0DEF-7A8D-13B1D4E7B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406" y="2445061"/>
            <a:ext cx="8557188" cy="1967877"/>
          </a:xfrm>
        </p:spPr>
        <p:txBody>
          <a:bodyPr>
            <a:normAutofit/>
          </a:bodyPr>
          <a:lstStyle/>
          <a:p>
            <a:pPr algn="ctr" rtl="1"/>
            <a:r>
              <a:rPr lang="ar-DZ" dirty="0"/>
              <a:t>3: تسجيل الرصيد الافتتاحي للصندوق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1844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2345</TotalTime>
  <Words>206</Words>
  <Application>Microsoft Office PowerPoint</Application>
  <PresentationFormat>Grand écran</PresentationFormat>
  <Paragraphs>23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أرصدة حسابات الخزينة</vt:lpstr>
      <vt:lpstr>أولا: تسجيل الرصيد الافتتاحي السنوي لحساب المكتب أو حساب الزبائن أو الصندوق</vt:lpstr>
      <vt:lpstr>Présentation PowerPoint</vt:lpstr>
      <vt:lpstr>Présentation PowerPoint</vt:lpstr>
      <vt:lpstr>1: تسجيل الرصيد الافتتاحي السنوي لحساب المكتب</vt:lpstr>
      <vt:lpstr>Présentation PowerPoint</vt:lpstr>
      <vt:lpstr>2: تسجيل الرصيد الافتتاحي السنوي لحساب الزبائن</vt:lpstr>
      <vt:lpstr>Présentation PowerPoint</vt:lpstr>
      <vt:lpstr>3: تسجيل الرصيد الافتتاحي للصندوق</vt:lpstr>
      <vt:lpstr>Présentation PowerPoint</vt:lpstr>
      <vt:lpstr>ثانيا: حذف الرصيد الافتتاحي السنوي لحساب المكتب أو حساب الزبائن أو الصندوق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العنوان</dc:title>
  <dc:creator>abdellah Deroueche</dc:creator>
  <cp:lastModifiedBy>éléctro nium</cp:lastModifiedBy>
  <cp:revision>145</cp:revision>
  <dcterms:created xsi:type="dcterms:W3CDTF">2024-02-26T13:35:37Z</dcterms:created>
  <dcterms:modified xsi:type="dcterms:W3CDTF">2025-12-31T13:57:05Z</dcterms:modified>
</cp:coreProperties>
</file>