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66" r:id="rId6"/>
    <p:sldId id="259" r:id="rId7"/>
    <p:sldId id="270" r:id="rId8"/>
    <p:sldId id="261" r:id="rId9"/>
    <p:sldId id="262" r:id="rId10"/>
    <p:sldId id="275" r:id="rId11"/>
    <p:sldId id="263" r:id="rId12"/>
    <p:sldId id="264" r:id="rId13"/>
    <p:sldId id="265" r:id="rId14"/>
    <p:sldId id="267" r:id="rId15"/>
    <p:sldId id="268" r:id="rId16"/>
    <p:sldId id="269" r:id="rId17"/>
    <p:sldId id="271" r:id="rId18"/>
    <p:sldId id="272" r:id="rId19"/>
    <p:sldId id="273" r:id="rId20"/>
    <p:sldId id="277"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تابعة الشهر العقاري:" id="{088E1A11-89AC-4EDD-9962-A1AF74907D09}">
          <p14:sldIdLst>
            <p14:sldId id="256"/>
            <p14:sldId id="257"/>
            <p14:sldId id="258"/>
            <p14:sldId id="274"/>
          </p14:sldIdLst>
        </p14:section>
        <p14:section name="المرحلة الأولى: توليد جدول إرسال" id="{1FBC3A54-6874-459C-8F0E-C5BB1789230B}">
          <p14:sldIdLst>
            <p14:sldId id="266"/>
            <p14:sldId id="259"/>
            <p14:sldId id="270"/>
            <p14:sldId id="261"/>
            <p14:sldId id="262"/>
            <p14:sldId id="275"/>
            <p14:sldId id="263"/>
            <p14:sldId id="264"/>
            <p14:sldId id="265"/>
            <p14:sldId id="267"/>
            <p14:sldId id="268"/>
          </p14:sldIdLst>
        </p14:section>
        <p14:section name="حفظ مراجع الشهر العقاري" id="{0148E471-755C-47A1-BEA4-BEBABC29F54F}">
          <p14:sldIdLst>
            <p14:sldId id="269"/>
            <p14:sldId id="271"/>
            <p14:sldId id="272"/>
            <p14:sldId id="273"/>
          </p14:sldIdLst>
        </p14:section>
        <p14:section name="تعديل أو حذف معلومات الشهر" id="{B27B68ED-978C-4617-A7E0-2952BE4FF956}">
          <p14:sldIdLst>
            <p14:sldId id="277"/>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97DEF-E979-4CB8-8EED-A1A303EB29B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E07F5E59-222E-4C48-9FB0-8AEB35FB1B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5B6B9A1A-C3F2-427C-8E5D-4340CB81544C}"/>
              </a:ext>
            </a:extLst>
          </p:cNvPr>
          <p:cNvSpPr>
            <a:spLocks noGrp="1"/>
          </p:cNvSpPr>
          <p:nvPr>
            <p:ph type="dt" sz="half" idx="10"/>
          </p:nvPr>
        </p:nvSpPr>
        <p:spPr/>
        <p:txBody>
          <a:bodyPr/>
          <a:lstStyle/>
          <a:p>
            <a:fld id="{78DE7C77-6FF5-478F-B259-A398D297729C}" type="datetimeFigureOut">
              <a:rPr lang="en-US" smtClean="0"/>
              <a:t>1/14/2026</a:t>
            </a:fld>
            <a:endParaRPr lang="en-US"/>
          </a:p>
        </p:txBody>
      </p:sp>
      <p:sp>
        <p:nvSpPr>
          <p:cNvPr id="5" name="Espace réservé du pied de page 4">
            <a:extLst>
              <a:ext uri="{FF2B5EF4-FFF2-40B4-BE49-F238E27FC236}">
                <a16:creationId xmlns:a16="http://schemas.microsoft.com/office/drawing/2014/main" id="{74339483-5DCF-4B84-9EB8-312E1EC13DCE}"/>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163D717F-1EB0-43F6-9532-BE30C14884C4}"/>
              </a:ext>
            </a:extLst>
          </p:cNvPr>
          <p:cNvSpPr>
            <a:spLocks noGrp="1"/>
          </p:cNvSpPr>
          <p:nvPr>
            <p:ph type="sldNum" sz="quarter" idx="12"/>
          </p:nvPr>
        </p:nvSpPr>
        <p:spPr/>
        <p:txBody>
          <a:bodyPr/>
          <a:lstStyle/>
          <a:p>
            <a:fld id="{332BC781-A4DE-4582-A4B9-05F825D80631}" type="slidenum">
              <a:rPr lang="en-US" smtClean="0"/>
              <a:t>‹N°›</a:t>
            </a:fld>
            <a:endParaRPr lang="en-US"/>
          </a:p>
        </p:txBody>
      </p:sp>
    </p:spTree>
    <p:extLst>
      <p:ext uri="{BB962C8B-B14F-4D97-AF65-F5344CB8AC3E}">
        <p14:creationId xmlns:p14="http://schemas.microsoft.com/office/powerpoint/2010/main" val="419369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9BB1D-31B1-468D-BF68-E66451635185}"/>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D872108D-329E-4CDA-A3A3-48FA4F4A236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DA048758-0C1D-4B70-A1FB-A10C6B60ECFA}"/>
              </a:ext>
            </a:extLst>
          </p:cNvPr>
          <p:cNvSpPr>
            <a:spLocks noGrp="1"/>
          </p:cNvSpPr>
          <p:nvPr>
            <p:ph type="dt" sz="half" idx="10"/>
          </p:nvPr>
        </p:nvSpPr>
        <p:spPr/>
        <p:txBody>
          <a:bodyPr/>
          <a:lstStyle/>
          <a:p>
            <a:fld id="{78DE7C77-6FF5-478F-B259-A398D297729C}" type="datetimeFigureOut">
              <a:rPr lang="en-US" smtClean="0"/>
              <a:t>1/14/2026</a:t>
            </a:fld>
            <a:endParaRPr lang="en-US"/>
          </a:p>
        </p:txBody>
      </p:sp>
      <p:sp>
        <p:nvSpPr>
          <p:cNvPr id="5" name="Espace réservé du pied de page 4">
            <a:extLst>
              <a:ext uri="{FF2B5EF4-FFF2-40B4-BE49-F238E27FC236}">
                <a16:creationId xmlns:a16="http://schemas.microsoft.com/office/drawing/2014/main" id="{DF58A944-3BAC-4DCD-9AE7-BF7964479445}"/>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E85A9EE4-C8CA-4E31-B6AB-BF04379417F0}"/>
              </a:ext>
            </a:extLst>
          </p:cNvPr>
          <p:cNvSpPr>
            <a:spLocks noGrp="1"/>
          </p:cNvSpPr>
          <p:nvPr>
            <p:ph type="sldNum" sz="quarter" idx="12"/>
          </p:nvPr>
        </p:nvSpPr>
        <p:spPr/>
        <p:txBody>
          <a:bodyPr/>
          <a:lstStyle/>
          <a:p>
            <a:fld id="{332BC781-A4DE-4582-A4B9-05F825D80631}" type="slidenum">
              <a:rPr lang="en-US" smtClean="0"/>
              <a:t>‹N°›</a:t>
            </a:fld>
            <a:endParaRPr lang="en-US"/>
          </a:p>
        </p:txBody>
      </p:sp>
    </p:spTree>
    <p:extLst>
      <p:ext uri="{BB962C8B-B14F-4D97-AF65-F5344CB8AC3E}">
        <p14:creationId xmlns:p14="http://schemas.microsoft.com/office/powerpoint/2010/main" val="208406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EDCE20D-AB08-47C5-BAC8-0E65C10A8BDD}"/>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6F41F80E-A558-45CE-A55E-F3BD64C0FA02}"/>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8A2CA68C-B49F-4D75-9D82-249DE3B61C97}"/>
              </a:ext>
            </a:extLst>
          </p:cNvPr>
          <p:cNvSpPr>
            <a:spLocks noGrp="1"/>
          </p:cNvSpPr>
          <p:nvPr>
            <p:ph type="dt" sz="half" idx="10"/>
          </p:nvPr>
        </p:nvSpPr>
        <p:spPr/>
        <p:txBody>
          <a:bodyPr/>
          <a:lstStyle/>
          <a:p>
            <a:fld id="{78DE7C77-6FF5-478F-B259-A398D297729C}" type="datetimeFigureOut">
              <a:rPr lang="en-US" smtClean="0"/>
              <a:t>1/14/2026</a:t>
            </a:fld>
            <a:endParaRPr lang="en-US"/>
          </a:p>
        </p:txBody>
      </p:sp>
      <p:sp>
        <p:nvSpPr>
          <p:cNvPr id="5" name="Espace réservé du pied de page 4">
            <a:extLst>
              <a:ext uri="{FF2B5EF4-FFF2-40B4-BE49-F238E27FC236}">
                <a16:creationId xmlns:a16="http://schemas.microsoft.com/office/drawing/2014/main" id="{B452E403-E72E-4C80-B7B1-24180CD500E2}"/>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66F1A7E-6CB7-4A9F-8D16-536DB690625F}"/>
              </a:ext>
            </a:extLst>
          </p:cNvPr>
          <p:cNvSpPr>
            <a:spLocks noGrp="1"/>
          </p:cNvSpPr>
          <p:nvPr>
            <p:ph type="sldNum" sz="quarter" idx="12"/>
          </p:nvPr>
        </p:nvSpPr>
        <p:spPr/>
        <p:txBody>
          <a:bodyPr/>
          <a:lstStyle/>
          <a:p>
            <a:fld id="{332BC781-A4DE-4582-A4B9-05F825D80631}" type="slidenum">
              <a:rPr lang="en-US" smtClean="0"/>
              <a:t>‹N°›</a:t>
            </a:fld>
            <a:endParaRPr lang="en-US"/>
          </a:p>
        </p:txBody>
      </p:sp>
    </p:spTree>
    <p:extLst>
      <p:ext uri="{BB962C8B-B14F-4D97-AF65-F5344CB8AC3E}">
        <p14:creationId xmlns:p14="http://schemas.microsoft.com/office/powerpoint/2010/main" val="135412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41075E-BCE0-4682-AB27-376BA2AC3557}"/>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73623F65-088B-4FB8-A27D-68A2E41BE3E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42C6F503-5F0C-4DB4-BAD9-E668288D0A68}"/>
              </a:ext>
            </a:extLst>
          </p:cNvPr>
          <p:cNvSpPr>
            <a:spLocks noGrp="1"/>
          </p:cNvSpPr>
          <p:nvPr>
            <p:ph type="dt" sz="half" idx="10"/>
          </p:nvPr>
        </p:nvSpPr>
        <p:spPr/>
        <p:txBody>
          <a:bodyPr/>
          <a:lstStyle/>
          <a:p>
            <a:fld id="{78DE7C77-6FF5-478F-B259-A398D297729C}" type="datetimeFigureOut">
              <a:rPr lang="en-US" smtClean="0"/>
              <a:t>1/14/2026</a:t>
            </a:fld>
            <a:endParaRPr lang="en-US"/>
          </a:p>
        </p:txBody>
      </p:sp>
      <p:sp>
        <p:nvSpPr>
          <p:cNvPr id="5" name="Espace réservé du pied de page 4">
            <a:extLst>
              <a:ext uri="{FF2B5EF4-FFF2-40B4-BE49-F238E27FC236}">
                <a16:creationId xmlns:a16="http://schemas.microsoft.com/office/drawing/2014/main" id="{23B0DCB0-ED9F-4E14-8432-AEAFB51D3B64}"/>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061E004B-F29C-4069-A62E-34E6579399EE}"/>
              </a:ext>
            </a:extLst>
          </p:cNvPr>
          <p:cNvSpPr>
            <a:spLocks noGrp="1"/>
          </p:cNvSpPr>
          <p:nvPr>
            <p:ph type="sldNum" sz="quarter" idx="12"/>
          </p:nvPr>
        </p:nvSpPr>
        <p:spPr/>
        <p:txBody>
          <a:bodyPr/>
          <a:lstStyle/>
          <a:p>
            <a:fld id="{332BC781-A4DE-4582-A4B9-05F825D80631}" type="slidenum">
              <a:rPr lang="en-US" smtClean="0"/>
              <a:t>‹N°›</a:t>
            </a:fld>
            <a:endParaRPr lang="en-US"/>
          </a:p>
        </p:txBody>
      </p:sp>
    </p:spTree>
    <p:extLst>
      <p:ext uri="{BB962C8B-B14F-4D97-AF65-F5344CB8AC3E}">
        <p14:creationId xmlns:p14="http://schemas.microsoft.com/office/powerpoint/2010/main" val="167191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3516CA-687B-4FE9-95CC-0537842CFF1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CBA6F2DB-BE59-43C2-AD7F-DC220FC0B6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074CFAD-2AE8-4B94-99B0-CC4EBAF4CAAE}"/>
              </a:ext>
            </a:extLst>
          </p:cNvPr>
          <p:cNvSpPr>
            <a:spLocks noGrp="1"/>
          </p:cNvSpPr>
          <p:nvPr>
            <p:ph type="dt" sz="half" idx="10"/>
          </p:nvPr>
        </p:nvSpPr>
        <p:spPr/>
        <p:txBody>
          <a:bodyPr/>
          <a:lstStyle/>
          <a:p>
            <a:fld id="{78DE7C77-6FF5-478F-B259-A398D297729C}" type="datetimeFigureOut">
              <a:rPr lang="en-US" smtClean="0"/>
              <a:t>1/14/2026</a:t>
            </a:fld>
            <a:endParaRPr lang="en-US"/>
          </a:p>
        </p:txBody>
      </p:sp>
      <p:sp>
        <p:nvSpPr>
          <p:cNvPr id="5" name="Espace réservé du pied de page 4">
            <a:extLst>
              <a:ext uri="{FF2B5EF4-FFF2-40B4-BE49-F238E27FC236}">
                <a16:creationId xmlns:a16="http://schemas.microsoft.com/office/drawing/2014/main" id="{29AE948A-D66A-4ABD-8198-EC274A4F141A}"/>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32C3D878-8FCC-463E-94FC-BD79386873AD}"/>
              </a:ext>
            </a:extLst>
          </p:cNvPr>
          <p:cNvSpPr>
            <a:spLocks noGrp="1"/>
          </p:cNvSpPr>
          <p:nvPr>
            <p:ph type="sldNum" sz="quarter" idx="12"/>
          </p:nvPr>
        </p:nvSpPr>
        <p:spPr/>
        <p:txBody>
          <a:bodyPr/>
          <a:lstStyle/>
          <a:p>
            <a:fld id="{332BC781-A4DE-4582-A4B9-05F825D80631}" type="slidenum">
              <a:rPr lang="en-US" smtClean="0"/>
              <a:t>‹N°›</a:t>
            </a:fld>
            <a:endParaRPr lang="en-US"/>
          </a:p>
        </p:txBody>
      </p:sp>
    </p:spTree>
    <p:extLst>
      <p:ext uri="{BB962C8B-B14F-4D97-AF65-F5344CB8AC3E}">
        <p14:creationId xmlns:p14="http://schemas.microsoft.com/office/powerpoint/2010/main" val="288521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5E0AF3-2EEA-49E9-8F9A-1D729067AF08}"/>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59A224F7-ECA7-4164-824E-D4CD7160BE01}"/>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CA7777CE-979B-4EEE-B204-663DCFE9BC84}"/>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C6A64055-7680-44A3-91E1-B20C942ECCBE}"/>
              </a:ext>
            </a:extLst>
          </p:cNvPr>
          <p:cNvSpPr>
            <a:spLocks noGrp="1"/>
          </p:cNvSpPr>
          <p:nvPr>
            <p:ph type="dt" sz="half" idx="10"/>
          </p:nvPr>
        </p:nvSpPr>
        <p:spPr/>
        <p:txBody>
          <a:bodyPr/>
          <a:lstStyle/>
          <a:p>
            <a:fld id="{78DE7C77-6FF5-478F-B259-A398D297729C}" type="datetimeFigureOut">
              <a:rPr lang="en-US" smtClean="0"/>
              <a:t>1/14/2026</a:t>
            </a:fld>
            <a:endParaRPr lang="en-US"/>
          </a:p>
        </p:txBody>
      </p:sp>
      <p:sp>
        <p:nvSpPr>
          <p:cNvPr id="6" name="Espace réservé du pied de page 5">
            <a:extLst>
              <a:ext uri="{FF2B5EF4-FFF2-40B4-BE49-F238E27FC236}">
                <a16:creationId xmlns:a16="http://schemas.microsoft.com/office/drawing/2014/main" id="{42B43B12-DA47-4638-945C-CB3689DE0945}"/>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BFA3DAB3-5834-44DB-91EA-3E25852CB5D9}"/>
              </a:ext>
            </a:extLst>
          </p:cNvPr>
          <p:cNvSpPr>
            <a:spLocks noGrp="1"/>
          </p:cNvSpPr>
          <p:nvPr>
            <p:ph type="sldNum" sz="quarter" idx="12"/>
          </p:nvPr>
        </p:nvSpPr>
        <p:spPr/>
        <p:txBody>
          <a:bodyPr/>
          <a:lstStyle/>
          <a:p>
            <a:fld id="{332BC781-A4DE-4582-A4B9-05F825D80631}" type="slidenum">
              <a:rPr lang="en-US" smtClean="0"/>
              <a:t>‹N°›</a:t>
            </a:fld>
            <a:endParaRPr lang="en-US"/>
          </a:p>
        </p:txBody>
      </p:sp>
    </p:spTree>
    <p:extLst>
      <p:ext uri="{BB962C8B-B14F-4D97-AF65-F5344CB8AC3E}">
        <p14:creationId xmlns:p14="http://schemas.microsoft.com/office/powerpoint/2010/main" val="335477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A0D6A-09A7-42FB-975B-D185A60D500D}"/>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F9FE5CD9-3EAC-4396-8C31-468C18E10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60D0780-F7DA-41BF-956E-8AA6F4FE206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C2521EA2-D9A3-46DA-8BA6-BE6D4AE3C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5158EC3E-FE93-450E-B6FE-3C2608E8C08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57221937-5E85-4C1A-A584-37E271281C1E}"/>
              </a:ext>
            </a:extLst>
          </p:cNvPr>
          <p:cNvSpPr>
            <a:spLocks noGrp="1"/>
          </p:cNvSpPr>
          <p:nvPr>
            <p:ph type="dt" sz="half" idx="10"/>
          </p:nvPr>
        </p:nvSpPr>
        <p:spPr/>
        <p:txBody>
          <a:bodyPr/>
          <a:lstStyle/>
          <a:p>
            <a:fld id="{78DE7C77-6FF5-478F-B259-A398D297729C}" type="datetimeFigureOut">
              <a:rPr lang="en-US" smtClean="0"/>
              <a:t>1/14/2026</a:t>
            </a:fld>
            <a:endParaRPr lang="en-US"/>
          </a:p>
        </p:txBody>
      </p:sp>
      <p:sp>
        <p:nvSpPr>
          <p:cNvPr id="8" name="Espace réservé du pied de page 7">
            <a:extLst>
              <a:ext uri="{FF2B5EF4-FFF2-40B4-BE49-F238E27FC236}">
                <a16:creationId xmlns:a16="http://schemas.microsoft.com/office/drawing/2014/main" id="{D42CC138-E237-4741-B41D-2C4690DBBE25}"/>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0BD53369-6ACE-41EC-91EC-C717EBE4FD7B}"/>
              </a:ext>
            </a:extLst>
          </p:cNvPr>
          <p:cNvSpPr>
            <a:spLocks noGrp="1"/>
          </p:cNvSpPr>
          <p:nvPr>
            <p:ph type="sldNum" sz="quarter" idx="12"/>
          </p:nvPr>
        </p:nvSpPr>
        <p:spPr/>
        <p:txBody>
          <a:bodyPr/>
          <a:lstStyle/>
          <a:p>
            <a:fld id="{332BC781-A4DE-4582-A4B9-05F825D80631}" type="slidenum">
              <a:rPr lang="en-US" smtClean="0"/>
              <a:t>‹N°›</a:t>
            </a:fld>
            <a:endParaRPr lang="en-US"/>
          </a:p>
        </p:txBody>
      </p:sp>
    </p:spTree>
    <p:extLst>
      <p:ext uri="{BB962C8B-B14F-4D97-AF65-F5344CB8AC3E}">
        <p14:creationId xmlns:p14="http://schemas.microsoft.com/office/powerpoint/2010/main" val="418420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D37F4-DFD4-4F79-A464-C1B111C34D8E}"/>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31500618-2067-42FF-A4A6-C9E516FFD8BA}"/>
              </a:ext>
            </a:extLst>
          </p:cNvPr>
          <p:cNvSpPr>
            <a:spLocks noGrp="1"/>
          </p:cNvSpPr>
          <p:nvPr>
            <p:ph type="dt" sz="half" idx="10"/>
          </p:nvPr>
        </p:nvSpPr>
        <p:spPr/>
        <p:txBody>
          <a:bodyPr/>
          <a:lstStyle/>
          <a:p>
            <a:fld id="{78DE7C77-6FF5-478F-B259-A398D297729C}" type="datetimeFigureOut">
              <a:rPr lang="en-US" smtClean="0"/>
              <a:t>1/14/2026</a:t>
            </a:fld>
            <a:endParaRPr lang="en-US"/>
          </a:p>
        </p:txBody>
      </p:sp>
      <p:sp>
        <p:nvSpPr>
          <p:cNvPr id="4" name="Espace réservé du pied de page 3">
            <a:extLst>
              <a:ext uri="{FF2B5EF4-FFF2-40B4-BE49-F238E27FC236}">
                <a16:creationId xmlns:a16="http://schemas.microsoft.com/office/drawing/2014/main" id="{7DC86C65-BA79-40B7-9309-975ABDD6C701}"/>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10EBC247-31C8-4B9F-BFD8-E9A138ECCAF1}"/>
              </a:ext>
            </a:extLst>
          </p:cNvPr>
          <p:cNvSpPr>
            <a:spLocks noGrp="1"/>
          </p:cNvSpPr>
          <p:nvPr>
            <p:ph type="sldNum" sz="quarter" idx="12"/>
          </p:nvPr>
        </p:nvSpPr>
        <p:spPr/>
        <p:txBody>
          <a:bodyPr/>
          <a:lstStyle/>
          <a:p>
            <a:fld id="{332BC781-A4DE-4582-A4B9-05F825D80631}" type="slidenum">
              <a:rPr lang="en-US" smtClean="0"/>
              <a:t>‹N°›</a:t>
            </a:fld>
            <a:endParaRPr lang="en-US"/>
          </a:p>
        </p:txBody>
      </p:sp>
    </p:spTree>
    <p:extLst>
      <p:ext uri="{BB962C8B-B14F-4D97-AF65-F5344CB8AC3E}">
        <p14:creationId xmlns:p14="http://schemas.microsoft.com/office/powerpoint/2010/main" val="106896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5F7343B-EF78-4C95-A8DD-A0382AF85722}"/>
              </a:ext>
            </a:extLst>
          </p:cNvPr>
          <p:cNvSpPr>
            <a:spLocks noGrp="1"/>
          </p:cNvSpPr>
          <p:nvPr>
            <p:ph type="dt" sz="half" idx="10"/>
          </p:nvPr>
        </p:nvSpPr>
        <p:spPr/>
        <p:txBody>
          <a:bodyPr/>
          <a:lstStyle/>
          <a:p>
            <a:fld id="{78DE7C77-6FF5-478F-B259-A398D297729C}" type="datetimeFigureOut">
              <a:rPr lang="en-US" smtClean="0"/>
              <a:t>1/14/2026</a:t>
            </a:fld>
            <a:endParaRPr lang="en-US"/>
          </a:p>
        </p:txBody>
      </p:sp>
      <p:sp>
        <p:nvSpPr>
          <p:cNvPr id="3" name="Espace réservé du pied de page 2">
            <a:extLst>
              <a:ext uri="{FF2B5EF4-FFF2-40B4-BE49-F238E27FC236}">
                <a16:creationId xmlns:a16="http://schemas.microsoft.com/office/drawing/2014/main" id="{D5947BAD-CBC6-4DB2-923F-F706FF632123}"/>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B64C76BD-CC91-435D-8531-24BAA385081D}"/>
              </a:ext>
            </a:extLst>
          </p:cNvPr>
          <p:cNvSpPr>
            <a:spLocks noGrp="1"/>
          </p:cNvSpPr>
          <p:nvPr>
            <p:ph type="sldNum" sz="quarter" idx="12"/>
          </p:nvPr>
        </p:nvSpPr>
        <p:spPr/>
        <p:txBody>
          <a:bodyPr/>
          <a:lstStyle/>
          <a:p>
            <a:fld id="{332BC781-A4DE-4582-A4B9-05F825D80631}" type="slidenum">
              <a:rPr lang="en-US" smtClean="0"/>
              <a:t>‹N°›</a:t>
            </a:fld>
            <a:endParaRPr lang="en-US"/>
          </a:p>
        </p:txBody>
      </p:sp>
    </p:spTree>
    <p:extLst>
      <p:ext uri="{BB962C8B-B14F-4D97-AF65-F5344CB8AC3E}">
        <p14:creationId xmlns:p14="http://schemas.microsoft.com/office/powerpoint/2010/main" val="161830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967C4-53A6-4497-84C4-4F82B243870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5876C25E-28CB-4612-823D-808551ECC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CC7152F5-B93B-4827-8103-61495A3E8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C986FA6-EBEB-40F1-8A99-7DCFDE3A1488}"/>
              </a:ext>
            </a:extLst>
          </p:cNvPr>
          <p:cNvSpPr>
            <a:spLocks noGrp="1"/>
          </p:cNvSpPr>
          <p:nvPr>
            <p:ph type="dt" sz="half" idx="10"/>
          </p:nvPr>
        </p:nvSpPr>
        <p:spPr/>
        <p:txBody>
          <a:bodyPr/>
          <a:lstStyle/>
          <a:p>
            <a:fld id="{78DE7C77-6FF5-478F-B259-A398D297729C}" type="datetimeFigureOut">
              <a:rPr lang="en-US" smtClean="0"/>
              <a:t>1/14/2026</a:t>
            </a:fld>
            <a:endParaRPr lang="en-US"/>
          </a:p>
        </p:txBody>
      </p:sp>
      <p:sp>
        <p:nvSpPr>
          <p:cNvPr id="6" name="Espace réservé du pied de page 5">
            <a:extLst>
              <a:ext uri="{FF2B5EF4-FFF2-40B4-BE49-F238E27FC236}">
                <a16:creationId xmlns:a16="http://schemas.microsoft.com/office/drawing/2014/main" id="{7C30EB6D-8BA4-4403-BAD8-B5F2B9BA1EC4}"/>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55ABB623-4918-42B8-B2EE-94CFC7DFBD23}"/>
              </a:ext>
            </a:extLst>
          </p:cNvPr>
          <p:cNvSpPr>
            <a:spLocks noGrp="1"/>
          </p:cNvSpPr>
          <p:nvPr>
            <p:ph type="sldNum" sz="quarter" idx="12"/>
          </p:nvPr>
        </p:nvSpPr>
        <p:spPr/>
        <p:txBody>
          <a:bodyPr/>
          <a:lstStyle/>
          <a:p>
            <a:fld id="{332BC781-A4DE-4582-A4B9-05F825D80631}" type="slidenum">
              <a:rPr lang="en-US" smtClean="0"/>
              <a:t>‹N°›</a:t>
            </a:fld>
            <a:endParaRPr lang="en-US"/>
          </a:p>
        </p:txBody>
      </p:sp>
    </p:spTree>
    <p:extLst>
      <p:ext uri="{BB962C8B-B14F-4D97-AF65-F5344CB8AC3E}">
        <p14:creationId xmlns:p14="http://schemas.microsoft.com/office/powerpoint/2010/main" val="103660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836372-4BE1-4687-A545-EAFEFBE3778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20A4C80A-1462-4AA7-9A6A-7E9F9DE658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413E7789-FBB5-4AAA-B044-01F590DC2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1C612D5-F02B-43C9-BCDD-7360CCD61644}"/>
              </a:ext>
            </a:extLst>
          </p:cNvPr>
          <p:cNvSpPr>
            <a:spLocks noGrp="1"/>
          </p:cNvSpPr>
          <p:nvPr>
            <p:ph type="dt" sz="half" idx="10"/>
          </p:nvPr>
        </p:nvSpPr>
        <p:spPr/>
        <p:txBody>
          <a:bodyPr/>
          <a:lstStyle/>
          <a:p>
            <a:fld id="{78DE7C77-6FF5-478F-B259-A398D297729C}" type="datetimeFigureOut">
              <a:rPr lang="en-US" smtClean="0"/>
              <a:t>1/14/2026</a:t>
            </a:fld>
            <a:endParaRPr lang="en-US"/>
          </a:p>
        </p:txBody>
      </p:sp>
      <p:sp>
        <p:nvSpPr>
          <p:cNvPr id="6" name="Espace réservé du pied de page 5">
            <a:extLst>
              <a:ext uri="{FF2B5EF4-FFF2-40B4-BE49-F238E27FC236}">
                <a16:creationId xmlns:a16="http://schemas.microsoft.com/office/drawing/2014/main" id="{030AF61E-A754-49D5-8397-8FB0A1926EB4}"/>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35790D3A-EFF1-4CD5-9D5D-DA43D3A81A6E}"/>
              </a:ext>
            </a:extLst>
          </p:cNvPr>
          <p:cNvSpPr>
            <a:spLocks noGrp="1"/>
          </p:cNvSpPr>
          <p:nvPr>
            <p:ph type="sldNum" sz="quarter" idx="12"/>
          </p:nvPr>
        </p:nvSpPr>
        <p:spPr/>
        <p:txBody>
          <a:bodyPr/>
          <a:lstStyle/>
          <a:p>
            <a:fld id="{332BC781-A4DE-4582-A4B9-05F825D80631}" type="slidenum">
              <a:rPr lang="en-US" smtClean="0"/>
              <a:t>‹N°›</a:t>
            </a:fld>
            <a:endParaRPr lang="en-US"/>
          </a:p>
        </p:txBody>
      </p:sp>
    </p:spTree>
    <p:extLst>
      <p:ext uri="{BB962C8B-B14F-4D97-AF65-F5344CB8AC3E}">
        <p14:creationId xmlns:p14="http://schemas.microsoft.com/office/powerpoint/2010/main" val="407689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B9CA1C5-78DC-4A02-9D82-B00926F671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4024433C-A304-4188-BA71-7C1AA58667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FD5DFC92-6612-448B-B36D-0E7009DD49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E7C77-6FF5-478F-B259-A398D297729C}" type="datetimeFigureOut">
              <a:rPr lang="en-US" smtClean="0"/>
              <a:t>1/14/2026</a:t>
            </a:fld>
            <a:endParaRPr lang="en-US"/>
          </a:p>
        </p:txBody>
      </p:sp>
      <p:sp>
        <p:nvSpPr>
          <p:cNvPr id="5" name="Espace réservé du pied de page 4">
            <a:extLst>
              <a:ext uri="{FF2B5EF4-FFF2-40B4-BE49-F238E27FC236}">
                <a16:creationId xmlns:a16="http://schemas.microsoft.com/office/drawing/2014/main" id="{F34B3D3F-E7BF-4E9F-B5A1-9A08F8380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BB442BEC-0356-408F-BB29-94DB9DBC5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BC781-A4DE-4582-A4B9-05F825D80631}" type="slidenum">
              <a:rPr lang="en-US" smtClean="0"/>
              <a:t>‹N°›</a:t>
            </a:fld>
            <a:endParaRPr lang="en-US"/>
          </a:p>
        </p:txBody>
      </p:sp>
    </p:spTree>
    <p:extLst>
      <p:ext uri="{BB962C8B-B14F-4D97-AF65-F5344CB8AC3E}">
        <p14:creationId xmlns:p14="http://schemas.microsoft.com/office/powerpoint/2010/main" val="3929438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255838-04F1-4BC0-9636-0F90D1F13766}"/>
              </a:ext>
            </a:extLst>
          </p:cNvPr>
          <p:cNvSpPr>
            <a:spLocks noGrp="1"/>
          </p:cNvSpPr>
          <p:nvPr>
            <p:ph type="ctrTitle"/>
          </p:nvPr>
        </p:nvSpPr>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ar-DZ" sz="5400" dirty="0"/>
              <a:t>متابعة الشهر العقاري:</a:t>
            </a:r>
            <a:br>
              <a:rPr lang="fr-FR" sz="5400" dirty="0"/>
            </a:br>
            <a:r>
              <a:rPr kumimoji="0" lang="ar-DZ"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توليد جدول إرسال وحفظ مراجع الشهر العقاري</a:t>
            </a:r>
            <a:endParaRPr lang="en-US" sz="5400" dirty="0"/>
          </a:p>
        </p:txBody>
      </p:sp>
    </p:spTree>
    <p:extLst>
      <p:ext uri="{BB962C8B-B14F-4D97-AF65-F5344CB8AC3E}">
        <p14:creationId xmlns:p14="http://schemas.microsoft.com/office/powerpoint/2010/main" val="666564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C513FF6-9FC8-A93C-5BA8-584795F4C31E}"/>
              </a:ext>
            </a:extLst>
          </p:cNvPr>
          <p:cNvPicPr>
            <a:picLocks noChangeAspect="1"/>
          </p:cNvPicPr>
          <p:nvPr/>
        </p:nvPicPr>
        <p:blipFill>
          <a:blip r:embed="rId2"/>
          <a:stretch>
            <a:fillRect/>
          </a:stretch>
        </p:blipFill>
        <p:spPr>
          <a:xfrm>
            <a:off x="0" y="349050"/>
            <a:ext cx="12192000" cy="6159900"/>
          </a:xfrm>
          <a:prstGeom prst="rect">
            <a:avLst/>
          </a:prstGeom>
        </p:spPr>
      </p:pic>
      <p:sp>
        <p:nvSpPr>
          <p:cNvPr id="5" name="Rectangle 4">
            <a:extLst>
              <a:ext uri="{FF2B5EF4-FFF2-40B4-BE49-F238E27FC236}">
                <a16:creationId xmlns:a16="http://schemas.microsoft.com/office/drawing/2014/main" id="{10860560-6D4B-69F4-E9B1-B96AB2769EA9}"/>
              </a:ext>
            </a:extLst>
          </p:cNvPr>
          <p:cNvSpPr/>
          <p:nvPr/>
        </p:nvSpPr>
        <p:spPr>
          <a:xfrm>
            <a:off x="4426721" y="3580689"/>
            <a:ext cx="5898379" cy="27086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7" name="TextBox 2">
            <a:extLst>
              <a:ext uri="{FF2B5EF4-FFF2-40B4-BE49-F238E27FC236}">
                <a16:creationId xmlns:a16="http://schemas.microsoft.com/office/drawing/2014/main" id="{F79BCEF3-045A-453E-8446-3EE90A5633AE}"/>
              </a:ext>
            </a:extLst>
          </p:cNvPr>
          <p:cNvSpPr txBox="1"/>
          <p:nvPr/>
        </p:nvSpPr>
        <p:spPr>
          <a:xfrm>
            <a:off x="4511836" y="2910568"/>
            <a:ext cx="5543228" cy="6701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Arial" panose="020B0604020202020204" pitchFamily="34" charset="0"/>
              </a:rPr>
              <a:t>كما تجد أسفل فضاء الشهر العقاري استمارة توليد جدول إرسال جديد، حدد ولاية الشهر، المحافظة العقارية وتاريخ الإيداع واختر طريقة الدفع</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2">
            <a:extLst>
              <a:ext uri="{FF2B5EF4-FFF2-40B4-BE49-F238E27FC236}">
                <a16:creationId xmlns:a16="http://schemas.microsoft.com/office/drawing/2014/main" id="{4BB891C6-B2F1-433B-8242-F407F0DA39F8}"/>
              </a:ext>
            </a:extLst>
          </p:cNvPr>
          <p:cNvSpPr txBox="1"/>
          <p:nvPr/>
        </p:nvSpPr>
        <p:spPr>
          <a:xfrm>
            <a:off x="1041400" y="4440238"/>
            <a:ext cx="3921286" cy="6701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في حالة اختيار الدفع بواسطة صك، انقر على زر "إضافة صك جديد" لإدراج معلومات الصك </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3" name="Connecteur : en arc 12">
            <a:extLst>
              <a:ext uri="{FF2B5EF4-FFF2-40B4-BE49-F238E27FC236}">
                <a16:creationId xmlns:a16="http://schemas.microsoft.com/office/drawing/2014/main" id="{5A7EA291-4B3B-4516-BBF1-7CA1183DD1AF}"/>
              </a:ext>
            </a:extLst>
          </p:cNvPr>
          <p:cNvCxnSpPr>
            <a:stCxn id="8" idx="2"/>
          </p:cNvCxnSpPr>
          <p:nvPr/>
        </p:nvCxnSpPr>
        <p:spPr>
          <a:xfrm rot="16200000" flipH="1">
            <a:off x="3681550" y="4430850"/>
            <a:ext cx="261742" cy="1620757"/>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463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0834FDA-A27B-3AE4-CF32-4D4DBA5FC6BA}"/>
              </a:ext>
            </a:extLst>
          </p:cNvPr>
          <p:cNvPicPr>
            <a:picLocks noChangeAspect="1"/>
          </p:cNvPicPr>
          <p:nvPr/>
        </p:nvPicPr>
        <p:blipFill>
          <a:blip r:embed="rId2"/>
          <a:stretch>
            <a:fillRect/>
          </a:stretch>
        </p:blipFill>
        <p:spPr>
          <a:xfrm>
            <a:off x="0" y="325993"/>
            <a:ext cx="12192000" cy="6206013"/>
          </a:xfrm>
          <a:prstGeom prst="rect">
            <a:avLst/>
          </a:prstGeom>
        </p:spPr>
      </p:pic>
      <p:sp>
        <p:nvSpPr>
          <p:cNvPr id="3" name="TextBox 2">
            <a:extLst>
              <a:ext uri="{FF2B5EF4-FFF2-40B4-BE49-F238E27FC236}">
                <a16:creationId xmlns:a16="http://schemas.microsoft.com/office/drawing/2014/main" id="{B1B750CE-4947-4694-8B36-20A6D55CA0CC}"/>
              </a:ext>
            </a:extLst>
          </p:cNvPr>
          <p:cNvSpPr txBox="1"/>
          <p:nvPr/>
        </p:nvSpPr>
        <p:spPr>
          <a:xfrm>
            <a:off x="7694513" y="2589737"/>
            <a:ext cx="3890736" cy="3737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املأ الاستمارة بعناية وانقر على زر </a:t>
            </a:r>
            <a:r>
              <a:rPr lang="ar-DZ"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حفظ الصك</a:t>
            </a:r>
            <a:endParaRPr lang="fr-FR"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Connecteur : en arc 4">
            <a:extLst>
              <a:ext uri="{FF2B5EF4-FFF2-40B4-BE49-F238E27FC236}">
                <a16:creationId xmlns:a16="http://schemas.microsoft.com/office/drawing/2014/main" id="{29CF7D85-547A-49DB-ACB7-9E36A2AE0BA0}"/>
              </a:ext>
            </a:extLst>
          </p:cNvPr>
          <p:cNvCxnSpPr>
            <a:stCxn id="3" idx="1"/>
          </p:cNvCxnSpPr>
          <p:nvPr/>
        </p:nvCxnSpPr>
        <p:spPr>
          <a:xfrm rot="10800000" flipV="1">
            <a:off x="6505249" y="2776616"/>
            <a:ext cx="1189264" cy="287882"/>
          </a:xfrm>
          <a:prstGeom prst="curvedConnector3">
            <a:avLst>
              <a:gd name="adj1" fmla="val 12688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30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11A4FD5-A5C7-097A-8B49-5FCD26C83A8F}"/>
              </a:ext>
            </a:extLst>
          </p:cNvPr>
          <p:cNvPicPr>
            <a:picLocks noChangeAspect="1"/>
          </p:cNvPicPr>
          <p:nvPr/>
        </p:nvPicPr>
        <p:blipFill>
          <a:blip r:embed="rId2"/>
          <a:stretch>
            <a:fillRect/>
          </a:stretch>
        </p:blipFill>
        <p:spPr>
          <a:xfrm>
            <a:off x="0" y="327583"/>
            <a:ext cx="12192000" cy="6202834"/>
          </a:xfrm>
          <a:prstGeom prst="rect">
            <a:avLst/>
          </a:prstGeom>
        </p:spPr>
      </p:pic>
      <p:sp>
        <p:nvSpPr>
          <p:cNvPr id="3" name="Rectangle 2">
            <a:extLst>
              <a:ext uri="{FF2B5EF4-FFF2-40B4-BE49-F238E27FC236}">
                <a16:creationId xmlns:a16="http://schemas.microsoft.com/office/drawing/2014/main" id="{10860560-6D4B-69F4-E9B1-B96AB2769EA9}"/>
              </a:ext>
            </a:extLst>
          </p:cNvPr>
          <p:cNvSpPr/>
          <p:nvPr/>
        </p:nvSpPr>
        <p:spPr>
          <a:xfrm flipV="1">
            <a:off x="4337584" y="5445356"/>
            <a:ext cx="4102100" cy="27940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 name="TextBox 2">
            <a:extLst>
              <a:ext uri="{FF2B5EF4-FFF2-40B4-BE49-F238E27FC236}">
                <a16:creationId xmlns:a16="http://schemas.microsoft.com/office/drawing/2014/main" id="{C5868C71-E41A-44DA-89EC-485F94CC5D19}"/>
              </a:ext>
            </a:extLst>
          </p:cNvPr>
          <p:cNvSpPr txBox="1"/>
          <p:nvPr/>
        </p:nvSpPr>
        <p:spPr>
          <a:xfrm>
            <a:off x="8890000" y="4466198"/>
            <a:ext cx="2419028" cy="374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تمت إضافة الصك بنجاح</a:t>
            </a:r>
            <a:endParaRPr lang="fr-FR" sz="1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Connecteur : en arc 5">
            <a:extLst>
              <a:ext uri="{FF2B5EF4-FFF2-40B4-BE49-F238E27FC236}">
                <a16:creationId xmlns:a16="http://schemas.microsoft.com/office/drawing/2014/main" id="{A2A5FF2B-2F80-45B6-BA02-64FF37E1C045}"/>
              </a:ext>
            </a:extLst>
          </p:cNvPr>
          <p:cNvCxnSpPr>
            <a:cxnSpLocks/>
          </p:cNvCxnSpPr>
          <p:nvPr/>
        </p:nvCxnSpPr>
        <p:spPr>
          <a:xfrm rot="5400000">
            <a:off x="8432177" y="4660741"/>
            <a:ext cx="465331" cy="450316"/>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0860560-6D4B-69F4-E9B1-B96AB2769EA9}"/>
              </a:ext>
            </a:extLst>
          </p:cNvPr>
          <p:cNvSpPr/>
          <p:nvPr/>
        </p:nvSpPr>
        <p:spPr>
          <a:xfrm>
            <a:off x="5264684" y="5080160"/>
            <a:ext cx="3175000" cy="27940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0" name="TextBox 2">
            <a:extLst>
              <a:ext uri="{FF2B5EF4-FFF2-40B4-BE49-F238E27FC236}">
                <a16:creationId xmlns:a16="http://schemas.microsoft.com/office/drawing/2014/main" id="{45409305-7C25-441D-9DB3-6D2B370ECE76}"/>
              </a:ext>
            </a:extLst>
          </p:cNvPr>
          <p:cNvSpPr txBox="1"/>
          <p:nvPr/>
        </p:nvSpPr>
        <p:spPr>
          <a:xfrm>
            <a:off x="458268" y="4783345"/>
            <a:ext cx="3591964"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أنقر على </a:t>
            </a:r>
            <a:r>
              <a:rPr lang="ar-D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زر توليد جدول الإرسال </a:t>
            </a: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لحفظ المعلومات وعرض الجدول</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4" name="Connecteur droit avec flèche 13">
            <a:extLst>
              <a:ext uri="{FF2B5EF4-FFF2-40B4-BE49-F238E27FC236}">
                <a16:creationId xmlns:a16="http://schemas.microsoft.com/office/drawing/2014/main" id="{99E30915-FAA8-4552-B77E-E41D306700C0}"/>
              </a:ext>
            </a:extLst>
          </p:cNvPr>
          <p:cNvCxnSpPr>
            <a:cxnSpLocks/>
            <a:stCxn id="10" idx="2"/>
            <a:endCxn id="3" idx="1"/>
          </p:cNvCxnSpPr>
          <p:nvPr/>
        </p:nvCxnSpPr>
        <p:spPr>
          <a:xfrm>
            <a:off x="2254250" y="5453785"/>
            <a:ext cx="2083334" cy="1312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238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A52FADC-8419-93C1-AF98-8F71666E68DB}"/>
              </a:ext>
            </a:extLst>
          </p:cNvPr>
          <p:cNvPicPr>
            <a:picLocks noChangeAspect="1"/>
          </p:cNvPicPr>
          <p:nvPr/>
        </p:nvPicPr>
        <p:blipFill>
          <a:blip r:embed="rId2"/>
          <a:stretch>
            <a:fillRect/>
          </a:stretch>
        </p:blipFill>
        <p:spPr>
          <a:xfrm>
            <a:off x="0" y="311248"/>
            <a:ext cx="12192000" cy="6235504"/>
          </a:xfrm>
          <a:prstGeom prst="rect">
            <a:avLst/>
          </a:prstGeom>
        </p:spPr>
      </p:pic>
      <p:sp>
        <p:nvSpPr>
          <p:cNvPr id="4" name="TextBox 2">
            <a:extLst>
              <a:ext uri="{FF2B5EF4-FFF2-40B4-BE49-F238E27FC236}">
                <a16:creationId xmlns:a16="http://schemas.microsoft.com/office/drawing/2014/main" id="{E47E4ACB-0648-4877-8373-E7927A13A8C8}"/>
              </a:ext>
            </a:extLst>
          </p:cNvPr>
          <p:cNvSpPr txBox="1"/>
          <p:nvPr/>
        </p:nvSpPr>
        <p:spPr>
          <a:xfrm>
            <a:off x="1536700" y="1225846"/>
            <a:ext cx="6635428" cy="374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يظهر جدول الإرسال على هذه الشاكلة، في حالة وجود خطأ، يمكنك </a:t>
            </a:r>
            <a:r>
              <a:rPr lang="ar-D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حذفه</a:t>
            </a: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 أو </a:t>
            </a:r>
            <a:r>
              <a:rPr lang="ar-D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تعديله</a:t>
            </a: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 من هنا</a:t>
            </a:r>
            <a:endParaRPr lang="fr-FR" sz="1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Connecteur : en arc 7">
            <a:extLst>
              <a:ext uri="{FF2B5EF4-FFF2-40B4-BE49-F238E27FC236}">
                <a16:creationId xmlns:a16="http://schemas.microsoft.com/office/drawing/2014/main" id="{9D4053E2-1E68-4A5E-BBA7-906DD4A2CE07}"/>
              </a:ext>
            </a:extLst>
          </p:cNvPr>
          <p:cNvCxnSpPr/>
          <p:nvPr/>
        </p:nvCxnSpPr>
        <p:spPr>
          <a:xfrm rot="16200000" flipH="1">
            <a:off x="4785947" y="1659844"/>
            <a:ext cx="337123" cy="200186"/>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 en arc 9">
            <a:extLst>
              <a:ext uri="{FF2B5EF4-FFF2-40B4-BE49-F238E27FC236}">
                <a16:creationId xmlns:a16="http://schemas.microsoft.com/office/drawing/2014/main" id="{74CA8150-EEDD-49F0-BA73-CCD440DD5961}"/>
              </a:ext>
            </a:extLst>
          </p:cNvPr>
          <p:cNvCxnSpPr>
            <a:cxnSpLocks/>
          </p:cNvCxnSpPr>
          <p:nvPr/>
        </p:nvCxnSpPr>
        <p:spPr>
          <a:xfrm rot="10800000" flipV="1">
            <a:off x="4457700" y="1591374"/>
            <a:ext cx="304800" cy="286324"/>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265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D8737FC6-45EB-E548-EA3C-4D1271E0B5F1}"/>
              </a:ext>
            </a:extLst>
          </p:cNvPr>
          <p:cNvPicPr>
            <a:picLocks noChangeAspect="1"/>
          </p:cNvPicPr>
          <p:nvPr/>
        </p:nvPicPr>
        <p:blipFill>
          <a:blip r:embed="rId2"/>
          <a:stretch>
            <a:fillRect/>
          </a:stretch>
        </p:blipFill>
        <p:spPr>
          <a:xfrm>
            <a:off x="0" y="335652"/>
            <a:ext cx="12192000" cy="6186695"/>
          </a:xfrm>
          <a:prstGeom prst="rect">
            <a:avLst/>
          </a:prstGeom>
        </p:spPr>
      </p:pic>
      <p:sp>
        <p:nvSpPr>
          <p:cNvPr id="4" name="TextBox 2">
            <a:extLst>
              <a:ext uri="{FF2B5EF4-FFF2-40B4-BE49-F238E27FC236}">
                <a16:creationId xmlns:a16="http://schemas.microsoft.com/office/drawing/2014/main" id="{57C7A3B8-4EEB-469F-ABAA-890182E0749B}"/>
              </a:ext>
            </a:extLst>
          </p:cNvPr>
          <p:cNvSpPr txBox="1"/>
          <p:nvPr/>
        </p:nvSpPr>
        <p:spPr>
          <a:xfrm>
            <a:off x="2194086" y="3386269"/>
            <a:ext cx="4844728" cy="7343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1) يتعزز نظام الموثق الجزا</a:t>
            </a:r>
            <a:r>
              <a:rPr lang="ar-DZ" sz="2000" dirty="0">
                <a:solidFill>
                  <a:srgbClr val="C00000"/>
                </a:solidFill>
                <a:latin typeface="Calibri" panose="020F0502020204030204" pitchFamily="34" charset="0"/>
                <a:ea typeface="Calibri" panose="020F0502020204030204" pitchFamily="34" charset="0"/>
                <a:cs typeface="Arial" panose="020B0604020202020204" pitchFamily="34" charset="0"/>
              </a:rPr>
              <a:t>ئري بخاصية التوقيع الإلكتروني، وقِّع على جدول الإرسال داخل الإطار أدناه </a:t>
            </a:r>
            <a:endParaRPr lang="fr-FR"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Connecteur : en arc 5">
            <a:extLst>
              <a:ext uri="{FF2B5EF4-FFF2-40B4-BE49-F238E27FC236}">
                <a16:creationId xmlns:a16="http://schemas.microsoft.com/office/drawing/2014/main" id="{C4DFF20E-814F-4452-A402-D14A4A9637E8}"/>
              </a:ext>
            </a:extLst>
          </p:cNvPr>
          <p:cNvCxnSpPr>
            <a:cxnSpLocks/>
          </p:cNvCxnSpPr>
          <p:nvPr/>
        </p:nvCxnSpPr>
        <p:spPr>
          <a:xfrm>
            <a:off x="7038814" y="4033615"/>
            <a:ext cx="355600" cy="315033"/>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0860560-6D4B-69F4-E9B1-B96AB2769EA9}"/>
              </a:ext>
            </a:extLst>
          </p:cNvPr>
          <p:cNvSpPr/>
          <p:nvPr/>
        </p:nvSpPr>
        <p:spPr>
          <a:xfrm>
            <a:off x="4040981" y="5562600"/>
            <a:ext cx="876300" cy="30003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8" name="TextBox 2">
            <a:extLst>
              <a:ext uri="{FF2B5EF4-FFF2-40B4-BE49-F238E27FC236}">
                <a16:creationId xmlns:a16="http://schemas.microsoft.com/office/drawing/2014/main" id="{B3FD7F03-F755-4162-87C3-75C490E905F3}"/>
              </a:ext>
            </a:extLst>
          </p:cNvPr>
          <p:cNvSpPr txBox="1"/>
          <p:nvPr/>
        </p:nvSpPr>
        <p:spPr>
          <a:xfrm>
            <a:off x="5473700" y="5248476"/>
            <a:ext cx="2935150" cy="6701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2) في حالة أخطأت في التوقيع، يمكنك حذفه وإعادة المحاولة من هنا</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Connecteur : en arc 9">
            <a:extLst>
              <a:ext uri="{FF2B5EF4-FFF2-40B4-BE49-F238E27FC236}">
                <a16:creationId xmlns:a16="http://schemas.microsoft.com/office/drawing/2014/main" id="{31065F3D-20F1-4ADC-9EE0-C7D5D57BA30B}"/>
              </a:ext>
            </a:extLst>
          </p:cNvPr>
          <p:cNvCxnSpPr>
            <a:cxnSpLocks/>
          </p:cNvCxnSpPr>
          <p:nvPr/>
        </p:nvCxnSpPr>
        <p:spPr>
          <a:xfrm rot="10800000" flipV="1">
            <a:off x="4927598" y="5442595"/>
            <a:ext cx="546102" cy="240358"/>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2">
            <a:extLst>
              <a:ext uri="{FF2B5EF4-FFF2-40B4-BE49-F238E27FC236}">
                <a16:creationId xmlns:a16="http://schemas.microsoft.com/office/drawing/2014/main" id="{0E178438-0DB2-4457-B968-E12CA2761534}"/>
              </a:ext>
            </a:extLst>
          </p:cNvPr>
          <p:cNvSpPr txBox="1"/>
          <p:nvPr/>
        </p:nvSpPr>
        <p:spPr>
          <a:xfrm>
            <a:off x="657385" y="4611998"/>
            <a:ext cx="3676328"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3) أنقر على زر حفظ وتحميل جدول الإرسال في للاطلاع عليه في صيغة </a:t>
            </a:r>
            <a:r>
              <a:rPr lang="fr-FR" dirty="0">
                <a:solidFill>
                  <a:srgbClr val="C00000"/>
                </a:solidFill>
                <a:latin typeface="Calibri" panose="020F0502020204030204" pitchFamily="34" charset="0"/>
                <a:ea typeface="Calibri" panose="020F0502020204030204" pitchFamily="34" charset="0"/>
                <a:cs typeface="Times New Roman" panose="02020603050405020304" pitchFamily="18" charset="0"/>
              </a:rPr>
              <a:t>PDF</a:t>
            </a: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 قبل طباعته</a:t>
            </a:r>
            <a:endParaRPr lang="fr-FR" sz="1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3" name="Connecteur : en arc 12">
            <a:extLst>
              <a:ext uri="{FF2B5EF4-FFF2-40B4-BE49-F238E27FC236}">
                <a16:creationId xmlns:a16="http://schemas.microsoft.com/office/drawing/2014/main" id="{DD63C4F6-9803-4A6E-8BD1-B8D1DC72CF5E}"/>
              </a:ext>
            </a:extLst>
          </p:cNvPr>
          <p:cNvCxnSpPr>
            <a:cxnSpLocks/>
          </p:cNvCxnSpPr>
          <p:nvPr/>
        </p:nvCxnSpPr>
        <p:spPr>
          <a:xfrm rot="16200000" flipH="1">
            <a:off x="2323718" y="5282818"/>
            <a:ext cx="280162" cy="279401"/>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0860560-6D4B-69F4-E9B1-B96AB2769EA9}"/>
              </a:ext>
            </a:extLst>
          </p:cNvPr>
          <p:cNvSpPr/>
          <p:nvPr/>
        </p:nvSpPr>
        <p:spPr>
          <a:xfrm>
            <a:off x="2528888" y="5562600"/>
            <a:ext cx="1478732" cy="30003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154068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7BCF40E3-4887-5235-CD43-405018340FC9}"/>
              </a:ext>
            </a:extLst>
          </p:cNvPr>
          <p:cNvPicPr>
            <a:picLocks noChangeAspect="1"/>
          </p:cNvPicPr>
          <p:nvPr/>
        </p:nvPicPr>
        <p:blipFill>
          <a:blip r:embed="rId2"/>
          <a:stretch>
            <a:fillRect/>
          </a:stretch>
        </p:blipFill>
        <p:spPr>
          <a:xfrm>
            <a:off x="0" y="560668"/>
            <a:ext cx="12192000" cy="5736663"/>
          </a:xfrm>
          <a:prstGeom prst="rect">
            <a:avLst/>
          </a:prstGeom>
        </p:spPr>
      </p:pic>
      <p:pic>
        <p:nvPicPr>
          <p:cNvPr id="8" name="Image 7">
            <a:extLst>
              <a:ext uri="{FF2B5EF4-FFF2-40B4-BE49-F238E27FC236}">
                <a16:creationId xmlns:a16="http://schemas.microsoft.com/office/drawing/2014/main" id="{A513E0DD-6864-9520-1980-11620DDD5755}"/>
              </a:ext>
            </a:extLst>
          </p:cNvPr>
          <p:cNvPicPr>
            <a:picLocks noChangeAspect="1"/>
          </p:cNvPicPr>
          <p:nvPr/>
        </p:nvPicPr>
        <p:blipFill>
          <a:blip r:embed="rId3"/>
          <a:stretch>
            <a:fillRect/>
          </a:stretch>
        </p:blipFill>
        <p:spPr>
          <a:xfrm>
            <a:off x="0" y="568325"/>
            <a:ext cx="12192000" cy="5721350"/>
          </a:xfrm>
          <a:prstGeom prst="rect">
            <a:avLst/>
          </a:prstGeom>
        </p:spPr>
      </p:pic>
      <p:sp>
        <p:nvSpPr>
          <p:cNvPr id="3" name="TextBox 2">
            <a:extLst>
              <a:ext uri="{FF2B5EF4-FFF2-40B4-BE49-F238E27FC236}">
                <a16:creationId xmlns:a16="http://schemas.microsoft.com/office/drawing/2014/main" id="{0DECC92C-71D7-49D6-B610-66C114C20CF1}"/>
              </a:ext>
            </a:extLst>
          </p:cNvPr>
          <p:cNvSpPr txBox="1"/>
          <p:nvPr/>
        </p:nvSpPr>
        <p:spPr>
          <a:xfrm>
            <a:off x="9340553" y="499959"/>
            <a:ext cx="2851447" cy="96648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عند</a:t>
            </a:r>
            <a:r>
              <a:rPr lang="ar-DZ" sz="1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تحميل جدول الإرسال وفتحه في الجهاز، يظهر جدول الإٍرسال على هذا الشكل</a:t>
            </a:r>
            <a:endParaRPr lang="fr-FR" sz="1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2">
            <a:extLst>
              <a:ext uri="{FF2B5EF4-FFF2-40B4-BE49-F238E27FC236}">
                <a16:creationId xmlns:a16="http://schemas.microsoft.com/office/drawing/2014/main" id="{3664E20D-77F8-4AD7-ACA6-364AD68FF8BB}"/>
              </a:ext>
            </a:extLst>
          </p:cNvPr>
          <p:cNvSpPr txBox="1"/>
          <p:nvPr/>
        </p:nvSpPr>
        <p:spPr>
          <a:xfrm>
            <a:off x="345393" y="3093940"/>
            <a:ext cx="3331292" cy="6701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Arial" panose="020B0604020202020204" pitchFamily="34" charset="0"/>
              </a:rPr>
              <a:t>و</a:t>
            </a: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تظهر معلومات التوقيع الإلكتروني على يسار الصفحة</a:t>
            </a:r>
            <a:endParaRPr lang="fr-FR" sz="1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Connecteur droit avec flèche 9">
            <a:extLst>
              <a:ext uri="{FF2B5EF4-FFF2-40B4-BE49-F238E27FC236}">
                <a16:creationId xmlns:a16="http://schemas.microsoft.com/office/drawing/2014/main" id="{5C32516A-F8B1-99D5-C443-E2C0DE406DF4}"/>
              </a:ext>
            </a:extLst>
          </p:cNvPr>
          <p:cNvCxnSpPr/>
          <p:nvPr/>
        </p:nvCxnSpPr>
        <p:spPr>
          <a:xfrm flipH="1" flipV="1">
            <a:off x="888763" y="2221907"/>
            <a:ext cx="76912" cy="8716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251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616BD-17B3-4B95-983C-7CE8BFBD8FDE}"/>
              </a:ext>
            </a:extLst>
          </p:cNvPr>
          <p:cNvSpPr>
            <a:spLocks noGrp="1"/>
          </p:cNvSpPr>
          <p:nvPr>
            <p:ph type="ctrTitle"/>
          </p:nvPr>
        </p:nvSpPr>
        <p:spPr>
          <a:xfrm>
            <a:off x="1524000" y="2429435"/>
            <a:ext cx="9144000" cy="1080528"/>
          </a:xfrm>
        </p:spPr>
        <p:txBody>
          <a:bodyPr/>
          <a:lstStyle/>
          <a:p>
            <a:r>
              <a:rPr lang="ar-DZ" dirty="0"/>
              <a:t>حفظ مراجع الشهر العقاري</a:t>
            </a:r>
            <a:endParaRPr lang="en-US" dirty="0"/>
          </a:p>
        </p:txBody>
      </p:sp>
    </p:spTree>
    <p:extLst>
      <p:ext uri="{BB962C8B-B14F-4D97-AF65-F5344CB8AC3E}">
        <p14:creationId xmlns:p14="http://schemas.microsoft.com/office/powerpoint/2010/main" val="451116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656EBF2-ABDA-DBAA-CEB0-0E34ED4445F2}"/>
              </a:ext>
            </a:extLst>
          </p:cNvPr>
          <p:cNvPicPr>
            <a:picLocks noChangeAspect="1"/>
          </p:cNvPicPr>
          <p:nvPr/>
        </p:nvPicPr>
        <p:blipFill>
          <a:blip r:embed="rId2"/>
          <a:stretch>
            <a:fillRect/>
          </a:stretch>
        </p:blipFill>
        <p:spPr>
          <a:xfrm>
            <a:off x="0" y="357215"/>
            <a:ext cx="12192000" cy="6189290"/>
          </a:xfrm>
          <a:prstGeom prst="rect">
            <a:avLst/>
          </a:prstGeom>
        </p:spPr>
      </p:pic>
      <p:sp>
        <p:nvSpPr>
          <p:cNvPr id="3" name="Rectangle 2">
            <a:extLst>
              <a:ext uri="{FF2B5EF4-FFF2-40B4-BE49-F238E27FC236}">
                <a16:creationId xmlns:a16="http://schemas.microsoft.com/office/drawing/2014/main" id="{438B6965-5C15-4468-B1C6-85E46F8AE227}"/>
              </a:ext>
            </a:extLst>
          </p:cNvPr>
          <p:cNvSpPr/>
          <p:nvPr/>
        </p:nvSpPr>
        <p:spPr>
          <a:xfrm>
            <a:off x="10391365" y="2530995"/>
            <a:ext cx="1788465" cy="1109403"/>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0860560-6D4B-69F4-E9B1-B96AB2769EA9}"/>
              </a:ext>
            </a:extLst>
          </p:cNvPr>
          <p:cNvSpPr/>
          <p:nvPr/>
        </p:nvSpPr>
        <p:spPr>
          <a:xfrm>
            <a:off x="10428509" y="2916498"/>
            <a:ext cx="1713027" cy="3389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6" name="TextBox 2">
            <a:extLst>
              <a:ext uri="{FF2B5EF4-FFF2-40B4-BE49-F238E27FC236}">
                <a16:creationId xmlns:a16="http://schemas.microsoft.com/office/drawing/2014/main" id="{2F16A53B-2853-48EC-8E04-A0380364EF7A}"/>
              </a:ext>
            </a:extLst>
          </p:cNvPr>
          <p:cNvSpPr txBox="1"/>
          <p:nvPr/>
        </p:nvSpPr>
        <p:spPr>
          <a:xfrm>
            <a:off x="6179274" y="2616020"/>
            <a:ext cx="3591964"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توجه إلى خانة </a:t>
            </a:r>
            <a:r>
              <a:rPr lang="ar-D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r>
              <a:rPr lang="ar-D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متابعة شهر العقود" </a:t>
            </a: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في القائمة الجانبية ضمن قسم </a:t>
            </a:r>
            <a:r>
              <a:rPr lang="ar-D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r>
              <a:rPr lang="ar-D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الشهر العقاري"</a:t>
            </a:r>
            <a:endParaRPr lang="fr-FR"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Connecteur droit avec flèche 6">
            <a:extLst>
              <a:ext uri="{FF2B5EF4-FFF2-40B4-BE49-F238E27FC236}">
                <a16:creationId xmlns:a16="http://schemas.microsoft.com/office/drawing/2014/main" id="{8B0BB021-F425-45AF-B7AE-9A5FA1371844}"/>
              </a:ext>
            </a:extLst>
          </p:cNvPr>
          <p:cNvCxnSpPr>
            <a:cxnSpLocks/>
          </p:cNvCxnSpPr>
          <p:nvPr/>
        </p:nvCxnSpPr>
        <p:spPr>
          <a:xfrm>
            <a:off x="9771238" y="2951240"/>
            <a:ext cx="657272" cy="1513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416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7E9D4CF-4E02-B169-BEBF-51367B85ECA5}"/>
              </a:ext>
            </a:extLst>
          </p:cNvPr>
          <p:cNvPicPr>
            <a:picLocks noChangeAspect="1"/>
          </p:cNvPicPr>
          <p:nvPr/>
        </p:nvPicPr>
        <p:blipFill>
          <a:blip r:embed="rId2"/>
          <a:stretch>
            <a:fillRect/>
          </a:stretch>
        </p:blipFill>
        <p:spPr>
          <a:xfrm>
            <a:off x="0" y="365058"/>
            <a:ext cx="12192000" cy="6127883"/>
          </a:xfrm>
          <a:prstGeom prst="rect">
            <a:avLst/>
          </a:prstGeom>
        </p:spPr>
      </p:pic>
      <p:cxnSp>
        <p:nvCxnSpPr>
          <p:cNvPr id="4" name="Connecteur : en arc 3">
            <a:extLst>
              <a:ext uri="{FF2B5EF4-FFF2-40B4-BE49-F238E27FC236}">
                <a16:creationId xmlns:a16="http://schemas.microsoft.com/office/drawing/2014/main" id="{E3F123F6-5DBF-42C9-B805-1A9122717170}"/>
              </a:ext>
            </a:extLst>
          </p:cNvPr>
          <p:cNvCxnSpPr>
            <a:cxnSpLocks/>
            <a:stCxn id="3" idx="3"/>
          </p:cNvCxnSpPr>
          <p:nvPr/>
        </p:nvCxnSpPr>
        <p:spPr>
          <a:xfrm>
            <a:off x="5584664" y="4767360"/>
            <a:ext cx="2447789" cy="232743"/>
          </a:xfrm>
          <a:prstGeom prst="curvedConnector3">
            <a:avLst>
              <a:gd name="adj1" fmla="val 3603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0860560-6D4B-69F4-E9B1-B96AB2769EA9}"/>
              </a:ext>
            </a:extLst>
          </p:cNvPr>
          <p:cNvSpPr/>
          <p:nvPr/>
        </p:nvSpPr>
        <p:spPr>
          <a:xfrm>
            <a:off x="8032453" y="4847703"/>
            <a:ext cx="1092200" cy="3048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7" name="Rectangle 6">
            <a:extLst>
              <a:ext uri="{FF2B5EF4-FFF2-40B4-BE49-F238E27FC236}">
                <a16:creationId xmlns:a16="http://schemas.microsoft.com/office/drawing/2014/main" id="{10860560-6D4B-69F4-E9B1-B96AB2769EA9}"/>
              </a:ext>
            </a:extLst>
          </p:cNvPr>
          <p:cNvSpPr/>
          <p:nvPr/>
        </p:nvSpPr>
        <p:spPr>
          <a:xfrm>
            <a:off x="3487817" y="1759079"/>
            <a:ext cx="6861139" cy="36076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 name="TextBox 2">
            <a:extLst>
              <a:ext uri="{FF2B5EF4-FFF2-40B4-BE49-F238E27FC236}">
                <a16:creationId xmlns:a16="http://schemas.microsoft.com/office/drawing/2014/main" id="{2A804D4C-B0FB-4511-8B89-42D696B40259}"/>
              </a:ext>
            </a:extLst>
          </p:cNvPr>
          <p:cNvSpPr txBox="1"/>
          <p:nvPr/>
        </p:nvSpPr>
        <p:spPr>
          <a:xfrm>
            <a:off x="1905000" y="4432300"/>
            <a:ext cx="3679664" cy="6701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Arial" panose="020B0604020202020204" pitchFamily="34" charset="0"/>
              </a:rPr>
              <a:t>املأ استمارة معلومات شهر العقود وانقر على زر </a:t>
            </a:r>
            <a:r>
              <a:rPr lang="ar-DZ" b="1" dirty="0">
                <a:solidFill>
                  <a:srgbClr val="C00000"/>
                </a:solidFill>
                <a:latin typeface="Calibri" panose="020F0502020204030204" pitchFamily="34" charset="0"/>
                <a:ea typeface="Calibri" panose="020F0502020204030204" pitchFamily="34" charset="0"/>
                <a:cs typeface="Arial" panose="020B0604020202020204" pitchFamily="34" charset="0"/>
              </a:rPr>
              <a:t>"حفظ المعلومات" </a:t>
            </a:r>
            <a:r>
              <a:rPr lang="ar-DZ" dirty="0">
                <a:solidFill>
                  <a:srgbClr val="C00000"/>
                </a:solidFill>
                <a:latin typeface="Calibri" panose="020F0502020204030204" pitchFamily="34" charset="0"/>
                <a:ea typeface="Calibri" panose="020F0502020204030204" pitchFamily="34" charset="0"/>
                <a:cs typeface="Arial" panose="020B0604020202020204" pitchFamily="34" charset="0"/>
              </a:rPr>
              <a:t>لحفظ مراجع الشهر </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0294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Icône d’ordinateur&#10;&#10;Le contenu généré par l’IA peut être incorrect.">
            <a:extLst>
              <a:ext uri="{FF2B5EF4-FFF2-40B4-BE49-F238E27FC236}">
                <a16:creationId xmlns:a16="http://schemas.microsoft.com/office/drawing/2014/main" id="{028AED36-41C5-EB29-504C-3B9B6641FD55}"/>
              </a:ext>
            </a:extLst>
          </p:cNvPr>
          <p:cNvPicPr>
            <a:picLocks noChangeAspect="1"/>
          </p:cNvPicPr>
          <p:nvPr/>
        </p:nvPicPr>
        <p:blipFill>
          <a:blip r:embed="rId2"/>
          <a:stretch>
            <a:fillRect/>
          </a:stretch>
        </p:blipFill>
        <p:spPr>
          <a:xfrm>
            <a:off x="0" y="381000"/>
            <a:ext cx="12192000" cy="6096000"/>
          </a:xfrm>
          <a:prstGeom prst="rect">
            <a:avLst/>
          </a:prstGeom>
        </p:spPr>
      </p:pic>
      <p:sp>
        <p:nvSpPr>
          <p:cNvPr id="5" name="TextBox 2">
            <a:extLst>
              <a:ext uri="{FF2B5EF4-FFF2-40B4-BE49-F238E27FC236}">
                <a16:creationId xmlns:a16="http://schemas.microsoft.com/office/drawing/2014/main" id="{2FF724AD-B44F-4B26-AA0F-02C14356F181}"/>
              </a:ext>
            </a:extLst>
          </p:cNvPr>
          <p:cNvSpPr txBox="1"/>
          <p:nvPr/>
        </p:nvSpPr>
        <p:spPr>
          <a:xfrm>
            <a:off x="896121" y="2695724"/>
            <a:ext cx="6032500" cy="3672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ترد قائمة مراجع الشهر على هذه الشاكلة،  تصنف فيها العقود حسب حالتها </a:t>
            </a:r>
          </a:p>
        </p:txBody>
      </p:sp>
    </p:spTree>
    <p:extLst>
      <p:ext uri="{BB962C8B-B14F-4D97-AF65-F5344CB8AC3E}">
        <p14:creationId xmlns:p14="http://schemas.microsoft.com/office/powerpoint/2010/main" val="3235980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E49315A-543C-4BB4-B27E-A4D111D8DEFE}"/>
              </a:ext>
            </a:extLst>
          </p:cNvPr>
          <p:cNvSpPr txBox="1"/>
          <p:nvPr/>
        </p:nvSpPr>
        <p:spPr>
          <a:xfrm>
            <a:off x="557784" y="667512"/>
            <a:ext cx="11045952" cy="4524315"/>
          </a:xfrm>
          <a:prstGeom prst="rect">
            <a:avLst/>
          </a:prstGeom>
          <a:noFill/>
        </p:spPr>
        <p:txBody>
          <a:bodyPr wrap="square" rtlCol="0">
            <a:spAutoFit/>
          </a:bodyPr>
          <a:lstStyle/>
          <a:p>
            <a:pPr algn="r" rtl="1"/>
            <a:r>
              <a:rPr lang="ar-DZ" sz="3600" dirty="0"/>
              <a:t>الهدف:</a:t>
            </a:r>
          </a:p>
          <a:p>
            <a:pPr algn="r" rtl="1"/>
            <a:endParaRPr lang="ar-DZ" sz="3600" dirty="0"/>
          </a:p>
          <a:p>
            <a:pPr algn="just" rtl="1"/>
            <a:r>
              <a:rPr lang="ar-DZ" sz="3600" dirty="0"/>
              <a:t>يندرج هذا الفيديو ضمن سلسلة الفيديوهات الإرشادية التي تهدف إلى مرافقة الموثق وكُتَّابه عند استخدام نظام الموثق الجزائري، ويختص بتوضيح كيفية توليد جدول إرسال وحفظ مراجع الشهر العقاري في إطار متابعة إجراء الشهر العقاري. </a:t>
            </a:r>
          </a:p>
          <a:p>
            <a:pPr algn="just" rtl="1"/>
            <a:r>
              <a:rPr lang="ar-DZ" sz="3600" dirty="0"/>
              <a:t>وتسمح هذه العملية، في خطوات معدودة، بتنظيم العمل والرفع من أداء المكتب لتفادي ضغوط العمل وتبديد الجهد والوقت. </a:t>
            </a:r>
          </a:p>
        </p:txBody>
      </p:sp>
    </p:spTree>
    <p:extLst>
      <p:ext uri="{BB962C8B-B14F-4D97-AF65-F5344CB8AC3E}">
        <p14:creationId xmlns:p14="http://schemas.microsoft.com/office/powerpoint/2010/main" val="128181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D6342-4AF0-195E-CD8B-CF239BF0037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68FC014-82D1-C182-ED2A-6943EBCFD877}"/>
              </a:ext>
            </a:extLst>
          </p:cNvPr>
          <p:cNvSpPr>
            <a:spLocks noGrp="1"/>
          </p:cNvSpPr>
          <p:nvPr>
            <p:ph type="ctrTitle"/>
          </p:nvPr>
        </p:nvSpPr>
        <p:spPr>
          <a:xfrm>
            <a:off x="1524000" y="2429435"/>
            <a:ext cx="9144000" cy="1080528"/>
          </a:xfrm>
        </p:spPr>
        <p:txBody>
          <a:bodyPr/>
          <a:lstStyle/>
          <a:p>
            <a:r>
              <a:rPr lang="ar-DZ" dirty="0"/>
              <a:t>تعديل أو حذف معلومات الشهر</a:t>
            </a:r>
            <a:endParaRPr lang="en-US" dirty="0"/>
          </a:p>
        </p:txBody>
      </p:sp>
    </p:spTree>
    <p:extLst>
      <p:ext uri="{BB962C8B-B14F-4D97-AF65-F5344CB8AC3E}">
        <p14:creationId xmlns:p14="http://schemas.microsoft.com/office/powerpoint/2010/main" val="2978128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6CDC9-58C6-F532-729B-599B07739893}"/>
            </a:ext>
          </a:extLst>
        </p:cNvPr>
        <p:cNvGrpSpPr/>
        <p:nvPr/>
      </p:nvGrpSpPr>
      <p:grpSpPr>
        <a:xfrm>
          <a:off x="0" y="0"/>
          <a:ext cx="0" cy="0"/>
          <a:chOff x="0" y="0"/>
          <a:chExt cx="0" cy="0"/>
        </a:xfrm>
      </p:grpSpPr>
      <p:pic>
        <p:nvPicPr>
          <p:cNvPr id="3" name="Image 2" descr="Une image contenant texte, capture d’écran, logiciel, Icône d’ordinateur&#10;&#10;Le contenu généré par l’IA peut être incorrect.">
            <a:extLst>
              <a:ext uri="{FF2B5EF4-FFF2-40B4-BE49-F238E27FC236}">
                <a16:creationId xmlns:a16="http://schemas.microsoft.com/office/drawing/2014/main" id="{1E3BA99C-5853-0672-F2B0-E6D41B6604FE}"/>
              </a:ext>
            </a:extLst>
          </p:cNvPr>
          <p:cNvPicPr>
            <a:picLocks noChangeAspect="1"/>
          </p:cNvPicPr>
          <p:nvPr/>
        </p:nvPicPr>
        <p:blipFill>
          <a:blip r:embed="rId2"/>
          <a:stretch>
            <a:fillRect/>
          </a:stretch>
        </p:blipFill>
        <p:spPr>
          <a:xfrm>
            <a:off x="0" y="381000"/>
            <a:ext cx="12192000" cy="6096000"/>
          </a:xfrm>
          <a:prstGeom prst="rect">
            <a:avLst/>
          </a:prstGeom>
        </p:spPr>
      </p:pic>
      <p:sp>
        <p:nvSpPr>
          <p:cNvPr id="5" name="TextBox 2">
            <a:extLst>
              <a:ext uri="{FF2B5EF4-FFF2-40B4-BE49-F238E27FC236}">
                <a16:creationId xmlns:a16="http://schemas.microsoft.com/office/drawing/2014/main" id="{5D5258FE-4AC7-710D-28CA-C134A71F2D65}"/>
              </a:ext>
            </a:extLst>
          </p:cNvPr>
          <p:cNvSpPr txBox="1"/>
          <p:nvPr/>
        </p:nvSpPr>
        <p:spPr>
          <a:xfrm>
            <a:off x="2091121" y="4281113"/>
            <a:ext cx="4429320" cy="66358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Arial" panose="020B0604020202020204" pitchFamily="34" charset="0"/>
              </a:rPr>
              <a:t>اضغط على زر </a:t>
            </a:r>
            <a:r>
              <a:rPr lang="ar-DZ" b="1" dirty="0">
                <a:solidFill>
                  <a:srgbClr val="C00000"/>
                </a:solidFill>
                <a:latin typeface="Calibri" panose="020F0502020204030204" pitchFamily="34" charset="0"/>
                <a:ea typeface="Calibri" panose="020F0502020204030204" pitchFamily="34" charset="0"/>
                <a:cs typeface="Arial" panose="020B0604020202020204" pitchFamily="34" charset="0"/>
              </a:rPr>
              <a:t>"تحكم" </a:t>
            </a:r>
            <a:r>
              <a:rPr lang="ar-DZ" dirty="0">
                <a:solidFill>
                  <a:srgbClr val="C00000"/>
                </a:solidFill>
                <a:latin typeface="Calibri" panose="020F0502020204030204" pitchFamily="34" charset="0"/>
                <a:ea typeface="Calibri" panose="020F0502020204030204" pitchFamily="34" charset="0"/>
                <a:cs typeface="Arial" panose="020B0604020202020204" pitchFamily="34" charset="0"/>
              </a:rPr>
              <a:t>لعرض </a:t>
            </a:r>
            <a:r>
              <a:rPr lang="ar-DZ" b="1" dirty="0">
                <a:solidFill>
                  <a:srgbClr val="C00000"/>
                </a:solidFill>
                <a:latin typeface="Calibri" panose="020F0502020204030204" pitchFamily="34" charset="0"/>
                <a:ea typeface="Calibri" panose="020F0502020204030204" pitchFamily="34" charset="0"/>
                <a:cs typeface="Arial" panose="020B0604020202020204" pitchFamily="34" charset="0"/>
              </a:rPr>
              <a:t>"تفاصيل العقد"</a:t>
            </a:r>
            <a:r>
              <a:rPr lang="ar-DZ" dirty="0">
                <a:solidFill>
                  <a:srgbClr val="C00000"/>
                </a:solidFill>
                <a:latin typeface="Calibri" panose="020F0502020204030204" pitchFamily="34" charset="0"/>
                <a:ea typeface="Calibri" panose="020F0502020204030204" pitchFamily="34" charset="0"/>
                <a:cs typeface="Arial" panose="020B0604020202020204" pitchFamily="34" charset="0"/>
              </a:rPr>
              <a:t>،</a:t>
            </a:r>
            <a:r>
              <a:rPr lang="ar-DZ" b="1" dirty="0">
                <a:solidFill>
                  <a:srgbClr val="C00000"/>
                </a:solidFill>
                <a:latin typeface="Calibri" panose="020F0502020204030204" pitchFamily="34" charset="0"/>
                <a:ea typeface="Calibri" panose="020F0502020204030204" pitchFamily="34" charset="0"/>
                <a:cs typeface="Arial" panose="020B0604020202020204" pitchFamily="34" charset="0"/>
              </a:rPr>
              <a:t> "تعديل معلومات الشهر" </a:t>
            </a:r>
            <a:r>
              <a:rPr lang="ar-DZ" dirty="0">
                <a:solidFill>
                  <a:srgbClr val="C00000"/>
                </a:solidFill>
                <a:latin typeface="Calibri" panose="020F0502020204030204" pitchFamily="34" charset="0"/>
                <a:ea typeface="Calibri" panose="020F0502020204030204" pitchFamily="34" charset="0"/>
                <a:cs typeface="Arial" panose="020B0604020202020204" pitchFamily="34" charset="0"/>
              </a:rPr>
              <a:t>أو </a:t>
            </a:r>
            <a:r>
              <a:rPr lang="ar-DZ" b="1" dirty="0">
                <a:solidFill>
                  <a:srgbClr val="C00000"/>
                </a:solidFill>
                <a:latin typeface="Calibri" panose="020F0502020204030204" pitchFamily="34" charset="0"/>
                <a:ea typeface="Calibri" panose="020F0502020204030204" pitchFamily="34" charset="0"/>
                <a:cs typeface="Arial" panose="020B0604020202020204" pitchFamily="34" charset="0"/>
              </a:rPr>
              <a:t>"حذف معلومات الشهر"</a:t>
            </a:r>
            <a:endPar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descr="Une image contenant texte, Police, capture d’écran, nombre&#10;&#10;Le contenu généré par l’IA peut être incorrect.">
            <a:extLst>
              <a:ext uri="{FF2B5EF4-FFF2-40B4-BE49-F238E27FC236}">
                <a16:creationId xmlns:a16="http://schemas.microsoft.com/office/drawing/2014/main" id="{C0EB56A5-8319-E7AE-AC9C-F0B4329BE6FA}"/>
              </a:ext>
            </a:extLst>
          </p:cNvPr>
          <p:cNvPicPr>
            <a:picLocks noChangeAspect="1"/>
          </p:cNvPicPr>
          <p:nvPr/>
        </p:nvPicPr>
        <p:blipFill>
          <a:blip r:embed="rId3"/>
          <a:stretch>
            <a:fillRect/>
          </a:stretch>
        </p:blipFill>
        <p:spPr>
          <a:xfrm>
            <a:off x="202500" y="4089277"/>
            <a:ext cx="1489568" cy="1047251"/>
          </a:xfrm>
          <a:prstGeom prst="rect">
            <a:avLst/>
          </a:prstGeom>
          <a:ln w="28575">
            <a:solidFill>
              <a:srgbClr val="FF0000"/>
            </a:solidFill>
          </a:ln>
        </p:spPr>
      </p:pic>
      <p:cxnSp>
        <p:nvCxnSpPr>
          <p:cNvPr id="6" name="Connecteur droit avec flèche 5">
            <a:extLst>
              <a:ext uri="{FF2B5EF4-FFF2-40B4-BE49-F238E27FC236}">
                <a16:creationId xmlns:a16="http://schemas.microsoft.com/office/drawing/2014/main" id="{8FA8D12C-EDB3-DC55-20D4-E7E9BABEC55C}"/>
              </a:ext>
            </a:extLst>
          </p:cNvPr>
          <p:cNvCxnSpPr>
            <a:cxnSpLocks/>
            <a:stCxn id="5" idx="1"/>
            <a:endCxn id="4" idx="3"/>
          </p:cNvCxnSpPr>
          <p:nvPr/>
        </p:nvCxnSpPr>
        <p:spPr>
          <a:xfrm flipH="1">
            <a:off x="1692068" y="4612903"/>
            <a:ext cx="39905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EED4CC2-F446-4635-AF3E-A395A570846E}"/>
              </a:ext>
            </a:extLst>
          </p:cNvPr>
          <p:cNvSpPr txBox="1"/>
          <p:nvPr/>
        </p:nvSpPr>
        <p:spPr>
          <a:xfrm>
            <a:off x="393192" y="1619810"/>
            <a:ext cx="11201400" cy="2308324"/>
          </a:xfrm>
          <a:prstGeom prst="rect">
            <a:avLst/>
          </a:prstGeom>
          <a:noFill/>
        </p:spPr>
        <p:txBody>
          <a:bodyPr wrap="square" rtlCol="0">
            <a:spAutoFit/>
          </a:bodyPr>
          <a:lstStyle/>
          <a:p>
            <a:pPr algn="r" rtl="1"/>
            <a:r>
              <a:rPr lang="ar-DZ" sz="3600" dirty="0"/>
              <a:t>المراحل: </a:t>
            </a:r>
          </a:p>
          <a:p>
            <a:pPr algn="r" rtl="1"/>
            <a:endParaRPr lang="ar-DZ" sz="3600" dirty="0"/>
          </a:p>
          <a:p>
            <a:pPr marL="571500" indent="-571500" algn="r" rtl="1">
              <a:buFontTx/>
              <a:buChar char="-"/>
            </a:pPr>
            <a:r>
              <a:rPr lang="ar-DZ" sz="3600" dirty="0"/>
              <a:t>المرحلة الأولى: توليد جدول إرسال</a:t>
            </a:r>
          </a:p>
          <a:p>
            <a:pPr marL="571500" indent="-571500" algn="r" rtl="1">
              <a:buFontTx/>
              <a:buChar char="-"/>
            </a:pPr>
            <a:r>
              <a:rPr lang="ar-DZ" sz="3600" dirty="0"/>
              <a:t>المرحلة الثانية: حفظ مراجع الشهر العقاري</a:t>
            </a:r>
            <a:endParaRPr lang="fr-FR" sz="3600" dirty="0"/>
          </a:p>
        </p:txBody>
      </p:sp>
    </p:spTree>
    <p:extLst>
      <p:ext uri="{BB962C8B-B14F-4D97-AF65-F5344CB8AC3E}">
        <p14:creationId xmlns:p14="http://schemas.microsoft.com/office/powerpoint/2010/main" val="273930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DE9BBA-030B-4150-A063-17C5A9225F29}"/>
              </a:ext>
            </a:extLst>
          </p:cNvPr>
          <p:cNvSpPr>
            <a:spLocks noGrp="1"/>
          </p:cNvSpPr>
          <p:nvPr>
            <p:ph type="ctrTitle"/>
          </p:nvPr>
        </p:nvSpPr>
        <p:spPr>
          <a:xfrm>
            <a:off x="669036" y="2172367"/>
            <a:ext cx="10853928" cy="2513266"/>
          </a:xfrm>
        </p:spPr>
        <p:txBody>
          <a:bodyPr>
            <a:normAutofit fontScale="90000"/>
          </a:bodyPr>
          <a:lstStyle/>
          <a:p>
            <a:pPr algn="r" rtl="1">
              <a:lnSpc>
                <a:spcPct val="150000"/>
              </a:lnSpc>
            </a:pPr>
            <a:r>
              <a:rPr lang="ar-DZ" sz="3600" dirty="0"/>
              <a:t>النتيجة: </a:t>
            </a:r>
            <a:br>
              <a:rPr lang="ar-DZ" sz="3600" dirty="0"/>
            </a:br>
            <a:r>
              <a:rPr lang="ar-DZ" sz="3600" dirty="0"/>
              <a:t>يسمح نظام الموثق الجزائري بمتابعة إجراءات الشهر العقاري في خطوات معدودة، كما يسمح بتنظيم العمل والرفع من أداء المكتب لتفادي ضغوط العمل وتبديد الجهد والوقت ويدفع بالمكتب إلى الارتقاء إلى مستوى أداء أعلى خاصة بعد إدراج خاصية التوقيع الإلكتروني</a:t>
            </a:r>
            <a:br>
              <a:rPr lang="ar-DZ" sz="3600" dirty="0"/>
            </a:br>
            <a:endParaRPr lang="fr-FR" sz="3600" dirty="0"/>
          </a:p>
        </p:txBody>
      </p:sp>
    </p:spTree>
    <p:extLst>
      <p:ext uri="{BB962C8B-B14F-4D97-AF65-F5344CB8AC3E}">
        <p14:creationId xmlns:p14="http://schemas.microsoft.com/office/powerpoint/2010/main" val="2117290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616BD-17B3-4B95-983C-7CE8BFBD8FDE}"/>
              </a:ext>
            </a:extLst>
          </p:cNvPr>
          <p:cNvSpPr>
            <a:spLocks noGrp="1"/>
          </p:cNvSpPr>
          <p:nvPr>
            <p:ph type="ctrTitle"/>
          </p:nvPr>
        </p:nvSpPr>
        <p:spPr>
          <a:xfrm>
            <a:off x="1524000" y="2429435"/>
            <a:ext cx="9144000" cy="1080528"/>
          </a:xfrm>
        </p:spPr>
        <p:txBody>
          <a:bodyPr/>
          <a:lstStyle/>
          <a:p>
            <a:pPr algn="r" rtl="1"/>
            <a:r>
              <a:rPr lang="ar-DZ" dirty="0"/>
              <a:t>المرحلة الأولى: توليد جدول إرسال</a:t>
            </a:r>
          </a:p>
        </p:txBody>
      </p:sp>
    </p:spTree>
    <p:extLst>
      <p:ext uri="{BB962C8B-B14F-4D97-AF65-F5344CB8AC3E}">
        <p14:creationId xmlns:p14="http://schemas.microsoft.com/office/powerpoint/2010/main" val="325746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08D4A0C-E619-411E-810D-A7A2D308B8B4}"/>
              </a:ext>
            </a:extLst>
          </p:cNvPr>
          <p:cNvPicPr>
            <a:picLocks noChangeAspect="1"/>
          </p:cNvPicPr>
          <p:nvPr/>
        </p:nvPicPr>
        <p:blipFill>
          <a:blip r:embed="rId2"/>
          <a:stretch>
            <a:fillRect/>
          </a:stretch>
        </p:blipFill>
        <p:spPr>
          <a:xfrm>
            <a:off x="0" y="483454"/>
            <a:ext cx="12192000" cy="5891092"/>
          </a:xfrm>
          <a:prstGeom prst="rect">
            <a:avLst/>
          </a:prstGeom>
        </p:spPr>
      </p:pic>
      <p:sp>
        <p:nvSpPr>
          <p:cNvPr id="3" name="TextBox 2">
            <a:extLst>
              <a:ext uri="{FF2B5EF4-FFF2-40B4-BE49-F238E27FC236}">
                <a16:creationId xmlns:a16="http://schemas.microsoft.com/office/drawing/2014/main" id="{2D575D84-9380-4344-B564-C5C10D7C2149}"/>
              </a:ext>
            </a:extLst>
          </p:cNvPr>
          <p:cNvSpPr txBox="1"/>
          <p:nvPr/>
        </p:nvSpPr>
        <p:spPr>
          <a:xfrm>
            <a:off x="7332955" y="3779213"/>
            <a:ext cx="4347838"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3200" dirty="0">
                <a:effectLst/>
                <a:ea typeface="Calibri" panose="020F0502020204030204" pitchFamily="34" charset="0"/>
                <a:cs typeface="Times New Roman" panose="02020603050405020304" pitchFamily="18" charset="0"/>
              </a:rPr>
              <a:t>لُج إلى نظام الموثق وأدخل اسم المستخدم وكلمة المرور</a:t>
            </a:r>
            <a:endParaRPr lang="fr-FR" sz="3200" dirty="0"/>
          </a:p>
        </p:txBody>
      </p:sp>
    </p:spTree>
    <p:extLst>
      <p:ext uri="{BB962C8B-B14F-4D97-AF65-F5344CB8AC3E}">
        <p14:creationId xmlns:p14="http://schemas.microsoft.com/office/powerpoint/2010/main" val="186441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52FD167-D826-387C-271D-1317BBD5AA83}"/>
              </a:ext>
            </a:extLst>
          </p:cNvPr>
          <p:cNvPicPr>
            <a:picLocks noChangeAspect="1"/>
          </p:cNvPicPr>
          <p:nvPr/>
        </p:nvPicPr>
        <p:blipFill>
          <a:blip r:embed="rId2"/>
          <a:stretch>
            <a:fillRect/>
          </a:stretch>
        </p:blipFill>
        <p:spPr>
          <a:xfrm>
            <a:off x="0" y="357215"/>
            <a:ext cx="12192000" cy="6189290"/>
          </a:xfrm>
          <a:prstGeom prst="rect">
            <a:avLst/>
          </a:prstGeom>
        </p:spPr>
      </p:pic>
      <p:sp>
        <p:nvSpPr>
          <p:cNvPr id="6" name="Rectangle 5">
            <a:extLst>
              <a:ext uri="{FF2B5EF4-FFF2-40B4-BE49-F238E27FC236}">
                <a16:creationId xmlns:a16="http://schemas.microsoft.com/office/drawing/2014/main" id="{10860560-6D4B-69F4-E9B1-B96AB2769EA9}"/>
              </a:ext>
            </a:extLst>
          </p:cNvPr>
          <p:cNvSpPr/>
          <p:nvPr/>
        </p:nvSpPr>
        <p:spPr>
          <a:xfrm>
            <a:off x="10393172" y="3259545"/>
            <a:ext cx="1699127" cy="3389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8" name="Rectangle 7">
            <a:extLst>
              <a:ext uri="{FF2B5EF4-FFF2-40B4-BE49-F238E27FC236}">
                <a16:creationId xmlns:a16="http://schemas.microsoft.com/office/drawing/2014/main" id="{3392ECE6-437D-4DDC-998A-28F35A7D05E4}"/>
              </a:ext>
            </a:extLst>
          </p:cNvPr>
          <p:cNvSpPr/>
          <p:nvPr/>
        </p:nvSpPr>
        <p:spPr>
          <a:xfrm>
            <a:off x="10346436" y="2557888"/>
            <a:ext cx="1813560" cy="1078992"/>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2">
            <a:extLst>
              <a:ext uri="{FF2B5EF4-FFF2-40B4-BE49-F238E27FC236}">
                <a16:creationId xmlns:a16="http://schemas.microsoft.com/office/drawing/2014/main" id="{81237C64-79DC-405A-8B94-748A9FEC4FCA}"/>
              </a:ext>
            </a:extLst>
          </p:cNvPr>
          <p:cNvSpPr txBox="1"/>
          <p:nvPr/>
        </p:nvSpPr>
        <p:spPr>
          <a:xfrm>
            <a:off x="5997146" y="2677728"/>
            <a:ext cx="3789914"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توجه إلى خانة </a:t>
            </a:r>
            <a:r>
              <a:rPr lang="ar-D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"متابعة المحافظات العقارية"</a:t>
            </a:r>
            <a:r>
              <a:rPr lang="ar-D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في القائمة الجانبية ضمن قسم </a:t>
            </a:r>
            <a:r>
              <a:rPr lang="ar-D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r>
              <a:rPr lang="ar-D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الشهر العقاري"</a:t>
            </a:r>
            <a:endParaRPr lang="fr-FR"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Connecteur droit avec flèche 9">
            <a:extLst>
              <a:ext uri="{FF2B5EF4-FFF2-40B4-BE49-F238E27FC236}">
                <a16:creationId xmlns:a16="http://schemas.microsoft.com/office/drawing/2014/main" id="{E7629BC7-D007-43F9-B3F1-4FB5F0396539}"/>
              </a:ext>
            </a:extLst>
          </p:cNvPr>
          <p:cNvCxnSpPr>
            <a:cxnSpLocks/>
          </p:cNvCxnSpPr>
          <p:nvPr/>
        </p:nvCxnSpPr>
        <p:spPr>
          <a:xfrm>
            <a:off x="9787060" y="3012948"/>
            <a:ext cx="606112" cy="4389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85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06F4325-6C32-7F8F-6A83-FEDA06ACAC9F}"/>
              </a:ext>
            </a:extLst>
          </p:cNvPr>
          <p:cNvPicPr>
            <a:picLocks noChangeAspect="1"/>
          </p:cNvPicPr>
          <p:nvPr/>
        </p:nvPicPr>
        <p:blipFill>
          <a:blip r:embed="rId2"/>
          <a:stretch>
            <a:fillRect/>
          </a:stretch>
        </p:blipFill>
        <p:spPr>
          <a:xfrm>
            <a:off x="0" y="345558"/>
            <a:ext cx="12192000" cy="6166884"/>
          </a:xfrm>
          <a:prstGeom prst="rect">
            <a:avLst/>
          </a:prstGeom>
        </p:spPr>
      </p:pic>
      <p:sp>
        <p:nvSpPr>
          <p:cNvPr id="9" name="TextBox 2">
            <a:extLst>
              <a:ext uri="{FF2B5EF4-FFF2-40B4-BE49-F238E27FC236}">
                <a16:creationId xmlns:a16="http://schemas.microsoft.com/office/drawing/2014/main" id="{64630D36-572F-47DA-945D-8D2EE55255DF}"/>
              </a:ext>
            </a:extLst>
          </p:cNvPr>
          <p:cNvSpPr txBox="1"/>
          <p:nvPr/>
        </p:nvSpPr>
        <p:spPr>
          <a:xfrm>
            <a:off x="642551" y="721045"/>
            <a:ext cx="5301049" cy="6945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Arial" panose="020B0604020202020204" pitchFamily="34" charset="0"/>
              </a:rPr>
              <a:t>1) </a:t>
            </a: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تمّ توجيهك إلى فضاء الشهر العقاري، تجد في أعلى الصفحة كل المحافظات العقارية التي تم التعامل معها خلال السنة الجارية</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2">
            <a:extLst>
              <a:ext uri="{FF2B5EF4-FFF2-40B4-BE49-F238E27FC236}">
                <a16:creationId xmlns:a16="http://schemas.microsoft.com/office/drawing/2014/main" id="{9E46B277-2021-4261-BA9E-78991C75F445}"/>
              </a:ext>
            </a:extLst>
          </p:cNvPr>
          <p:cNvSpPr txBox="1"/>
          <p:nvPr/>
        </p:nvSpPr>
        <p:spPr>
          <a:xfrm>
            <a:off x="3054094" y="4977591"/>
            <a:ext cx="5038344"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3) تجد في هذا الفضاء قائمة خاصة بالعقود الموجهة للشهر، والتي ترد فيها المعلومات الأساسية بخصوص حالة العقد</a:t>
            </a:r>
            <a:endParaRPr lang="fr-FR" sz="1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Connecteur droit avec flèche 11">
            <a:extLst>
              <a:ext uri="{FF2B5EF4-FFF2-40B4-BE49-F238E27FC236}">
                <a16:creationId xmlns:a16="http://schemas.microsoft.com/office/drawing/2014/main" id="{053296F2-A585-4A79-B3F6-427841DD9D5F}"/>
              </a:ext>
            </a:extLst>
          </p:cNvPr>
          <p:cNvCxnSpPr>
            <a:cxnSpLocks/>
            <a:stCxn id="9" idx="3"/>
          </p:cNvCxnSpPr>
          <p:nvPr/>
        </p:nvCxnSpPr>
        <p:spPr>
          <a:xfrm>
            <a:off x="5943600" y="1068309"/>
            <a:ext cx="2542374" cy="2350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0860560-6D4B-69F4-E9B1-B96AB2769EA9}"/>
              </a:ext>
            </a:extLst>
          </p:cNvPr>
          <p:cNvSpPr/>
          <p:nvPr/>
        </p:nvSpPr>
        <p:spPr>
          <a:xfrm>
            <a:off x="68366" y="2467598"/>
            <a:ext cx="10167105" cy="23593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cxnSp>
        <p:nvCxnSpPr>
          <p:cNvPr id="15" name="Connecteur : en arc 14">
            <a:extLst>
              <a:ext uri="{FF2B5EF4-FFF2-40B4-BE49-F238E27FC236}">
                <a16:creationId xmlns:a16="http://schemas.microsoft.com/office/drawing/2014/main" id="{DD50B503-D099-4AEC-8118-E23DCAE903DA}"/>
              </a:ext>
            </a:extLst>
          </p:cNvPr>
          <p:cNvCxnSpPr>
            <a:cxnSpLocks/>
            <a:stCxn id="10" idx="1"/>
          </p:cNvCxnSpPr>
          <p:nvPr/>
        </p:nvCxnSpPr>
        <p:spPr>
          <a:xfrm rot="10800000" flipH="1">
            <a:off x="3054093" y="4467719"/>
            <a:ext cx="663327" cy="845092"/>
          </a:xfrm>
          <a:prstGeom prst="curvedConnector4">
            <a:avLst>
              <a:gd name="adj1" fmla="val -34463"/>
              <a:gd name="adj2" fmla="val 6983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2">
            <a:extLst>
              <a:ext uri="{FF2B5EF4-FFF2-40B4-BE49-F238E27FC236}">
                <a16:creationId xmlns:a16="http://schemas.microsoft.com/office/drawing/2014/main" id="{8070EDF3-6A8F-44D3-BEE5-0E46643D007C}"/>
              </a:ext>
            </a:extLst>
          </p:cNvPr>
          <p:cNvSpPr txBox="1"/>
          <p:nvPr/>
        </p:nvSpPr>
        <p:spPr>
          <a:xfrm>
            <a:off x="2559822" y="2023097"/>
            <a:ext cx="4384676" cy="4050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2) يمكنك عرض القائمة حسب العقود أو الصكوك</a:t>
            </a:r>
            <a:endParaRPr lang="fr-FR"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24" name="Connecteur droit avec flèche 23">
            <a:extLst>
              <a:ext uri="{FF2B5EF4-FFF2-40B4-BE49-F238E27FC236}">
                <a16:creationId xmlns:a16="http://schemas.microsoft.com/office/drawing/2014/main" id="{2A756CC7-70DB-4006-971D-5C704504F680}"/>
              </a:ext>
            </a:extLst>
          </p:cNvPr>
          <p:cNvCxnSpPr>
            <a:cxnSpLocks/>
            <a:stCxn id="19" idx="1"/>
          </p:cNvCxnSpPr>
          <p:nvPr/>
        </p:nvCxnSpPr>
        <p:spPr>
          <a:xfrm flipH="1" flipV="1">
            <a:off x="1998384" y="1951139"/>
            <a:ext cx="561438" cy="2744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0F10804C-0A5B-4A1E-81EB-773EF303390A}"/>
              </a:ext>
            </a:extLst>
          </p:cNvPr>
          <p:cNvCxnSpPr>
            <a:cxnSpLocks/>
            <a:stCxn id="19" idx="1"/>
          </p:cNvCxnSpPr>
          <p:nvPr/>
        </p:nvCxnSpPr>
        <p:spPr>
          <a:xfrm flipH="1" flipV="1">
            <a:off x="812521" y="1951139"/>
            <a:ext cx="1747301" cy="2744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97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9C48206-662A-1499-F01C-CD32783D1C3D}"/>
              </a:ext>
            </a:extLst>
          </p:cNvPr>
          <p:cNvPicPr>
            <a:picLocks noChangeAspect="1"/>
          </p:cNvPicPr>
          <p:nvPr/>
        </p:nvPicPr>
        <p:blipFill>
          <a:blip r:embed="rId2"/>
          <a:stretch>
            <a:fillRect/>
          </a:stretch>
        </p:blipFill>
        <p:spPr>
          <a:xfrm>
            <a:off x="0" y="392893"/>
            <a:ext cx="12192000" cy="6208949"/>
          </a:xfrm>
          <a:prstGeom prst="rect">
            <a:avLst/>
          </a:prstGeom>
        </p:spPr>
      </p:pic>
      <p:sp>
        <p:nvSpPr>
          <p:cNvPr id="5" name="TextBox 2">
            <a:extLst>
              <a:ext uri="{FF2B5EF4-FFF2-40B4-BE49-F238E27FC236}">
                <a16:creationId xmlns:a16="http://schemas.microsoft.com/office/drawing/2014/main" id="{14F3ACBB-1856-4ADF-857F-83DF8BFCEA94}"/>
              </a:ext>
            </a:extLst>
          </p:cNvPr>
          <p:cNvSpPr txBox="1"/>
          <p:nvPr/>
        </p:nvSpPr>
        <p:spPr>
          <a:xfrm>
            <a:off x="1154130" y="2858434"/>
            <a:ext cx="4414647"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تجد أسفل فضاء متابعة المحافظات العقارية، قائمة بكل الإرسالات التي تمت خلال السنة الجارية </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0860560-6D4B-69F4-E9B1-B96AB2769EA9}"/>
              </a:ext>
            </a:extLst>
          </p:cNvPr>
          <p:cNvSpPr/>
          <p:nvPr/>
        </p:nvSpPr>
        <p:spPr>
          <a:xfrm>
            <a:off x="-1" y="3743058"/>
            <a:ext cx="4213077" cy="24013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cxnSp>
        <p:nvCxnSpPr>
          <p:cNvPr id="8" name="Connecteur : en angle 7">
            <a:extLst>
              <a:ext uri="{FF2B5EF4-FFF2-40B4-BE49-F238E27FC236}">
                <a16:creationId xmlns:a16="http://schemas.microsoft.com/office/drawing/2014/main" id="{1E4B918F-646A-4F7A-B206-9DE2B5E91BB5}"/>
              </a:ext>
            </a:extLst>
          </p:cNvPr>
          <p:cNvCxnSpPr>
            <a:cxnSpLocks/>
          </p:cNvCxnSpPr>
          <p:nvPr/>
        </p:nvCxnSpPr>
        <p:spPr>
          <a:xfrm rot="5400000">
            <a:off x="784193" y="3373122"/>
            <a:ext cx="457414" cy="282459"/>
          </a:xfrm>
          <a:prstGeom prst="bentConnector3">
            <a:avLst>
              <a:gd name="adj1" fmla="val -44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5420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455</Words>
  <Application>Microsoft Office PowerPoint</Application>
  <PresentationFormat>Grand écran</PresentationFormat>
  <Paragraphs>34</Paragraphs>
  <Slides>21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Calibri Light</vt:lpstr>
      <vt:lpstr>Thème Office</vt:lpstr>
      <vt:lpstr>متابعة الشهر العقاري: توليد جدول إرسال وحفظ مراجع الشهر العقاري</vt:lpstr>
      <vt:lpstr>Présentation PowerPoint</vt:lpstr>
      <vt:lpstr>Présentation PowerPoint</vt:lpstr>
      <vt:lpstr>النتيجة:  يسمح نظام الموثق الجزائري بمتابعة إجراءات الشهر العقاري في خطوات معدودة، كما يسمح بتنظيم العمل والرفع من أداء المكتب لتفادي ضغوط العمل وتبديد الجهد والوقت ويدفع بالمكتب إلى الارتقاء إلى مستوى أداء أعلى خاصة بعد إدراج خاصية التوقيع الإلكتروني </vt:lpstr>
      <vt:lpstr>المرحلة الأولى: توليد جدول إرسال</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حفظ مراجع الشهر العقاري</vt:lpstr>
      <vt:lpstr>Présentation PowerPoint</vt:lpstr>
      <vt:lpstr>Présentation PowerPoint</vt:lpstr>
      <vt:lpstr>Présentation PowerPoint</vt:lpstr>
      <vt:lpstr>تعديل أو حذف معلومات الشهر</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متابعة الشهر العقاري</dc:title>
  <dc:creator>elvk</dc:creator>
  <cp:lastModifiedBy>éléctro nium</cp:lastModifiedBy>
  <cp:revision>37</cp:revision>
  <dcterms:created xsi:type="dcterms:W3CDTF">2024-04-07T14:15:24Z</dcterms:created>
  <dcterms:modified xsi:type="dcterms:W3CDTF">2026-01-14T22:01:49Z</dcterms:modified>
</cp:coreProperties>
</file>