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2" r:id="rId6"/>
    <p:sldId id="262" r:id="rId7"/>
    <p:sldId id="263" r:id="rId8"/>
    <p:sldId id="264" r:id="rId9"/>
    <p:sldId id="265" r:id="rId10"/>
    <p:sldId id="270" r:id="rId11"/>
    <p:sldId id="269" r:id="rId12"/>
    <p:sldId id="271" r:id="rId13"/>
    <p:sldId id="272" r:id="rId14"/>
    <p:sldId id="268" r:id="rId15"/>
    <p:sldId id="275" r:id="rId16"/>
    <p:sldId id="278" r:id="rId17"/>
    <p:sldId id="276" r:id="rId18"/>
    <p:sldId id="277" r:id="rId19"/>
    <p:sldId id="285" r:id="rId20"/>
    <p:sldId id="286" r:id="rId21"/>
    <p:sldId id="287" r:id="rId22"/>
    <p:sldId id="291" r:id="rId23"/>
    <p:sldId id="289" r:id="rId24"/>
    <p:sldId id="280" r:id="rId25"/>
    <p:sldId id="279" r:id="rId26"/>
    <p:sldId id="267" r:id="rId27"/>
    <p:sldId id="293"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تابعة تسجيل العقود:" id="{1A0C28BD-CFB8-464D-A6D0-B4731ABD94E2}">
          <p14:sldIdLst>
            <p14:sldId id="256"/>
            <p14:sldId id="257"/>
            <p14:sldId id="258"/>
            <p14:sldId id="259"/>
          </p14:sldIdLst>
        </p14:section>
        <p14:section name="المرحلة الأولى: إدراج العقود ضمن حالة إيداع العقود" id="{B562604A-501F-401F-9CF2-284DE6BD0A63}">
          <p14:sldIdLst>
            <p14:sldId id="292"/>
            <p14:sldId id="262"/>
            <p14:sldId id="263"/>
            <p14:sldId id="264"/>
            <p14:sldId id="265"/>
            <p14:sldId id="270"/>
            <p14:sldId id="269"/>
            <p14:sldId id="271"/>
            <p14:sldId id="272"/>
            <p14:sldId id="268"/>
          </p14:sldIdLst>
        </p14:section>
        <p14:section name="المرحلة الثانية: طباعة الحالة والتحكم في إعدادات الطباعة" id="{E3CC5E4D-328A-425A-A1E1-47EFB9A4B1DC}">
          <p14:sldIdLst>
            <p14:sldId id="275"/>
            <p14:sldId id="278"/>
            <p14:sldId id="276"/>
            <p14:sldId id="277"/>
          </p14:sldIdLst>
        </p14:section>
        <p14:section name="المرحلة الثالثة: إضافة مراجع التسجيل ومعلومات الدفع في حالتي الدفع نقدا أو بواسطة صك" id="{157BD6D2-E050-4074-AA56-CE209A4946CB}">
          <p14:sldIdLst>
            <p14:sldId id="285"/>
          </p14:sldIdLst>
        </p14:section>
        <p14:section name="أولا: طريقة الدفع نقداً" id="{CC3C4A51-101F-48DC-9680-EFE59764D8FD}">
          <p14:sldIdLst>
            <p14:sldId id="286"/>
          </p14:sldIdLst>
        </p14:section>
        <p14:section name="ثانيا: طريقة الدفع بواسطة صك" id="{69F840BA-001F-407F-8409-C0218705251E}">
          <p14:sldIdLst>
            <p14:sldId id="287"/>
            <p14:sldId id="291"/>
            <p14:sldId id="289"/>
          </p14:sldIdLst>
        </p14:section>
        <p14:section name="الخصائص الإضافية" id="{B5E9D055-0B71-4F0A-B90E-77A04FFB895F}">
          <p14:sldIdLst>
            <p14:sldId id="280"/>
            <p14:sldId id="279"/>
          </p14:sldIdLst>
        </p14:section>
        <p14:section name="حذف عقد من حالة عند رفض العقد" id="{3B2849EE-3AF0-45D2-8BFD-C3BA474CBCF7}">
          <p14:sldIdLst>
            <p14:sldId id="267"/>
          </p14:sldIdLst>
        </p14:section>
        <p14:section name="تفعيل / تعطيل دفع الطابع الحجمي ضمن الحالة" id="{857C7DC8-46CA-4CF2-B48B-046B527242A6}">
          <p14:sldIdLst>
            <p14:sldId id="293"/>
          </p14:sldIdLst>
        </p14:section>
        <p14:section name="التحكم في تنسيق صفحة الحالة" id="{6B16970E-B88B-4E78-B8AF-80470C7F55D0}">
          <p14:sldIdLst>
            <p14:sldId id="283"/>
          </p14:sldIdLst>
        </p14:section>
        <p14:section name="إضافة عقد لحالة محفوظة مسبقاً" id="{4208DDFC-65E8-4441-85CC-451949547FBE}">
          <p14:sldIdLst>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89" autoAdjust="0"/>
    <p:restoredTop sz="94660"/>
  </p:normalViewPr>
  <p:slideViewPr>
    <p:cSldViewPr snapToGrid="0">
      <p:cViewPr varScale="1">
        <p:scale>
          <a:sx n="112" d="100"/>
          <a:sy n="112" d="100"/>
        </p:scale>
        <p:origin x="3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4F471-12CF-4832-BC16-0F124EEB305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11E02072-FBC1-4C18-9C9A-E13CE62CF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83C2A2C4-7C23-44B6-8C44-056616C5D398}"/>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90351E5B-43C6-49AF-815B-44DC968DD3B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ACD1B5F-191E-4C8B-BF6D-3C124330B63F}"/>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174713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70EA3-8EFF-4EE8-91E7-7E86182D5B57}"/>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2D9F4C86-7DAC-41F5-9EDA-4487861488A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7DEAA6D-3F7F-4441-9BD2-3A2DAEE8ED4A}"/>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357AFDED-8214-44D0-A0C0-60B44387233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CC2CCCE-2914-4393-BEAD-6138B016C8AC}"/>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398019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49EB59-46E2-405C-9890-E6A4A07415F3}"/>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4C13F65-DAB7-4C7B-93F5-DDA5F5F555F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18D71AF-22E3-4772-9BEA-1CFB6F89EA42}"/>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FFE13983-9FB8-433A-BCAA-863358F2247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58DE0A8-08DE-4BF2-8139-6041D0EAB65A}"/>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290944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980503-7A7A-4199-9397-1802297E22B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FF31019-44F2-489C-A91D-4E5070854B8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9004536-DCF0-4414-AD55-59CD9CA5FBF7}"/>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E124C019-4B61-41AE-8FDF-F2F5C21084E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BA1E1EF-5E6F-45EE-8A37-046956FBDBEA}"/>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379952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A271C-F5F8-487D-9069-DDD0FFAA06A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8CB92BDF-E200-4CFC-94D4-399C2C17C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83F1668-75E8-431E-AF74-78EF80673D5E}"/>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7EAE4721-FD14-4B6A-820F-0C998CCE5FB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1A27805-0188-4F1A-91C9-A13D7E6CB31B}"/>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84906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CEE80-C54B-43DE-B2F0-88C0D8539ED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E0672657-A8A0-4170-B37E-49251CCC907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40B04DFD-0A38-4F0A-989C-A703D8ADF07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8518F2D3-AD1C-44F4-8F8B-B0CDD3AD3038}"/>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6" name="Espace réservé du pied de page 5">
            <a:extLst>
              <a:ext uri="{FF2B5EF4-FFF2-40B4-BE49-F238E27FC236}">
                <a16:creationId xmlns:a16="http://schemas.microsoft.com/office/drawing/2014/main" id="{23E5C3D4-0C3C-489F-B95F-2FCCAB2AFAD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1BE78CCC-3787-48EA-A787-9EC01F75BB5F}"/>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39231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C2CAD-B014-4D67-A0C8-50E8270F92BE}"/>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9BCDF935-93BD-4C74-83A0-85199CD3C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26E1A86-EA8C-4275-94D9-BDBDA34438F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472580F9-E2E7-438D-889E-C73F908B7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161E31F-E9C2-4C0C-AF0C-904EF9A8CE1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8FDA0F35-E697-4CAB-A472-4943E16EAFB6}"/>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8" name="Espace réservé du pied de page 7">
            <a:extLst>
              <a:ext uri="{FF2B5EF4-FFF2-40B4-BE49-F238E27FC236}">
                <a16:creationId xmlns:a16="http://schemas.microsoft.com/office/drawing/2014/main" id="{3F32D549-73E3-4695-98E4-CB142DC7C85A}"/>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D0A160FE-A2FC-4591-BA4B-250EEE32EE42}"/>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139414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75168-EB4C-4C45-8499-D7848D04630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B4ACE9B8-F487-4DC3-A451-65AAAE30BED9}"/>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4" name="Espace réservé du pied de page 3">
            <a:extLst>
              <a:ext uri="{FF2B5EF4-FFF2-40B4-BE49-F238E27FC236}">
                <a16:creationId xmlns:a16="http://schemas.microsoft.com/office/drawing/2014/main" id="{FEE67907-53D0-44B8-825F-E23549FDBF22}"/>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E504CF18-BAAC-4136-A2B5-CB1EF5B545AB}"/>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254975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DC7EB5-C611-4D94-AE79-8BC321C863A5}"/>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3" name="Espace réservé du pied de page 2">
            <a:extLst>
              <a:ext uri="{FF2B5EF4-FFF2-40B4-BE49-F238E27FC236}">
                <a16:creationId xmlns:a16="http://schemas.microsoft.com/office/drawing/2014/main" id="{F7C0283E-35CE-43D9-8A1B-ECD97C7E3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8C17461F-3B5E-4A3E-95E8-CA48CB94FFEF}"/>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335854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6BC36-E030-445F-AC38-E318D15E2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B40E51E5-D7D7-4A8C-929F-B7F88EF9F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7A77B076-E40C-4015-B06D-156E00715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CB6290D-ED3E-48C9-9649-4E07F9716DE9}"/>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6" name="Espace réservé du pied de page 5">
            <a:extLst>
              <a:ext uri="{FF2B5EF4-FFF2-40B4-BE49-F238E27FC236}">
                <a16:creationId xmlns:a16="http://schemas.microsoft.com/office/drawing/2014/main" id="{23FAEAA4-9BDB-45A7-B36B-92DBE1FB85B7}"/>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2F11961-859C-458F-9056-C8BB7D56D2A0}"/>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8730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3F870-ECC5-438C-97D3-240F4E5DAD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C3E2844A-F5DA-4B0D-ACC7-EAA745A69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F78CFEC1-EFE9-4C1D-AF36-89C47CCAF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A0178F4-C40A-423D-ABDC-2F8ABE90974C}"/>
              </a:ext>
            </a:extLst>
          </p:cNvPr>
          <p:cNvSpPr>
            <a:spLocks noGrp="1"/>
          </p:cNvSpPr>
          <p:nvPr>
            <p:ph type="dt" sz="half" idx="10"/>
          </p:nvPr>
        </p:nvSpPr>
        <p:spPr/>
        <p:txBody>
          <a:bodyPr/>
          <a:lstStyle/>
          <a:p>
            <a:fld id="{286AB3C6-A120-42AB-BBE1-2F1D6015B87A}" type="datetimeFigureOut">
              <a:rPr lang="en-US" smtClean="0"/>
              <a:t>1/14/2026</a:t>
            </a:fld>
            <a:endParaRPr lang="en-US"/>
          </a:p>
        </p:txBody>
      </p:sp>
      <p:sp>
        <p:nvSpPr>
          <p:cNvPr id="6" name="Espace réservé du pied de page 5">
            <a:extLst>
              <a:ext uri="{FF2B5EF4-FFF2-40B4-BE49-F238E27FC236}">
                <a16:creationId xmlns:a16="http://schemas.microsoft.com/office/drawing/2014/main" id="{E4220642-3AA9-42A0-8D35-FA2DC2CE3AB3}"/>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D5272C3-875A-4900-A604-9D60FDCC9AED}"/>
              </a:ext>
            </a:extLst>
          </p:cNvPr>
          <p:cNvSpPr>
            <a:spLocks noGrp="1"/>
          </p:cNvSpPr>
          <p:nvPr>
            <p:ph type="sldNum" sz="quarter" idx="12"/>
          </p:nvPr>
        </p:nvSpPr>
        <p:spPr/>
        <p:txBody>
          <a:bodyPr/>
          <a:lstStyle/>
          <a:p>
            <a:fld id="{A3437FFF-11E8-4DF6-8DB8-DE8A060356D7}" type="slidenum">
              <a:rPr lang="en-US" smtClean="0"/>
              <a:t>‹N°›</a:t>
            </a:fld>
            <a:endParaRPr lang="en-US"/>
          </a:p>
        </p:txBody>
      </p:sp>
    </p:spTree>
    <p:extLst>
      <p:ext uri="{BB962C8B-B14F-4D97-AF65-F5344CB8AC3E}">
        <p14:creationId xmlns:p14="http://schemas.microsoft.com/office/powerpoint/2010/main" val="115465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DED60C7-3039-478D-978D-C5309997B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D2BD9D2-15AE-4C59-8E0C-B891D8651E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3F32FC0-5862-49B2-9A24-1BF820E78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AB3C6-A120-42AB-BBE1-2F1D6015B87A}" type="datetimeFigureOut">
              <a:rPr lang="en-US" smtClean="0"/>
              <a:t>1/14/2026</a:t>
            </a:fld>
            <a:endParaRPr lang="en-US"/>
          </a:p>
        </p:txBody>
      </p:sp>
      <p:sp>
        <p:nvSpPr>
          <p:cNvPr id="5" name="Espace réservé du pied de page 4">
            <a:extLst>
              <a:ext uri="{FF2B5EF4-FFF2-40B4-BE49-F238E27FC236}">
                <a16:creationId xmlns:a16="http://schemas.microsoft.com/office/drawing/2014/main" id="{1F91354D-043C-4787-AB8B-09503703D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EDFFB73F-7471-416F-81AF-7B4B33CE7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37FFF-11E8-4DF6-8DB8-DE8A060356D7}" type="slidenum">
              <a:rPr lang="en-US" smtClean="0"/>
              <a:t>‹N°›</a:t>
            </a:fld>
            <a:endParaRPr lang="en-US"/>
          </a:p>
        </p:txBody>
      </p:sp>
    </p:spTree>
    <p:extLst>
      <p:ext uri="{BB962C8B-B14F-4D97-AF65-F5344CB8AC3E}">
        <p14:creationId xmlns:p14="http://schemas.microsoft.com/office/powerpoint/2010/main" val="340199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56EF-A027-4718-8841-39C4A540ECE0}"/>
              </a:ext>
            </a:extLst>
          </p:cNvPr>
          <p:cNvSpPr>
            <a:spLocks noGrp="1"/>
          </p:cNvSpPr>
          <p:nvPr>
            <p:ph type="ctrTitle"/>
          </p:nvPr>
        </p:nvSpPr>
        <p:spPr>
          <a:xfrm>
            <a:off x="1524000" y="2192900"/>
            <a:ext cx="9144000" cy="2472200"/>
          </a:xfrm>
        </p:spPr>
        <p:txBody>
          <a:bodyPr>
            <a:normAutofit fontScale="90000"/>
          </a:bodyPr>
          <a:lstStyle/>
          <a:p>
            <a:pPr rtl="1"/>
            <a:r>
              <a:rPr lang="ar-DZ" dirty="0"/>
              <a:t>متابعة تسجيل العقود: </a:t>
            </a:r>
            <a:br>
              <a:rPr lang="ar-DZ" dirty="0"/>
            </a:br>
            <a:r>
              <a:rPr lang="ar-DZ" dirty="0"/>
              <a:t>إدراج العقود ضمن حالة إيداع العقود وإضافة مراجع التسجيل ومعلومات الدفع</a:t>
            </a:r>
            <a:endParaRPr lang="en-US" dirty="0"/>
          </a:p>
        </p:txBody>
      </p:sp>
    </p:spTree>
    <p:extLst>
      <p:ext uri="{BB962C8B-B14F-4D97-AF65-F5344CB8AC3E}">
        <p14:creationId xmlns:p14="http://schemas.microsoft.com/office/powerpoint/2010/main" val="236480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0D849A1-7BDA-0616-6CBD-2E693A0C3D25}"/>
              </a:ext>
            </a:extLst>
          </p:cNvPr>
          <p:cNvPicPr>
            <a:picLocks noChangeAspect="1"/>
          </p:cNvPicPr>
          <p:nvPr/>
        </p:nvPicPr>
        <p:blipFill>
          <a:blip r:embed="rId2"/>
          <a:stretch>
            <a:fillRect/>
          </a:stretch>
        </p:blipFill>
        <p:spPr>
          <a:xfrm>
            <a:off x="0" y="371425"/>
            <a:ext cx="12192000" cy="6115150"/>
          </a:xfrm>
          <a:prstGeom prst="rect">
            <a:avLst/>
          </a:prstGeom>
        </p:spPr>
      </p:pic>
      <p:sp>
        <p:nvSpPr>
          <p:cNvPr id="5" name="Rectangle 4">
            <a:extLst>
              <a:ext uri="{FF2B5EF4-FFF2-40B4-BE49-F238E27FC236}">
                <a16:creationId xmlns:a16="http://schemas.microsoft.com/office/drawing/2014/main" id="{6402D506-B3AB-0C30-44A7-04232938F60D}"/>
              </a:ext>
            </a:extLst>
          </p:cNvPr>
          <p:cNvSpPr/>
          <p:nvPr/>
        </p:nvSpPr>
        <p:spPr>
          <a:xfrm>
            <a:off x="64877" y="2188458"/>
            <a:ext cx="6917559" cy="3737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Arrow: Right 1">
            <a:extLst>
              <a:ext uri="{FF2B5EF4-FFF2-40B4-BE49-F238E27FC236}">
                <a16:creationId xmlns:a16="http://schemas.microsoft.com/office/drawing/2014/main" id="{DC127E8D-1AD6-7EFE-EAC3-26FE40A41461}"/>
              </a:ext>
            </a:extLst>
          </p:cNvPr>
          <p:cNvSpPr/>
          <p:nvPr/>
        </p:nvSpPr>
        <p:spPr>
          <a:xfrm rot="4155105">
            <a:off x="4119465" y="1630768"/>
            <a:ext cx="624840" cy="60960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2">
            <a:extLst>
              <a:ext uri="{FF2B5EF4-FFF2-40B4-BE49-F238E27FC236}">
                <a16:creationId xmlns:a16="http://schemas.microsoft.com/office/drawing/2014/main" id="{F45E6B05-9570-42D8-9F69-7D1FF40F7CF2}"/>
              </a:ext>
            </a:extLst>
          </p:cNvPr>
          <p:cNvSpPr txBox="1"/>
          <p:nvPr/>
        </p:nvSpPr>
        <p:spPr>
          <a:xfrm>
            <a:off x="1933775" y="1018505"/>
            <a:ext cx="4996221"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حدد كل العقود التي تودّ إدراجها ضمن الحالة لإظهار قائمة العقود بالنقر داخل الإطار</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09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C0D14-A453-C49C-F824-D5D6B9822943}"/>
              </a:ext>
            </a:extLst>
          </p:cNvPr>
          <p:cNvPicPr>
            <a:picLocks noChangeAspect="1"/>
          </p:cNvPicPr>
          <p:nvPr/>
        </p:nvPicPr>
        <p:blipFill>
          <a:blip r:embed="rId2"/>
          <a:stretch>
            <a:fillRect/>
          </a:stretch>
        </p:blipFill>
        <p:spPr>
          <a:xfrm>
            <a:off x="670270" y="1380809"/>
            <a:ext cx="11054753" cy="2832267"/>
          </a:xfrm>
          <a:prstGeom prst="rect">
            <a:avLst/>
          </a:prstGeom>
        </p:spPr>
      </p:pic>
      <p:sp>
        <p:nvSpPr>
          <p:cNvPr id="4" name="Rectangle 3">
            <a:extLst>
              <a:ext uri="{FF2B5EF4-FFF2-40B4-BE49-F238E27FC236}">
                <a16:creationId xmlns:a16="http://schemas.microsoft.com/office/drawing/2014/main" id="{E02B9577-DA56-CE3A-BA5B-CCA2129FBB40}"/>
              </a:ext>
            </a:extLst>
          </p:cNvPr>
          <p:cNvSpPr/>
          <p:nvPr/>
        </p:nvSpPr>
        <p:spPr>
          <a:xfrm>
            <a:off x="734938" y="2179028"/>
            <a:ext cx="7229741" cy="19571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2">
            <a:extLst>
              <a:ext uri="{FF2B5EF4-FFF2-40B4-BE49-F238E27FC236}">
                <a16:creationId xmlns:a16="http://schemas.microsoft.com/office/drawing/2014/main" id="{F176D729-65CC-462E-A996-68DEF5FB5ECA}"/>
              </a:ext>
            </a:extLst>
          </p:cNvPr>
          <p:cNvSpPr txBox="1"/>
          <p:nvPr/>
        </p:nvSpPr>
        <p:spPr>
          <a:xfrm>
            <a:off x="5639622" y="1100060"/>
            <a:ext cx="3582648"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تظهر قائمة العقود على هذه الشاكلة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ED37C94C-E8F2-4163-8821-48B04CDC744B}"/>
              </a:ext>
            </a:extLst>
          </p:cNvPr>
          <p:cNvCxnSpPr/>
          <p:nvPr/>
        </p:nvCxnSpPr>
        <p:spPr>
          <a:xfrm flipH="1">
            <a:off x="6180364" y="1567689"/>
            <a:ext cx="1250582" cy="6113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60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FA5317C-DD3E-9045-0660-DE106E8A538E}"/>
              </a:ext>
            </a:extLst>
          </p:cNvPr>
          <p:cNvPicPr>
            <a:picLocks noChangeAspect="1"/>
          </p:cNvPicPr>
          <p:nvPr/>
        </p:nvPicPr>
        <p:blipFill>
          <a:blip r:embed="rId2"/>
          <a:stretch>
            <a:fillRect/>
          </a:stretch>
        </p:blipFill>
        <p:spPr>
          <a:xfrm>
            <a:off x="0" y="357025"/>
            <a:ext cx="12192000" cy="6143950"/>
          </a:xfrm>
          <a:prstGeom prst="rect">
            <a:avLst/>
          </a:prstGeom>
        </p:spPr>
      </p:pic>
      <p:sp>
        <p:nvSpPr>
          <p:cNvPr id="5" name="Rectangle 4">
            <a:extLst>
              <a:ext uri="{FF2B5EF4-FFF2-40B4-BE49-F238E27FC236}">
                <a16:creationId xmlns:a16="http://schemas.microsoft.com/office/drawing/2014/main" id="{6402D506-B3AB-0C30-44A7-04232938F60D}"/>
              </a:ext>
            </a:extLst>
          </p:cNvPr>
          <p:cNvSpPr/>
          <p:nvPr/>
        </p:nvSpPr>
        <p:spPr>
          <a:xfrm>
            <a:off x="5880459" y="2473374"/>
            <a:ext cx="1158241" cy="3124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Arrow: Right 1">
            <a:extLst>
              <a:ext uri="{FF2B5EF4-FFF2-40B4-BE49-F238E27FC236}">
                <a16:creationId xmlns:a16="http://schemas.microsoft.com/office/drawing/2014/main" id="{87E38155-41A8-354C-4661-17447A587684}"/>
              </a:ext>
            </a:extLst>
          </p:cNvPr>
          <p:cNvSpPr/>
          <p:nvPr/>
        </p:nvSpPr>
        <p:spPr>
          <a:xfrm rot="7997253">
            <a:off x="6963199" y="1977183"/>
            <a:ext cx="557045" cy="609600"/>
          </a:xfrm>
          <a:prstGeom prst="rightArrow">
            <a:avLst>
              <a:gd name="adj1" fmla="val 56240"/>
              <a:gd name="adj2" fmla="val 36066"/>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2">
            <a:extLst>
              <a:ext uri="{FF2B5EF4-FFF2-40B4-BE49-F238E27FC236}">
                <a16:creationId xmlns:a16="http://schemas.microsoft.com/office/drawing/2014/main" id="{864875A0-3402-4527-AE5B-2C8EE9F593C3}"/>
              </a:ext>
            </a:extLst>
          </p:cNvPr>
          <p:cNvSpPr txBox="1"/>
          <p:nvPr/>
        </p:nvSpPr>
        <p:spPr>
          <a:xfrm>
            <a:off x="7315529" y="1818838"/>
            <a:ext cx="2767585" cy="4050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أنقر على زر إنشاء حالة جديدة</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964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C1D218-8FD8-9A42-EFD5-E5E7C87F1B97}"/>
              </a:ext>
            </a:extLst>
          </p:cNvPr>
          <p:cNvPicPr>
            <a:picLocks noChangeAspect="1"/>
          </p:cNvPicPr>
          <p:nvPr/>
        </p:nvPicPr>
        <p:blipFill>
          <a:blip r:embed="rId2"/>
          <a:stretch>
            <a:fillRect/>
          </a:stretch>
        </p:blipFill>
        <p:spPr>
          <a:xfrm>
            <a:off x="0" y="385775"/>
            <a:ext cx="12192000" cy="6086450"/>
          </a:xfrm>
          <a:prstGeom prst="rect">
            <a:avLst/>
          </a:prstGeom>
        </p:spPr>
      </p:pic>
      <p:sp>
        <p:nvSpPr>
          <p:cNvPr id="5" name="Rectangle 4">
            <a:extLst>
              <a:ext uri="{FF2B5EF4-FFF2-40B4-BE49-F238E27FC236}">
                <a16:creationId xmlns:a16="http://schemas.microsoft.com/office/drawing/2014/main" id="{84602FAC-E0ED-1E42-99E4-DD70B74C6832}"/>
              </a:ext>
            </a:extLst>
          </p:cNvPr>
          <p:cNvSpPr/>
          <p:nvPr/>
        </p:nvSpPr>
        <p:spPr>
          <a:xfrm>
            <a:off x="4158340" y="1160229"/>
            <a:ext cx="3738623" cy="49771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rrow: Right 5">
            <a:extLst>
              <a:ext uri="{FF2B5EF4-FFF2-40B4-BE49-F238E27FC236}">
                <a16:creationId xmlns:a16="http://schemas.microsoft.com/office/drawing/2014/main" id="{48DE810A-EF92-A7A2-511E-B39EC7D44F07}"/>
              </a:ext>
            </a:extLst>
          </p:cNvPr>
          <p:cNvSpPr/>
          <p:nvPr/>
        </p:nvSpPr>
        <p:spPr>
          <a:xfrm rot="20705809">
            <a:off x="6094489" y="1929761"/>
            <a:ext cx="686777" cy="609600"/>
          </a:xfrm>
          <a:prstGeom prst="rightArrow">
            <a:avLst>
              <a:gd name="adj1" fmla="val 50335"/>
              <a:gd name="adj2" fmla="val 50000"/>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2">
            <a:extLst>
              <a:ext uri="{FF2B5EF4-FFF2-40B4-BE49-F238E27FC236}">
                <a16:creationId xmlns:a16="http://schemas.microsoft.com/office/drawing/2014/main" id="{6F4BC2B7-CF51-4025-8AD9-14374846F183}"/>
              </a:ext>
            </a:extLst>
          </p:cNvPr>
          <p:cNvSpPr txBox="1"/>
          <p:nvPr/>
        </p:nvSpPr>
        <p:spPr>
          <a:xfrm>
            <a:off x="3258770" y="2306977"/>
            <a:ext cx="3012620"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حدد تاريخ الحالة وانقر على زر الحفظ</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600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9AC83-82D2-E38E-E7B2-09ECF8E0B7BB}"/>
              </a:ext>
            </a:extLst>
          </p:cNvPr>
          <p:cNvPicPr>
            <a:picLocks noChangeAspect="1"/>
          </p:cNvPicPr>
          <p:nvPr/>
        </p:nvPicPr>
        <p:blipFill>
          <a:blip r:embed="rId2"/>
          <a:stretch>
            <a:fillRect/>
          </a:stretch>
        </p:blipFill>
        <p:spPr>
          <a:xfrm>
            <a:off x="0" y="466428"/>
            <a:ext cx="12192000" cy="5925144"/>
          </a:xfrm>
          <a:prstGeom prst="rect">
            <a:avLst/>
          </a:prstGeom>
        </p:spPr>
      </p:pic>
      <p:sp>
        <p:nvSpPr>
          <p:cNvPr id="5" name="Rectangle 4">
            <a:extLst>
              <a:ext uri="{FF2B5EF4-FFF2-40B4-BE49-F238E27FC236}">
                <a16:creationId xmlns:a16="http://schemas.microsoft.com/office/drawing/2014/main" id="{6402D506-B3AB-0C30-44A7-04232938F60D}"/>
              </a:ext>
            </a:extLst>
          </p:cNvPr>
          <p:cNvSpPr/>
          <p:nvPr/>
        </p:nvSpPr>
        <p:spPr>
          <a:xfrm>
            <a:off x="119641" y="3498450"/>
            <a:ext cx="10263499" cy="3124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2">
            <a:extLst>
              <a:ext uri="{FF2B5EF4-FFF2-40B4-BE49-F238E27FC236}">
                <a16:creationId xmlns:a16="http://schemas.microsoft.com/office/drawing/2014/main" id="{FF9DF2D9-46BB-44DE-87F7-A9DEAE1057E4}"/>
              </a:ext>
            </a:extLst>
          </p:cNvPr>
          <p:cNvSpPr txBox="1"/>
          <p:nvPr/>
        </p:nvSpPr>
        <p:spPr>
          <a:xfrm>
            <a:off x="4187961" y="2572745"/>
            <a:ext cx="4292966"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أنقر على زر وضع العقود في حالة </a:t>
            </a:r>
            <a:r>
              <a:rPr lang="ar-DZ" dirty="0">
                <a:solidFill>
                  <a:srgbClr val="C00000"/>
                </a:solidFill>
                <a:latin typeface="Calibri" panose="020F0502020204030204" pitchFamily="34" charset="0"/>
                <a:ea typeface="Calibri" panose="020F0502020204030204" pitchFamily="34" charset="0"/>
              </a:rPr>
              <a:t>الإيداع لإتمام العملية</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3658063F-0AF6-44CC-BC96-05DF0103F988}"/>
              </a:ext>
            </a:extLst>
          </p:cNvPr>
          <p:cNvCxnSpPr>
            <a:cxnSpLocks/>
          </p:cNvCxnSpPr>
          <p:nvPr/>
        </p:nvCxnSpPr>
        <p:spPr>
          <a:xfrm flipH="1">
            <a:off x="5496910" y="2946502"/>
            <a:ext cx="472966" cy="5519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9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A0D7-BB22-BD72-D22C-6483811CB7A1}"/>
              </a:ext>
            </a:extLst>
          </p:cNvPr>
          <p:cNvSpPr>
            <a:spLocks noGrp="1"/>
          </p:cNvSpPr>
          <p:nvPr>
            <p:ph type="title"/>
          </p:nvPr>
        </p:nvSpPr>
        <p:spPr>
          <a:xfrm>
            <a:off x="838200" y="2766218"/>
            <a:ext cx="10515600" cy="1325563"/>
          </a:xfrm>
        </p:spPr>
        <p:txBody>
          <a:bodyPr/>
          <a:lstStyle/>
          <a:p>
            <a:pPr algn="ctr"/>
            <a:r>
              <a:rPr lang="ar-DZ" dirty="0"/>
              <a:t>المرحلة الثانية: طباعة الحالة والتحكم في إعدادات الطباعة</a:t>
            </a:r>
            <a:endParaRPr lang="fr-FR" dirty="0"/>
          </a:p>
        </p:txBody>
      </p:sp>
    </p:spTree>
    <p:extLst>
      <p:ext uri="{BB962C8B-B14F-4D97-AF65-F5344CB8AC3E}">
        <p14:creationId xmlns:p14="http://schemas.microsoft.com/office/powerpoint/2010/main" val="338910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B167BB6-BCC4-7C1E-1C8F-734F17703891}"/>
              </a:ext>
            </a:extLst>
          </p:cNvPr>
          <p:cNvPicPr>
            <a:picLocks noChangeAspect="1"/>
          </p:cNvPicPr>
          <p:nvPr/>
        </p:nvPicPr>
        <p:blipFill>
          <a:blip r:embed="rId2"/>
          <a:stretch>
            <a:fillRect/>
          </a:stretch>
        </p:blipFill>
        <p:spPr>
          <a:xfrm>
            <a:off x="11394" y="373025"/>
            <a:ext cx="12192000" cy="6111950"/>
          </a:xfrm>
          <a:prstGeom prst="rect">
            <a:avLst/>
          </a:prstGeom>
        </p:spPr>
      </p:pic>
      <p:sp>
        <p:nvSpPr>
          <p:cNvPr id="6" name="Arrow: Right 5">
            <a:extLst>
              <a:ext uri="{FF2B5EF4-FFF2-40B4-BE49-F238E27FC236}">
                <a16:creationId xmlns:a16="http://schemas.microsoft.com/office/drawing/2014/main" id="{30555BF3-6CAD-445C-8136-EE13E366596E}"/>
              </a:ext>
            </a:extLst>
          </p:cNvPr>
          <p:cNvSpPr/>
          <p:nvPr/>
        </p:nvSpPr>
        <p:spPr>
          <a:xfrm rot="9072074">
            <a:off x="1356560" y="3491860"/>
            <a:ext cx="701319" cy="60960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extBox 2">
            <a:extLst>
              <a:ext uri="{FF2B5EF4-FFF2-40B4-BE49-F238E27FC236}">
                <a16:creationId xmlns:a16="http://schemas.microsoft.com/office/drawing/2014/main" id="{FF9DF2D9-46BB-44DE-87F7-A9DEAE1057E4}"/>
              </a:ext>
            </a:extLst>
          </p:cNvPr>
          <p:cNvSpPr txBox="1"/>
          <p:nvPr/>
        </p:nvSpPr>
        <p:spPr>
          <a:xfrm>
            <a:off x="1923786" y="3386271"/>
            <a:ext cx="6432331"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لطباعة الحالة، أنقر على زر تحميل حالة إيداع العقود أسفل فضاء حالات إيداع العقود</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081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B7E5D-3A03-E7CA-0597-1972E904A870}"/>
              </a:ext>
            </a:extLst>
          </p:cNvPr>
          <p:cNvPicPr>
            <a:picLocks noChangeAspect="1"/>
          </p:cNvPicPr>
          <p:nvPr/>
        </p:nvPicPr>
        <p:blipFill>
          <a:blip r:embed="rId2"/>
          <a:stretch>
            <a:fillRect/>
          </a:stretch>
        </p:blipFill>
        <p:spPr>
          <a:xfrm>
            <a:off x="0" y="507267"/>
            <a:ext cx="12192000" cy="5843465"/>
          </a:xfrm>
          <a:prstGeom prst="rect">
            <a:avLst/>
          </a:prstGeom>
        </p:spPr>
      </p:pic>
      <p:sp>
        <p:nvSpPr>
          <p:cNvPr id="5" name="Arrow: Right 4">
            <a:extLst>
              <a:ext uri="{FF2B5EF4-FFF2-40B4-BE49-F238E27FC236}">
                <a16:creationId xmlns:a16="http://schemas.microsoft.com/office/drawing/2014/main" id="{CF5D4D13-43E7-3F83-1C92-3C6A4D825C40}"/>
              </a:ext>
            </a:extLst>
          </p:cNvPr>
          <p:cNvSpPr/>
          <p:nvPr/>
        </p:nvSpPr>
        <p:spPr>
          <a:xfrm rot="19022353">
            <a:off x="10757099" y="1697333"/>
            <a:ext cx="624840" cy="60960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2">
            <a:extLst>
              <a:ext uri="{FF2B5EF4-FFF2-40B4-BE49-F238E27FC236}">
                <a16:creationId xmlns:a16="http://schemas.microsoft.com/office/drawing/2014/main" id="{FF9DF2D9-46BB-44DE-87F7-A9DEAE1057E4}"/>
              </a:ext>
            </a:extLst>
          </p:cNvPr>
          <p:cNvSpPr txBox="1"/>
          <p:nvPr/>
        </p:nvSpPr>
        <p:spPr>
          <a:xfrm>
            <a:off x="7182493" y="2167230"/>
            <a:ext cx="4459573" cy="5417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sz="1400" dirty="0">
                <a:solidFill>
                  <a:srgbClr val="C00000"/>
                </a:solidFill>
                <a:latin typeface="Calibri" panose="020F0502020204030204" pitchFamily="34" charset="0"/>
                <a:ea typeface="Calibri" panose="020F0502020204030204" pitchFamily="34" charset="0"/>
                <a:cs typeface="Arial" panose="020B0604020202020204" pitchFamily="34" charset="0"/>
              </a:rPr>
              <a:t>تظه</a:t>
            </a:r>
            <a:r>
              <a:rPr lang="ar-DZ" sz="1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ر حالة العقود المودعة من طرف الموثقين على هذا الشكل، أنقر على رمز الطابعة لتحميل الوثيقة والتحكم في الإعدادات </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51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0891E8-8EEE-DB9A-00BB-E5ECB6FF8ABD}"/>
              </a:ext>
            </a:extLst>
          </p:cNvPr>
          <p:cNvPicPr>
            <a:picLocks noChangeAspect="1"/>
          </p:cNvPicPr>
          <p:nvPr/>
        </p:nvPicPr>
        <p:blipFill>
          <a:blip r:embed="rId2"/>
          <a:stretch>
            <a:fillRect/>
          </a:stretch>
        </p:blipFill>
        <p:spPr>
          <a:xfrm>
            <a:off x="0" y="506871"/>
            <a:ext cx="12192000" cy="5844257"/>
          </a:xfrm>
          <a:prstGeom prst="rect">
            <a:avLst/>
          </a:prstGeom>
        </p:spPr>
      </p:pic>
      <p:sp>
        <p:nvSpPr>
          <p:cNvPr id="5" name="Arrow: Right 4">
            <a:extLst>
              <a:ext uri="{FF2B5EF4-FFF2-40B4-BE49-F238E27FC236}">
                <a16:creationId xmlns:a16="http://schemas.microsoft.com/office/drawing/2014/main" id="{04B5F456-5FAF-89D5-2E46-A413D0D32FF4}"/>
              </a:ext>
            </a:extLst>
          </p:cNvPr>
          <p:cNvSpPr/>
          <p:nvPr/>
        </p:nvSpPr>
        <p:spPr>
          <a:xfrm rot="4889300">
            <a:off x="8546334" y="4891946"/>
            <a:ext cx="624840" cy="60960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2">
            <a:extLst>
              <a:ext uri="{FF2B5EF4-FFF2-40B4-BE49-F238E27FC236}">
                <a16:creationId xmlns:a16="http://schemas.microsoft.com/office/drawing/2014/main" id="{FF9DF2D9-46BB-44DE-87F7-A9DEAE1057E4}"/>
              </a:ext>
            </a:extLst>
          </p:cNvPr>
          <p:cNvSpPr txBox="1"/>
          <p:nvPr/>
        </p:nvSpPr>
        <p:spPr>
          <a:xfrm>
            <a:off x="6307493" y="4520172"/>
            <a:ext cx="4812451"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حدد إعدادات الطباعة في الجدول أعلاه وانقر على زر الطباعة</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601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A0D7-BB22-BD72-D22C-6483811CB7A1}"/>
              </a:ext>
            </a:extLst>
          </p:cNvPr>
          <p:cNvSpPr>
            <a:spLocks noGrp="1"/>
          </p:cNvSpPr>
          <p:nvPr>
            <p:ph type="title"/>
          </p:nvPr>
        </p:nvSpPr>
        <p:spPr>
          <a:xfrm>
            <a:off x="838200" y="2766218"/>
            <a:ext cx="10515600" cy="1325563"/>
          </a:xfrm>
        </p:spPr>
        <p:txBody>
          <a:bodyPr/>
          <a:lstStyle/>
          <a:p>
            <a:pPr algn="ctr"/>
            <a:r>
              <a:rPr lang="ar-DZ" dirty="0"/>
              <a:t>المرحلة الثالثة: إضافة مراجع التسجيل ومعلومات الدفع في حالتي الدفع نقدا أو بواسطة صك</a:t>
            </a:r>
            <a:endParaRPr lang="fr-FR" dirty="0"/>
          </a:p>
        </p:txBody>
      </p:sp>
    </p:spTree>
    <p:extLst>
      <p:ext uri="{BB962C8B-B14F-4D97-AF65-F5344CB8AC3E}">
        <p14:creationId xmlns:p14="http://schemas.microsoft.com/office/powerpoint/2010/main" val="380182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56EF-A027-4718-8841-39C4A540ECE0}"/>
              </a:ext>
            </a:extLst>
          </p:cNvPr>
          <p:cNvSpPr>
            <a:spLocks noGrp="1"/>
          </p:cNvSpPr>
          <p:nvPr>
            <p:ph type="ctrTitle"/>
          </p:nvPr>
        </p:nvSpPr>
        <p:spPr>
          <a:xfrm>
            <a:off x="693575" y="757798"/>
            <a:ext cx="10804850" cy="4473146"/>
          </a:xfrm>
        </p:spPr>
        <p:txBody>
          <a:bodyPr>
            <a:normAutofit/>
          </a:bodyPr>
          <a:lstStyle/>
          <a:p>
            <a:pPr algn="r" rtl="1"/>
            <a:r>
              <a:rPr lang="ar-DZ" dirty="0"/>
              <a:t>الأهداف</a:t>
            </a:r>
            <a:br>
              <a:rPr lang="ar-DZ" dirty="0"/>
            </a:br>
            <a:r>
              <a:rPr lang="ar-DZ" sz="4400" dirty="0"/>
              <a:t>يهدف هذا الفيديو إلى مرافقة الموثق وكُتَّابه خلال عملية إدراج العقود في حالات إيداع العقود لدى مصالح التسجيل وإضافة مراجع التسجيل ضمن نظام الموثق الجزائري، والتي تسمح بتبسيط الإجراءات واختزال الجهد والوقت والمال مما يسهم في تنظيم العمل وتخفيف الضغط بشكل كبير</a:t>
            </a:r>
            <a:endParaRPr lang="en-US" dirty="0"/>
          </a:p>
        </p:txBody>
      </p:sp>
    </p:spTree>
    <p:extLst>
      <p:ext uri="{BB962C8B-B14F-4D97-AF65-F5344CB8AC3E}">
        <p14:creationId xmlns:p14="http://schemas.microsoft.com/office/powerpoint/2010/main" val="3899104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36BA302-7CB5-EF28-4CD6-4910D0FA839F}"/>
              </a:ext>
            </a:extLst>
          </p:cNvPr>
          <p:cNvPicPr>
            <a:picLocks noChangeAspect="1"/>
          </p:cNvPicPr>
          <p:nvPr/>
        </p:nvPicPr>
        <p:blipFill>
          <a:blip r:embed="rId2"/>
          <a:stretch>
            <a:fillRect/>
          </a:stretch>
        </p:blipFill>
        <p:spPr>
          <a:xfrm>
            <a:off x="0" y="829720"/>
            <a:ext cx="12192000" cy="6121506"/>
          </a:xfrm>
          <a:prstGeom prst="rect">
            <a:avLst/>
          </a:prstGeom>
        </p:spPr>
      </p:pic>
      <p:sp>
        <p:nvSpPr>
          <p:cNvPr id="9" name="Title 1">
            <a:extLst>
              <a:ext uri="{FF2B5EF4-FFF2-40B4-BE49-F238E27FC236}">
                <a16:creationId xmlns:a16="http://schemas.microsoft.com/office/drawing/2014/main" id="{317E2F8F-2D65-ED45-3B75-39E85AAC5599}"/>
              </a:ext>
            </a:extLst>
          </p:cNvPr>
          <p:cNvSpPr>
            <a:spLocks noGrp="1"/>
          </p:cNvSpPr>
          <p:nvPr>
            <p:ph type="title"/>
          </p:nvPr>
        </p:nvSpPr>
        <p:spPr>
          <a:xfrm>
            <a:off x="838200" y="-197659"/>
            <a:ext cx="10515600" cy="1325563"/>
          </a:xfrm>
        </p:spPr>
        <p:txBody>
          <a:bodyPr/>
          <a:lstStyle/>
          <a:p>
            <a:pPr algn="ctr"/>
            <a:r>
              <a:rPr lang="ar-DZ" dirty="0"/>
              <a:t>أولا: طريقة الدفع نقداً</a:t>
            </a:r>
            <a:endParaRPr lang="fr-FR" dirty="0"/>
          </a:p>
        </p:txBody>
      </p:sp>
      <p:sp>
        <p:nvSpPr>
          <p:cNvPr id="5" name="TextBox 2">
            <a:extLst>
              <a:ext uri="{FF2B5EF4-FFF2-40B4-BE49-F238E27FC236}">
                <a16:creationId xmlns:a16="http://schemas.microsoft.com/office/drawing/2014/main" id="{FF9DF2D9-46BB-44DE-87F7-A9DEAE1057E4}"/>
              </a:ext>
            </a:extLst>
          </p:cNvPr>
          <p:cNvSpPr txBox="1"/>
          <p:nvPr/>
        </p:nvSpPr>
        <p:spPr>
          <a:xfrm>
            <a:off x="4992576" y="1395990"/>
            <a:ext cx="2863210" cy="9664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في حالة الدفع نقدا، </a:t>
            </a: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أ</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درج "تاريخ ورقم الوصل وحدد خيار الدفع نقدا ثم انقر على زر التسجيل</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75B1B60-EFE7-1414-60E7-9E3DF4F6BC16}"/>
              </a:ext>
            </a:extLst>
          </p:cNvPr>
          <p:cNvSpPr/>
          <p:nvPr/>
        </p:nvSpPr>
        <p:spPr>
          <a:xfrm>
            <a:off x="3717422" y="2630559"/>
            <a:ext cx="6786658" cy="2498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DA3FED4F-45E7-D5C4-F6E0-4F5FEB73D5F6}"/>
              </a:ext>
            </a:extLst>
          </p:cNvPr>
          <p:cNvSpPr/>
          <p:nvPr/>
        </p:nvSpPr>
        <p:spPr>
          <a:xfrm>
            <a:off x="3717423" y="2930110"/>
            <a:ext cx="6786658" cy="2369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FAD6C7A1-1522-C4BF-5F04-C1BADB22917D}"/>
              </a:ext>
            </a:extLst>
          </p:cNvPr>
          <p:cNvSpPr/>
          <p:nvPr/>
        </p:nvSpPr>
        <p:spPr>
          <a:xfrm>
            <a:off x="8089148" y="3328962"/>
            <a:ext cx="681724" cy="2722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555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3EEF925-3E31-F98A-AF45-C1B2C53F6CDC}"/>
              </a:ext>
            </a:extLst>
          </p:cNvPr>
          <p:cNvPicPr>
            <a:picLocks noChangeAspect="1"/>
          </p:cNvPicPr>
          <p:nvPr/>
        </p:nvPicPr>
        <p:blipFill>
          <a:blip r:embed="rId2"/>
          <a:stretch>
            <a:fillRect/>
          </a:stretch>
        </p:blipFill>
        <p:spPr>
          <a:xfrm>
            <a:off x="6897" y="771525"/>
            <a:ext cx="12192000" cy="6096000"/>
          </a:xfrm>
          <a:prstGeom prst="rect">
            <a:avLst/>
          </a:prstGeom>
        </p:spPr>
      </p:pic>
      <p:sp>
        <p:nvSpPr>
          <p:cNvPr id="2" name="Title 1">
            <a:extLst>
              <a:ext uri="{FF2B5EF4-FFF2-40B4-BE49-F238E27FC236}">
                <a16:creationId xmlns:a16="http://schemas.microsoft.com/office/drawing/2014/main" id="{31C5B5E3-304E-A7CD-8A1C-B03EBDC7F46B}"/>
              </a:ext>
            </a:extLst>
          </p:cNvPr>
          <p:cNvSpPr>
            <a:spLocks noGrp="1"/>
          </p:cNvSpPr>
          <p:nvPr>
            <p:ph type="title"/>
          </p:nvPr>
        </p:nvSpPr>
        <p:spPr>
          <a:xfrm>
            <a:off x="838200" y="-197659"/>
            <a:ext cx="10515600" cy="1325563"/>
          </a:xfrm>
        </p:spPr>
        <p:txBody>
          <a:bodyPr/>
          <a:lstStyle/>
          <a:p>
            <a:pPr algn="ctr"/>
            <a:r>
              <a:rPr lang="ar-DZ" dirty="0"/>
              <a:t>ثانيا: طريقة الدفع بواسطة صك</a:t>
            </a:r>
            <a:endParaRPr lang="fr-FR" dirty="0"/>
          </a:p>
        </p:txBody>
      </p:sp>
      <p:sp>
        <p:nvSpPr>
          <p:cNvPr id="7" name="Rectangle 6">
            <a:extLst>
              <a:ext uri="{FF2B5EF4-FFF2-40B4-BE49-F238E27FC236}">
                <a16:creationId xmlns:a16="http://schemas.microsoft.com/office/drawing/2014/main" id="{C5124889-D58B-6C27-04FF-18CDB9C946CB}"/>
              </a:ext>
            </a:extLst>
          </p:cNvPr>
          <p:cNvSpPr/>
          <p:nvPr/>
        </p:nvSpPr>
        <p:spPr>
          <a:xfrm>
            <a:off x="6896099" y="3286124"/>
            <a:ext cx="1151947" cy="2197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2">
            <a:extLst>
              <a:ext uri="{FF2B5EF4-FFF2-40B4-BE49-F238E27FC236}">
                <a16:creationId xmlns:a16="http://schemas.microsoft.com/office/drawing/2014/main" id="{FF9DF2D9-46BB-44DE-87F7-A9DEAE1057E4}"/>
              </a:ext>
            </a:extLst>
          </p:cNvPr>
          <p:cNvSpPr txBox="1"/>
          <p:nvPr/>
        </p:nvSpPr>
        <p:spPr>
          <a:xfrm>
            <a:off x="3452501" y="1943392"/>
            <a:ext cx="6008779"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في حالة الدفع بواسطة صك، أدرج تاريخ ورقم الوصل وحدد خيار الدفع بواسطة صك ثم أنقر على زر </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لإظهار استمارة إضافة صك جديد</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Connecteur droit avec flèche 3">
            <a:extLst>
              <a:ext uri="{FF2B5EF4-FFF2-40B4-BE49-F238E27FC236}">
                <a16:creationId xmlns:a16="http://schemas.microsoft.com/office/drawing/2014/main" id="{1A4AECBB-C99D-4B27-883B-69D0FC2DE16B}"/>
              </a:ext>
            </a:extLst>
          </p:cNvPr>
          <p:cNvCxnSpPr>
            <a:cxnSpLocks/>
            <a:endCxn id="7" idx="0"/>
          </p:cNvCxnSpPr>
          <p:nvPr/>
        </p:nvCxnSpPr>
        <p:spPr>
          <a:xfrm>
            <a:off x="7213600" y="2677760"/>
            <a:ext cx="258473" cy="608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11CD284-69B1-44F8-ADD2-01800CF80E07}"/>
              </a:ext>
            </a:extLst>
          </p:cNvPr>
          <p:cNvCxnSpPr>
            <a:cxnSpLocks/>
            <a:stCxn id="7" idx="3"/>
          </p:cNvCxnSpPr>
          <p:nvPr/>
        </p:nvCxnSpPr>
        <p:spPr>
          <a:xfrm>
            <a:off x="8048046" y="3395986"/>
            <a:ext cx="316786" cy="1290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E570E8E-A572-4900-85D4-C21CCDC9A9C6}"/>
              </a:ext>
            </a:extLst>
          </p:cNvPr>
          <p:cNvSpPr/>
          <p:nvPr/>
        </p:nvSpPr>
        <p:spPr>
          <a:xfrm>
            <a:off x="8364832" y="3474258"/>
            <a:ext cx="358815" cy="2991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906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412F00B-7D7B-8477-561C-5368657A0964}"/>
              </a:ext>
            </a:extLst>
          </p:cNvPr>
          <p:cNvPicPr>
            <a:picLocks noChangeAspect="1"/>
          </p:cNvPicPr>
          <p:nvPr/>
        </p:nvPicPr>
        <p:blipFill>
          <a:blip r:embed="rId2"/>
          <a:stretch>
            <a:fillRect/>
          </a:stretch>
        </p:blipFill>
        <p:spPr>
          <a:xfrm>
            <a:off x="0" y="787374"/>
            <a:ext cx="12192000" cy="6108726"/>
          </a:xfrm>
          <a:prstGeom prst="rect">
            <a:avLst/>
          </a:prstGeom>
        </p:spPr>
      </p:pic>
      <p:sp>
        <p:nvSpPr>
          <p:cNvPr id="5" name="TextBox 2">
            <a:extLst>
              <a:ext uri="{FF2B5EF4-FFF2-40B4-BE49-F238E27FC236}">
                <a16:creationId xmlns:a16="http://schemas.microsoft.com/office/drawing/2014/main" id="{FF9DF2D9-46BB-44DE-87F7-A9DEAE1057E4}"/>
              </a:ext>
            </a:extLst>
          </p:cNvPr>
          <p:cNvSpPr txBox="1"/>
          <p:nvPr/>
        </p:nvSpPr>
        <p:spPr>
          <a:xfrm>
            <a:off x="7915577" y="2229434"/>
            <a:ext cx="3065461"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أ</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درج معلومات الصك بعناية وانقر على زر </a:t>
            </a:r>
            <a:r>
              <a:rPr lang="ar-DZ"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"حفظ الصك"</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4616F4AF-EDD9-4627-B204-62633AFB591A}"/>
              </a:ext>
            </a:extLst>
          </p:cNvPr>
          <p:cNvCxnSpPr>
            <a:cxnSpLocks/>
          </p:cNvCxnSpPr>
          <p:nvPr/>
        </p:nvCxnSpPr>
        <p:spPr>
          <a:xfrm flipH="1">
            <a:off x="7191375" y="2657475"/>
            <a:ext cx="724202" cy="3143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E4C4C832-40CF-6EEF-BAB2-37149FB0009F}"/>
              </a:ext>
            </a:extLst>
          </p:cNvPr>
          <p:cNvSpPr txBox="1">
            <a:spLocks/>
          </p:cNvSpPr>
          <p:nvPr/>
        </p:nvSpPr>
        <p:spPr>
          <a:xfrm>
            <a:off x="838200" y="-1976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DZ"/>
              <a:t>ثانيا: طريقة الدفع بواسطة صك</a:t>
            </a:r>
            <a:endParaRPr lang="fr-FR" dirty="0"/>
          </a:p>
        </p:txBody>
      </p:sp>
    </p:spTree>
    <p:extLst>
      <p:ext uri="{BB962C8B-B14F-4D97-AF65-F5344CB8AC3E}">
        <p14:creationId xmlns:p14="http://schemas.microsoft.com/office/powerpoint/2010/main" val="131308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D061DFA-BC25-A12D-D0CE-DBD8F52ACBC7}"/>
              </a:ext>
            </a:extLst>
          </p:cNvPr>
          <p:cNvPicPr>
            <a:picLocks noChangeAspect="1"/>
          </p:cNvPicPr>
          <p:nvPr/>
        </p:nvPicPr>
        <p:blipFill>
          <a:blip r:embed="rId2"/>
          <a:stretch>
            <a:fillRect/>
          </a:stretch>
        </p:blipFill>
        <p:spPr>
          <a:xfrm>
            <a:off x="0" y="350536"/>
            <a:ext cx="12192000" cy="6156928"/>
          </a:xfrm>
          <a:prstGeom prst="rect">
            <a:avLst/>
          </a:prstGeom>
        </p:spPr>
      </p:pic>
      <p:sp>
        <p:nvSpPr>
          <p:cNvPr id="5" name="TextBox 2">
            <a:extLst>
              <a:ext uri="{FF2B5EF4-FFF2-40B4-BE49-F238E27FC236}">
                <a16:creationId xmlns:a16="http://schemas.microsoft.com/office/drawing/2014/main" id="{FF9DF2D9-46BB-44DE-87F7-A9DEAE1057E4}"/>
              </a:ext>
            </a:extLst>
          </p:cNvPr>
          <p:cNvSpPr txBox="1"/>
          <p:nvPr/>
        </p:nvSpPr>
        <p:spPr>
          <a:xfrm>
            <a:off x="3925399" y="804862"/>
            <a:ext cx="4161326"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تظهر مراجع تسجيل الحالة على هذ</a:t>
            </a: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ا</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الشكل، في حالة وجود خطأ، يمكنك تعديل الحالة من هنا </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Connecteur droit avec flèche 7">
            <a:extLst>
              <a:ext uri="{FF2B5EF4-FFF2-40B4-BE49-F238E27FC236}">
                <a16:creationId xmlns:a16="http://schemas.microsoft.com/office/drawing/2014/main" id="{2241488C-AFB8-40FF-9F14-BD9269B15070}"/>
              </a:ext>
            </a:extLst>
          </p:cNvPr>
          <p:cNvCxnSpPr>
            <a:cxnSpLocks/>
            <a:stCxn id="5" idx="2"/>
          </p:cNvCxnSpPr>
          <p:nvPr/>
        </p:nvCxnSpPr>
        <p:spPr>
          <a:xfrm>
            <a:off x="6006062" y="1539230"/>
            <a:ext cx="2080663" cy="308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950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A0D7-BB22-BD72-D22C-6483811CB7A1}"/>
              </a:ext>
            </a:extLst>
          </p:cNvPr>
          <p:cNvSpPr>
            <a:spLocks noGrp="1"/>
          </p:cNvSpPr>
          <p:nvPr>
            <p:ph type="title"/>
          </p:nvPr>
        </p:nvSpPr>
        <p:spPr>
          <a:xfrm>
            <a:off x="838200" y="2766218"/>
            <a:ext cx="10515600" cy="1325563"/>
          </a:xfrm>
        </p:spPr>
        <p:txBody>
          <a:bodyPr/>
          <a:lstStyle/>
          <a:p>
            <a:pPr algn="ctr"/>
            <a:r>
              <a:rPr lang="ar-DZ" dirty="0"/>
              <a:t>الخصائص الإضافية</a:t>
            </a:r>
            <a:endParaRPr lang="fr-FR" dirty="0"/>
          </a:p>
        </p:txBody>
      </p:sp>
    </p:spTree>
    <p:extLst>
      <p:ext uri="{BB962C8B-B14F-4D97-AF65-F5344CB8AC3E}">
        <p14:creationId xmlns:p14="http://schemas.microsoft.com/office/powerpoint/2010/main" val="16058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36564C2-BACB-68E0-DF09-0E63AAD96E73}"/>
              </a:ext>
            </a:extLst>
          </p:cNvPr>
          <p:cNvPicPr>
            <a:picLocks noChangeAspect="1"/>
          </p:cNvPicPr>
          <p:nvPr/>
        </p:nvPicPr>
        <p:blipFill>
          <a:blip r:embed="rId2"/>
          <a:stretch>
            <a:fillRect/>
          </a:stretch>
        </p:blipFill>
        <p:spPr>
          <a:xfrm>
            <a:off x="819" y="736440"/>
            <a:ext cx="12192000" cy="6121560"/>
          </a:xfrm>
          <a:prstGeom prst="rect">
            <a:avLst/>
          </a:prstGeom>
        </p:spPr>
      </p:pic>
      <p:sp>
        <p:nvSpPr>
          <p:cNvPr id="5" name="Rectangle 4">
            <a:extLst>
              <a:ext uri="{FF2B5EF4-FFF2-40B4-BE49-F238E27FC236}">
                <a16:creationId xmlns:a16="http://schemas.microsoft.com/office/drawing/2014/main" id="{A79EE49F-9F67-5159-0E3E-0022656572A2}"/>
              </a:ext>
            </a:extLst>
          </p:cNvPr>
          <p:cNvSpPr/>
          <p:nvPr/>
        </p:nvSpPr>
        <p:spPr>
          <a:xfrm>
            <a:off x="0" y="2276474"/>
            <a:ext cx="10424253" cy="2905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rrow: Right 5">
            <a:extLst>
              <a:ext uri="{FF2B5EF4-FFF2-40B4-BE49-F238E27FC236}">
                <a16:creationId xmlns:a16="http://schemas.microsoft.com/office/drawing/2014/main" id="{641AA1C5-2B67-E111-5539-A17E4B84A509}"/>
              </a:ext>
            </a:extLst>
          </p:cNvPr>
          <p:cNvSpPr/>
          <p:nvPr/>
        </p:nvSpPr>
        <p:spPr>
          <a:xfrm rot="7543158">
            <a:off x="880296" y="3020705"/>
            <a:ext cx="624840" cy="424002"/>
          </a:xfrm>
          <a:prstGeom prst="rightArrow">
            <a:avLst>
              <a:gd name="adj1" fmla="val 32952"/>
              <a:gd name="adj2" fmla="val 38341"/>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Straight Arrow Connector 8">
            <a:extLst>
              <a:ext uri="{FF2B5EF4-FFF2-40B4-BE49-F238E27FC236}">
                <a16:creationId xmlns:a16="http://schemas.microsoft.com/office/drawing/2014/main" id="{66756744-8357-6043-7B85-B950F65FBFC2}"/>
              </a:ext>
            </a:extLst>
          </p:cNvPr>
          <p:cNvCxnSpPr>
            <a:cxnSpLocks/>
          </p:cNvCxnSpPr>
          <p:nvPr/>
        </p:nvCxnSpPr>
        <p:spPr>
          <a:xfrm>
            <a:off x="8302545" y="2742977"/>
            <a:ext cx="698969" cy="407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2">
            <a:extLst>
              <a:ext uri="{FF2B5EF4-FFF2-40B4-BE49-F238E27FC236}">
                <a16:creationId xmlns:a16="http://schemas.microsoft.com/office/drawing/2014/main" id="{FF9DF2D9-46BB-44DE-87F7-A9DEAE1057E4}"/>
              </a:ext>
            </a:extLst>
          </p:cNvPr>
          <p:cNvSpPr txBox="1"/>
          <p:nvPr/>
        </p:nvSpPr>
        <p:spPr>
          <a:xfrm>
            <a:off x="5783626" y="2062003"/>
            <a:ext cx="3109774"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تظهر حالات إيداع العقود في هذه القائمة والمرتبة حسب تاريخ الإيداع</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2">
            <a:extLst>
              <a:ext uri="{FF2B5EF4-FFF2-40B4-BE49-F238E27FC236}">
                <a16:creationId xmlns:a16="http://schemas.microsoft.com/office/drawing/2014/main" id="{FF9DF2D9-46BB-44DE-87F7-A9DEAE1057E4}"/>
              </a:ext>
            </a:extLst>
          </p:cNvPr>
          <p:cNvSpPr txBox="1"/>
          <p:nvPr/>
        </p:nvSpPr>
        <p:spPr>
          <a:xfrm>
            <a:off x="85455" y="2341112"/>
            <a:ext cx="3821090"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أنقر على زر التحكم </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لمراجعة الحالة، تعديل الحالة، حذف الحالة </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أو</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تحميل الحالة</a:t>
            </a:r>
            <a:endParaRPr lang="fr-FR"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Title 1">
            <a:extLst>
              <a:ext uri="{FF2B5EF4-FFF2-40B4-BE49-F238E27FC236}">
                <a16:creationId xmlns:a16="http://schemas.microsoft.com/office/drawing/2014/main" id="{2DC39A5D-D54E-42DE-A470-FCA76890BF34}"/>
              </a:ext>
            </a:extLst>
          </p:cNvPr>
          <p:cNvSpPr>
            <a:spLocks noGrp="1"/>
          </p:cNvSpPr>
          <p:nvPr>
            <p:ph type="title"/>
          </p:nvPr>
        </p:nvSpPr>
        <p:spPr>
          <a:xfrm>
            <a:off x="838200" y="-208475"/>
            <a:ext cx="10515600" cy="1325563"/>
          </a:xfrm>
        </p:spPr>
        <p:txBody>
          <a:bodyPr/>
          <a:lstStyle/>
          <a:p>
            <a:pPr algn="ctr" rtl="1"/>
            <a:r>
              <a:rPr lang="ar-DZ" dirty="0"/>
              <a:t>التحكم في الحالة عن طريق التعديل، الحذف أو التحميل</a:t>
            </a:r>
            <a:endParaRPr lang="fr-FR" dirty="0"/>
          </a:p>
        </p:txBody>
      </p:sp>
    </p:spTree>
    <p:extLst>
      <p:ext uri="{BB962C8B-B14F-4D97-AF65-F5344CB8AC3E}">
        <p14:creationId xmlns:p14="http://schemas.microsoft.com/office/powerpoint/2010/main" val="229325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67AF996-2E42-F5BA-F497-58ADDE306E45}"/>
              </a:ext>
            </a:extLst>
          </p:cNvPr>
          <p:cNvPicPr>
            <a:picLocks noChangeAspect="1"/>
          </p:cNvPicPr>
          <p:nvPr/>
        </p:nvPicPr>
        <p:blipFill>
          <a:blip r:embed="rId2"/>
          <a:stretch>
            <a:fillRect/>
          </a:stretch>
        </p:blipFill>
        <p:spPr>
          <a:xfrm>
            <a:off x="819" y="736440"/>
            <a:ext cx="12192000" cy="6121560"/>
          </a:xfrm>
          <a:prstGeom prst="rect">
            <a:avLst/>
          </a:prstGeom>
        </p:spPr>
      </p:pic>
      <p:sp>
        <p:nvSpPr>
          <p:cNvPr id="5" name="Rectangle 4">
            <a:extLst>
              <a:ext uri="{FF2B5EF4-FFF2-40B4-BE49-F238E27FC236}">
                <a16:creationId xmlns:a16="http://schemas.microsoft.com/office/drawing/2014/main" id="{6402D506-B3AB-0C30-44A7-04232938F60D}"/>
              </a:ext>
            </a:extLst>
          </p:cNvPr>
          <p:cNvSpPr/>
          <p:nvPr/>
        </p:nvSpPr>
        <p:spPr>
          <a:xfrm>
            <a:off x="617336" y="4107542"/>
            <a:ext cx="1201548" cy="1810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51DEA0D7-BB22-BD72-D22C-6483811CB7A1}"/>
              </a:ext>
            </a:extLst>
          </p:cNvPr>
          <p:cNvSpPr>
            <a:spLocks noGrp="1"/>
          </p:cNvSpPr>
          <p:nvPr>
            <p:ph type="title"/>
          </p:nvPr>
        </p:nvSpPr>
        <p:spPr>
          <a:xfrm>
            <a:off x="838200" y="-185456"/>
            <a:ext cx="10515600" cy="1325563"/>
          </a:xfrm>
        </p:spPr>
        <p:txBody>
          <a:bodyPr/>
          <a:lstStyle/>
          <a:p>
            <a:pPr algn="ctr"/>
            <a:r>
              <a:rPr lang="ar-DZ" dirty="0"/>
              <a:t>حذف عقد من حالة عند رفض العقد</a:t>
            </a:r>
            <a:endParaRPr lang="fr-FR" dirty="0"/>
          </a:p>
        </p:txBody>
      </p:sp>
      <p:sp>
        <p:nvSpPr>
          <p:cNvPr id="7" name="TextBox 2">
            <a:extLst>
              <a:ext uri="{FF2B5EF4-FFF2-40B4-BE49-F238E27FC236}">
                <a16:creationId xmlns:a16="http://schemas.microsoft.com/office/drawing/2014/main" id="{FF9DF2D9-46BB-44DE-87F7-A9DEAE1057E4}"/>
              </a:ext>
            </a:extLst>
          </p:cNvPr>
          <p:cNvSpPr txBox="1"/>
          <p:nvPr/>
        </p:nvSpPr>
        <p:spPr>
          <a:xfrm>
            <a:off x="2130407" y="4288631"/>
            <a:ext cx="4244893"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في حالة رفض العقد، يمكنك حذفه من خلال زر التحكم </a:t>
            </a: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ليقوم النظام بإعادة حساب المجاميع آليا</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B43BF04B-4BF2-4050-BE06-DC8A32FF911F}"/>
              </a:ext>
            </a:extLst>
          </p:cNvPr>
          <p:cNvCxnSpPr>
            <a:cxnSpLocks/>
            <a:stCxn id="7" idx="1"/>
          </p:cNvCxnSpPr>
          <p:nvPr/>
        </p:nvCxnSpPr>
        <p:spPr>
          <a:xfrm flipH="1" flipV="1">
            <a:off x="1615440" y="4288631"/>
            <a:ext cx="514967" cy="367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60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C14F5-9A3B-DEF6-A2F4-FB326633369B}"/>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02FCAE07-6B0F-43BE-B470-9C2DD27D3CDA}"/>
              </a:ext>
            </a:extLst>
          </p:cNvPr>
          <p:cNvPicPr>
            <a:picLocks noChangeAspect="1"/>
          </p:cNvPicPr>
          <p:nvPr/>
        </p:nvPicPr>
        <p:blipFill>
          <a:blip r:embed="rId2"/>
          <a:stretch>
            <a:fillRect/>
          </a:stretch>
        </p:blipFill>
        <p:spPr>
          <a:xfrm>
            <a:off x="0" y="773876"/>
            <a:ext cx="12192000" cy="6186311"/>
          </a:xfrm>
          <a:prstGeom prst="rect">
            <a:avLst/>
          </a:prstGeom>
        </p:spPr>
      </p:pic>
      <p:pic>
        <p:nvPicPr>
          <p:cNvPr id="4" name="Picture 3">
            <a:extLst>
              <a:ext uri="{FF2B5EF4-FFF2-40B4-BE49-F238E27FC236}">
                <a16:creationId xmlns:a16="http://schemas.microsoft.com/office/drawing/2014/main" id="{E0CCF5C7-5348-93A9-71CB-8D6E815FE89E}"/>
              </a:ext>
            </a:extLst>
          </p:cNvPr>
          <p:cNvPicPr>
            <a:picLocks noChangeAspect="1"/>
          </p:cNvPicPr>
          <p:nvPr/>
        </p:nvPicPr>
        <p:blipFill>
          <a:blip r:embed="rId3"/>
          <a:stretch>
            <a:fillRect/>
          </a:stretch>
        </p:blipFill>
        <p:spPr>
          <a:xfrm>
            <a:off x="0" y="3773214"/>
            <a:ext cx="10282238" cy="3067664"/>
          </a:xfrm>
          <a:prstGeom prst="rect">
            <a:avLst/>
          </a:prstGeom>
        </p:spPr>
      </p:pic>
      <p:sp>
        <p:nvSpPr>
          <p:cNvPr id="12" name="Rectangle 11">
            <a:extLst>
              <a:ext uri="{FF2B5EF4-FFF2-40B4-BE49-F238E27FC236}">
                <a16:creationId xmlns:a16="http://schemas.microsoft.com/office/drawing/2014/main" id="{0FC3C4FD-0B3E-4E59-4B08-AB96D34A9245}"/>
              </a:ext>
            </a:extLst>
          </p:cNvPr>
          <p:cNvSpPr/>
          <p:nvPr/>
        </p:nvSpPr>
        <p:spPr>
          <a:xfrm>
            <a:off x="133350" y="4093170"/>
            <a:ext cx="10077450" cy="27648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EB86EC9C-B6C8-07FC-CBB2-469D309AC5C1}"/>
              </a:ext>
            </a:extLst>
          </p:cNvPr>
          <p:cNvSpPr>
            <a:spLocks noGrp="1"/>
          </p:cNvSpPr>
          <p:nvPr>
            <p:ph type="title"/>
          </p:nvPr>
        </p:nvSpPr>
        <p:spPr>
          <a:xfrm>
            <a:off x="838200" y="0"/>
            <a:ext cx="10515600" cy="1063748"/>
          </a:xfrm>
        </p:spPr>
        <p:txBody>
          <a:bodyPr/>
          <a:lstStyle/>
          <a:p>
            <a:pPr algn="ctr"/>
            <a:r>
              <a:rPr lang="ar-DZ" dirty="0"/>
              <a:t>تفعيل / تعطيل دفع الطابع الحجمي ضمن الحالة</a:t>
            </a:r>
            <a:endParaRPr lang="fr-FR" dirty="0"/>
          </a:p>
        </p:txBody>
      </p:sp>
      <p:sp>
        <p:nvSpPr>
          <p:cNvPr id="5" name="TextBox 2">
            <a:extLst>
              <a:ext uri="{FF2B5EF4-FFF2-40B4-BE49-F238E27FC236}">
                <a16:creationId xmlns:a16="http://schemas.microsoft.com/office/drawing/2014/main" id="{D6F9DE2A-B8A2-6221-B447-C647B1B21A25}"/>
              </a:ext>
            </a:extLst>
          </p:cNvPr>
          <p:cNvSpPr txBox="1"/>
          <p:nvPr/>
        </p:nvSpPr>
        <p:spPr>
          <a:xfrm>
            <a:off x="5039381" y="2323199"/>
            <a:ext cx="5876269" cy="10636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يمكنك تفعيل أو تعطيل خاصية دفع الطابع الحجمي ضمن الحالة، وذلك حسب الإجراءات المعتمدة لدى مصلحة التسجيل والطابع المختصة إقليميا، وذلك بتحديد </a:t>
            </a: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طريقة الدفع المناسبة</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e 2">
            <a:extLst>
              <a:ext uri="{FF2B5EF4-FFF2-40B4-BE49-F238E27FC236}">
                <a16:creationId xmlns:a16="http://schemas.microsoft.com/office/drawing/2014/main" id="{4D74568D-C5D6-5139-440C-4C08D96F9323}"/>
              </a:ext>
            </a:extLst>
          </p:cNvPr>
          <p:cNvGrpSpPr/>
          <p:nvPr/>
        </p:nvGrpSpPr>
        <p:grpSpPr>
          <a:xfrm>
            <a:off x="28246" y="782618"/>
            <a:ext cx="6067754" cy="3751283"/>
            <a:chOff x="28246" y="782618"/>
            <a:chExt cx="6067754" cy="3751283"/>
          </a:xfrm>
        </p:grpSpPr>
        <p:pic>
          <p:nvPicPr>
            <p:cNvPr id="7" name="Image 6">
              <a:extLst>
                <a:ext uri="{FF2B5EF4-FFF2-40B4-BE49-F238E27FC236}">
                  <a16:creationId xmlns:a16="http://schemas.microsoft.com/office/drawing/2014/main" id="{2FBE9894-1363-BFD5-9B7F-67120E76221F}"/>
                </a:ext>
              </a:extLst>
            </p:cNvPr>
            <p:cNvPicPr>
              <a:picLocks noChangeAspect="1"/>
            </p:cNvPicPr>
            <p:nvPr/>
          </p:nvPicPr>
          <p:blipFill>
            <a:blip r:embed="rId4"/>
            <a:srcRect r="70859" b="42052"/>
            <a:stretch>
              <a:fillRect/>
            </a:stretch>
          </p:blipFill>
          <p:spPr>
            <a:xfrm>
              <a:off x="28246" y="782618"/>
              <a:ext cx="3763031" cy="3751283"/>
            </a:xfrm>
            <a:prstGeom prst="rect">
              <a:avLst/>
            </a:prstGeom>
            <a:ln>
              <a:noFill/>
            </a:ln>
            <a:effectLst>
              <a:outerShdw blurRad="190500" algn="tl" rotWithShape="0">
                <a:srgbClr val="000000">
                  <a:alpha val="70000"/>
                </a:srgbClr>
              </a:outerShdw>
            </a:effectLst>
          </p:spPr>
        </p:pic>
        <p:cxnSp>
          <p:nvCxnSpPr>
            <p:cNvPr id="6" name="Connecteur droit avec flèche 5">
              <a:extLst>
                <a:ext uri="{FF2B5EF4-FFF2-40B4-BE49-F238E27FC236}">
                  <a16:creationId xmlns:a16="http://schemas.microsoft.com/office/drawing/2014/main" id="{784ADF19-C753-DE1C-B2DF-85282F40E6CF}"/>
                </a:ext>
              </a:extLst>
            </p:cNvPr>
            <p:cNvCxnSpPr>
              <a:cxnSpLocks/>
            </p:cNvCxnSpPr>
            <p:nvPr/>
          </p:nvCxnSpPr>
          <p:spPr>
            <a:xfrm>
              <a:off x="1276350" y="1857375"/>
              <a:ext cx="4819650" cy="22357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595ADDB-4E92-3B1B-F408-3B92BDE3D166}"/>
                </a:ext>
              </a:extLst>
            </p:cNvPr>
            <p:cNvSpPr/>
            <p:nvPr/>
          </p:nvSpPr>
          <p:spPr>
            <a:xfrm>
              <a:off x="133350" y="1666875"/>
              <a:ext cx="1143000" cy="1905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0F5A37D-18D8-7D2C-A00F-7C4351B10450}"/>
                </a:ext>
              </a:extLst>
            </p:cNvPr>
            <p:cNvSpPr/>
            <p:nvPr/>
          </p:nvSpPr>
          <p:spPr>
            <a:xfrm>
              <a:off x="133350" y="782618"/>
              <a:ext cx="523875" cy="2698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CFAAF45A-8623-E35A-F4A9-890E21A77F42}"/>
                </a:ext>
              </a:extLst>
            </p:cNvPr>
            <p:cNvCxnSpPr>
              <a:stCxn id="9" idx="2"/>
            </p:cNvCxnSpPr>
            <p:nvPr/>
          </p:nvCxnSpPr>
          <p:spPr>
            <a:xfrm>
              <a:off x="395288" y="1052514"/>
              <a:ext cx="100012" cy="614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55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C127A35-EF09-F41C-83D7-1BCD5D41B1FC}"/>
              </a:ext>
            </a:extLst>
          </p:cNvPr>
          <p:cNvPicPr>
            <a:picLocks noChangeAspect="1"/>
          </p:cNvPicPr>
          <p:nvPr/>
        </p:nvPicPr>
        <p:blipFill>
          <a:blip r:embed="rId2"/>
          <a:stretch>
            <a:fillRect/>
          </a:stretch>
        </p:blipFill>
        <p:spPr>
          <a:xfrm>
            <a:off x="0" y="694588"/>
            <a:ext cx="12192000" cy="6163412"/>
          </a:xfrm>
          <a:prstGeom prst="rect">
            <a:avLst/>
          </a:prstGeom>
        </p:spPr>
      </p:pic>
      <p:sp>
        <p:nvSpPr>
          <p:cNvPr id="2" name="Title 1">
            <a:extLst>
              <a:ext uri="{FF2B5EF4-FFF2-40B4-BE49-F238E27FC236}">
                <a16:creationId xmlns:a16="http://schemas.microsoft.com/office/drawing/2014/main" id="{51DEA0D7-BB22-BD72-D22C-6483811CB7A1}"/>
              </a:ext>
            </a:extLst>
          </p:cNvPr>
          <p:cNvSpPr>
            <a:spLocks noGrp="1"/>
          </p:cNvSpPr>
          <p:nvPr>
            <p:ph type="title"/>
          </p:nvPr>
        </p:nvSpPr>
        <p:spPr>
          <a:xfrm>
            <a:off x="838200" y="-208475"/>
            <a:ext cx="10515600" cy="1325563"/>
          </a:xfrm>
        </p:spPr>
        <p:txBody>
          <a:bodyPr/>
          <a:lstStyle/>
          <a:p>
            <a:pPr algn="ctr" rtl="1"/>
            <a:r>
              <a:rPr lang="ar-DZ" dirty="0"/>
              <a:t>التحكم في تنسيق صفحة الحالة</a:t>
            </a:r>
            <a:endParaRPr lang="fr-FR" dirty="0"/>
          </a:p>
        </p:txBody>
      </p:sp>
      <p:sp>
        <p:nvSpPr>
          <p:cNvPr id="4" name="TextBox 2">
            <a:extLst>
              <a:ext uri="{FF2B5EF4-FFF2-40B4-BE49-F238E27FC236}">
                <a16:creationId xmlns:a16="http://schemas.microsoft.com/office/drawing/2014/main" id="{FF9DF2D9-46BB-44DE-87F7-A9DEAE1057E4}"/>
              </a:ext>
            </a:extLst>
          </p:cNvPr>
          <p:cNvSpPr txBox="1"/>
          <p:nvPr/>
        </p:nvSpPr>
        <p:spPr>
          <a:xfrm>
            <a:off x="3886527" y="906216"/>
            <a:ext cx="6823859"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توجه إلى صفحة الخيارات العامة في حالة ما إذا أردت التحكم في تنسيق صفحة حالة إيداع العقود </a:t>
            </a:r>
            <a:r>
              <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rPr>
              <a:t>(La mise en page)</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من خلال استمارة الإعدادات التي تظهر أدناه</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02B08DF-E3D7-2390-C85C-CE45958D1A8B}"/>
              </a:ext>
            </a:extLst>
          </p:cNvPr>
          <p:cNvSpPr/>
          <p:nvPr/>
        </p:nvSpPr>
        <p:spPr>
          <a:xfrm>
            <a:off x="95250" y="1913375"/>
            <a:ext cx="10201275" cy="40384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C116425B-6EED-223B-8699-5E8612BBD9A0}"/>
              </a:ext>
            </a:extLst>
          </p:cNvPr>
          <p:cNvGrpSpPr/>
          <p:nvPr/>
        </p:nvGrpSpPr>
        <p:grpSpPr>
          <a:xfrm>
            <a:off x="38100" y="677842"/>
            <a:ext cx="4577163" cy="3241695"/>
            <a:chOff x="76200" y="677843"/>
            <a:chExt cx="4577163" cy="3241695"/>
          </a:xfrm>
        </p:grpSpPr>
        <p:pic>
          <p:nvPicPr>
            <p:cNvPr id="6" name="Image 5">
              <a:extLst>
                <a:ext uri="{FF2B5EF4-FFF2-40B4-BE49-F238E27FC236}">
                  <a16:creationId xmlns:a16="http://schemas.microsoft.com/office/drawing/2014/main" id="{A93EEF38-CBB3-5DD0-3966-CFC836D9268E}"/>
                </a:ext>
              </a:extLst>
            </p:cNvPr>
            <p:cNvPicPr>
              <a:picLocks noChangeAspect="1"/>
            </p:cNvPicPr>
            <p:nvPr/>
          </p:nvPicPr>
          <p:blipFill>
            <a:blip r:embed="rId3"/>
            <a:srcRect l="628" t="1" r="70860" b="46884"/>
            <a:stretch>
              <a:fillRect/>
            </a:stretch>
          </p:blipFill>
          <p:spPr>
            <a:xfrm>
              <a:off x="76200" y="694589"/>
              <a:ext cx="3453213" cy="3224949"/>
            </a:xfrm>
            <a:prstGeom prst="rect">
              <a:avLst/>
            </a:prstGeom>
            <a:ln>
              <a:noFill/>
            </a:ln>
            <a:effectLst>
              <a:outerShdw blurRad="190500" algn="tl" rotWithShape="0">
                <a:srgbClr val="000000">
                  <a:alpha val="70000"/>
                </a:srgbClr>
              </a:outerShdw>
            </a:effectLst>
          </p:spPr>
        </p:pic>
        <p:cxnSp>
          <p:nvCxnSpPr>
            <p:cNvPr id="7" name="Connecteur droit avec flèche 6">
              <a:extLst>
                <a:ext uri="{FF2B5EF4-FFF2-40B4-BE49-F238E27FC236}">
                  <a16:creationId xmlns:a16="http://schemas.microsoft.com/office/drawing/2014/main" id="{2F98D2D1-2E09-613A-B47C-E8991005399D}"/>
                </a:ext>
              </a:extLst>
            </p:cNvPr>
            <p:cNvCxnSpPr>
              <a:cxnSpLocks/>
            </p:cNvCxnSpPr>
            <p:nvPr/>
          </p:nvCxnSpPr>
          <p:spPr>
            <a:xfrm>
              <a:off x="1200150" y="1633487"/>
              <a:ext cx="3453213" cy="255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37ABA11-4CDC-B50E-4F89-52C2B5841055}"/>
                </a:ext>
              </a:extLst>
            </p:cNvPr>
            <p:cNvSpPr/>
            <p:nvPr/>
          </p:nvSpPr>
          <p:spPr>
            <a:xfrm>
              <a:off x="133350" y="1466849"/>
              <a:ext cx="1066800" cy="2698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C096BEA-577E-CC48-AFE4-DCFFC877F543}"/>
                </a:ext>
              </a:extLst>
            </p:cNvPr>
            <p:cNvSpPr/>
            <p:nvPr/>
          </p:nvSpPr>
          <p:spPr>
            <a:xfrm>
              <a:off x="123825" y="677843"/>
              <a:ext cx="523875" cy="2698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A101C7CE-D05D-D50D-4469-18B47FD88D65}"/>
                </a:ext>
              </a:extLst>
            </p:cNvPr>
            <p:cNvCxnSpPr>
              <a:cxnSpLocks/>
              <a:stCxn id="9" idx="2"/>
            </p:cNvCxnSpPr>
            <p:nvPr/>
          </p:nvCxnSpPr>
          <p:spPr>
            <a:xfrm>
              <a:off x="385763" y="947739"/>
              <a:ext cx="157162" cy="5191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453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A0D7-BB22-BD72-D22C-6483811CB7A1}"/>
              </a:ext>
            </a:extLst>
          </p:cNvPr>
          <p:cNvSpPr>
            <a:spLocks noGrp="1"/>
          </p:cNvSpPr>
          <p:nvPr>
            <p:ph type="title"/>
          </p:nvPr>
        </p:nvSpPr>
        <p:spPr>
          <a:xfrm>
            <a:off x="838200" y="11444"/>
            <a:ext cx="10515600" cy="1228411"/>
          </a:xfrm>
        </p:spPr>
        <p:txBody>
          <a:bodyPr/>
          <a:lstStyle/>
          <a:p>
            <a:pPr algn="ctr" rtl="1"/>
            <a:r>
              <a:rPr lang="ar-DZ" dirty="0"/>
              <a:t>إضافة عقد لحالة محفوظة مسبقاً</a:t>
            </a:r>
            <a:endParaRPr lang="fr-FR" dirty="0"/>
          </a:p>
        </p:txBody>
      </p:sp>
      <p:pic>
        <p:nvPicPr>
          <p:cNvPr id="4" name="Picture 3">
            <a:extLst>
              <a:ext uri="{FF2B5EF4-FFF2-40B4-BE49-F238E27FC236}">
                <a16:creationId xmlns:a16="http://schemas.microsoft.com/office/drawing/2014/main" id="{ECBB0A1A-38C4-111C-F44D-D5ADD53B0234}"/>
              </a:ext>
            </a:extLst>
          </p:cNvPr>
          <p:cNvPicPr>
            <a:picLocks noChangeAspect="1"/>
          </p:cNvPicPr>
          <p:nvPr/>
        </p:nvPicPr>
        <p:blipFill>
          <a:blip r:embed="rId2"/>
          <a:stretch>
            <a:fillRect/>
          </a:stretch>
        </p:blipFill>
        <p:spPr>
          <a:xfrm>
            <a:off x="0" y="1145347"/>
            <a:ext cx="12192000" cy="4567305"/>
          </a:xfrm>
          <a:prstGeom prst="rect">
            <a:avLst/>
          </a:prstGeom>
        </p:spPr>
      </p:pic>
      <p:sp>
        <p:nvSpPr>
          <p:cNvPr id="6" name="Rectangle 5">
            <a:extLst>
              <a:ext uri="{FF2B5EF4-FFF2-40B4-BE49-F238E27FC236}">
                <a16:creationId xmlns:a16="http://schemas.microsoft.com/office/drawing/2014/main" id="{A8D7A5AD-4843-C329-74A6-221614CD400D}"/>
              </a:ext>
            </a:extLst>
          </p:cNvPr>
          <p:cNvSpPr/>
          <p:nvPr/>
        </p:nvSpPr>
        <p:spPr>
          <a:xfrm>
            <a:off x="173620" y="3428999"/>
            <a:ext cx="6585995" cy="11661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0350E44-ACBD-ED4A-0AAF-E5BB4BD8F3D2}"/>
              </a:ext>
            </a:extLst>
          </p:cNvPr>
          <p:cNvSpPr/>
          <p:nvPr/>
        </p:nvSpPr>
        <p:spPr>
          <a:xfrm>
            <a:off x="173620" y="2736448"/>
            <a:ext cx="7849565" cy="2961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2">
            <a:extLst>
              <a:ext uri="{FF2B5EF4-FFF2-40B4-BE49-F238E27FC236}">
                <a16:creationId xmlns:a16="http://schemas.microsoft.com/office/drawing/2014/main" id="{FF9DF2D9-46BB-44DE-87F7-A9DEAE1057E4}"/>
              </a:ext>
            </a:extLst>
          </p:cNvPr>
          <p:cNvSpPr txBox="1"/>
          <p:nvPr/>
        </p:nvSpPr>
        <p:spPr>
          <a:xfrm>
            <a:off x="4098402" y="1641375"/>
            <a:ext cx="6507480" cy="670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يمكنك إضافة عقد لحالة محفوظة مسبقا من خلال تحديد العقد من قائمة العقود، ومن ثم تحديد الحالة الخاصة به والنقر على زر وضع العقود في حالة الإيداع لحفظ التعديل</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 en arc 9">
            <a:extLst>
              <a:ext uri="{FF2B5EF4-FFF2-40B4-BE49-F238E27FC236}">
                <a16:creationId xmlns:a16="http://schemas.microsoft.com/office/drawing/2014/main" id="{BB687DE1-C111-447B-9B81-002998CDBDF3}"/>
              </a:ext>
            </a:extLst>
          </p:cNvPr>
          <p:cNvCxnSpPr/>
          <p:nvPr/>
        </p:nvCxnSpPr>
        <p:spPr>
          <a:xfrm rot="5400000">
            <a:off x="6450334" y="2620776"/>
            <a:ext cx="1882133" cy="1263570"/>
          </a:xfrm>
          <a:prstGeom prst="curvedConnector3">
            <a:avLst>
              <a:gd name="adj1" fmla="val 8294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rc 12">
            <a:extLst>
              <a:ext uri="{FF2B5EF4-FFF2-40B4-BE49-F238E27FC236}">
                <a16:creationId xmlns:a16="http://schemas.microsoft.com/office/drawing/2014/main" id="{0DE8C232-81EA-470F-BE5D-E295192EBED5}"/>
              </a:ext>
            </a:extLst>
          </p:cNvPr>
          <p:cNvCxnSpPr/>
          <p:nvPr/>
        </p:nvCxnSpPr>
        <p:spPr>
          <a:xfrm rot="5400000">
            <a:off x="7640647" y="2353910"/>
            <a:ext cx="424954" cy="34012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73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56EF-A027-4718-8841-39C4A540ECE0}"/>
              </a:ext>
            </a:extLst>
          </p:cNvPr>
          <p:cNvSpPr>
            <a:spLocks noGrp="1"/>
          </p:cNvSpPr>
          <p:nvPr>
            <p:ph type="ctrTitle"/>
          </p:nvPr>
        </p:nvSpPr>
        <p:spPr>
          <a:xfrm>
            <a:off x="849086" y="345233"/>
            <a:ext cx="10902766" cy="5505320"/>
          </a:xfrm>
        </p:spPr>
        <p:txBody>
          <a:bodyPr>
            <a:normAutofit fontScale="90000"/>
          </a:bodyPr>
          <a:lstStyle/>
          <a:p>
            <a:pPr algn="r" rtl="1"/>
            <a:r>
              <a:rPr lang="ar-DZ" sz="4000" b="1" dirty="0"/>
              <a:t>المراحل:</a:t>
            </a:r>
            <a:br>
              <a:rPr lang="fr-FR" sz="4000" b="1" dirty="0"/>
            </a:br>
            <a:br>
              <a:rPr lang="ar-DZ" sz="3600" dirty="0"/>
            </a:br>
            <a:r>
              <a:rPr lang="ar-DZ" sz="3600" dirty="0"/>
              <a:t>المرحلة الأولى: إدراج العقود ضمن حالة إيداع العقود</a:t>
            </a:r>
            <a:br>
              <a:rPr lang="ar-DZ" sz="3600" dirty="0"/>
            </a:br>
            <a:r>
              <a:rPr lang="ar-DZ" sz="3600" dirty="0"/>
              <a:t>المرحلة الثانية: طباعة الحالة والتحكم في إعدادات الطباعة</a:t>
            </a:r>
            <a:br>
              <a:rPr lang="fr-FR" sz="3600" dirty="0"/>
            </a:br>
            <a:r>
              <a:rPr lang="ar-DZ" sz="3600" dirty="0"/>
              <a:t>المرحلة الثالثة: إضافة مراجع التسجيل ومعلومات الدفع في حالتي الدفع نقدا</a:t>
            </a:r>
            <a:br>
              <a:rPr lang="ar-DZ" sz="3600" dirty="0"/>
            </a:br>
            <a:r>
              <a:rPr lang="ar-DZ" sz="3600" dirty="0"/>
              <a:t> أو بواسطة صك</a:t>
            </a:r>
            <a:br>
              <a:rPr lang="ar-DZ" dirty="0"/>
            </a:br>
            <a:r>
              <a:rPr lang="ar-DZ" dirty="0">
                <a:sym typeface="Symbol" panose="05050102010706020507" pitchFamily="18" charset="2"/>
              </a:rPr>
              <a:t></a:t>
            </a:r>
            <a:r>
              <a:rPr lang="ar-DZ" sz="3600" dirty="0"/>
              <a:t>الخصائص الإضافية:	</a:t>
            </a:r>
            <a:br>
              <a:rPr lang="ar-DZ" sz="3600" dirty="0"/>
            </a:br>
            <a:r>
              <a:rPr lang="ar-DZ" sz="3600" dirty="0"/>
              <a:t>	- التحكم في الحالة عن طريق التعديل، الحذف أو التحميل</a:t>
            </a:r>
            <a:br>
              <a:rPr lang="ar-DZ" sz="3600" dirty="0"/>
            </a:br>
            <a:r>
              <a:rPr lang="ar-DZ" sz="3600" dirty="0"/>
              <a:t>	- حذف عقد من حالة عند رفض العقد</a:t>
            </a:r>
            <a:br>
              <a:rPr lang="ar-DZ" sz="3600" dirty="0"/>
            </a:br>
            <a:r>
              <a:rPr lang="ar-DZ" sz="3600" dirty="0"/>
              <a:t>	- التحكم في تنسيق صفحتي الحالة</a:t>
            </a:r>
            <a:br>
              <a:rPr lang="ar-DZ" sz="3600" dirty="0"/>
            </a:br>
            <a:r>
              <a:rPr lang="ar-DZ" sz="3600" dirty="0"/>
              <a:t>	- إضافة عقد لحالة محفوظة مسبقاً</a:t>
            </a:r>
            <a:endParaRPr lang="en-US" dirty="0"/>
          </a:p>
        </p:txBody>
      </p:sp>
    </p:spTree>
    <p:extLst>
      <p:ext uri="{BB962C8B-B14F-4D97-AF65-F5344CB8AC3E}">
        <p14:creationId xmlns:p14="http://schemas.microsoft.com/office/powerpoint/2010/main" val="424986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56EF-A027-4718-8841-39C4A540ECE0}"/>
              </a:ext>
            </a:extLst>
          </p:cNvPr>
          <p:cNvSpPr>
            <a:spLocks noGrp="1"/>
          </p:cNvSpPr>
          <p:nvPr>
            <p:ph type="ctrTitle"/>
          </p:nvPr>
        </p:nvSpPr>
        <p:spPr>
          <a:xfrm>
            <a:off x="617838" y="587309"/>
            <a:ext cx="11149914" cy="4713741"/>
          </a:xfrm>
        </p:spPr>
        <p:txBody>
          <a:bodyPr>
            <a:normAutofit/>
          </a:bodyPr>
          <a:lstStyle/>
          <a:p>
            <a:pPr algn="r" rtl="1">
              <a:lnSpc>
                <a:spcPct val="150000"/>
              </a:lnSpc>
            </a:pPr>
            <a:r>
              <a:rPr lang="ar-DZ" dirty="0"/>
              <a:t>النتيجة:</a:t>
            </a:r>
            <a:br>
              <a:rPr lang="ar-DZ" dirty="0"/>
            </a:br>
            <a:r>
              <a:rPr lang="ar-DZ" sz="3200" dirty="0"/>
              <a:t>تسمح أَتمَتة عملية إدراج العقود في حالة إيداع العقود لدى مصالح التسجيل، بالاعتماد على نظام الموثق الجزائري، بتنظيم العمل مما يسهم في احترام الآجال القانونية وتجنب دفع رسوم تعويضية</a:t>
            </a:r>
            <a:endParaRPr lang="en-US" dirty="0"/>
          </a:p>
        </p:txBody>
      </p:sp>
    </p:spTree>
    <p:extLst>
      <p:ext uri="{BB962C8B-B14F-4D97-AF65-F5344CB8AC3E}">
        <p14:creationId xmlns:p14="http://schemas.microsoft.com/office/powerpoint/2010/main" val="82778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56EF-A027-4718-8841-39C4A540ECE0}"/>
              </a:ext>
            </a:extLst>
          </p:cNvPr>
          <p:cNvSpPr>
            <a:spLocks noGrp="1"/>
          </p:cNvSpPr>
          <p:nvPr>
            <p:ph type="ctrTitle"/>
          </p:nvPr>
        </p:nvSpPr>
        <p:spPr>
          <a:xfrm>
            <a:off x="1524000" y="2366681"/>
            <a:ext cx="9144000" cy="1143281"/>
          </a:xfrm>
        </p:spPr>
        <p:txBody>
          <a:bodyPr>
            <a:noAutofit/>
          </a:bodyPr>
          <a:lstStyle/>
          <a:p>
            <a:r>
              <a:rPr lang="ar-DZ" sz="4000" dirty="0"/>
              <a:t>المرحلة الأولى: إدراج العقود ضمن حالة إيداع العقود</a:t>
            </a:r>
            <a:endParaRPr lang="en-US" sz="4000" dirty="0"/>
          </a:p>
        </p:txBody>
      </p:sp>
    </p:spTree>
    <p:extLst>
      <p:ext uri="{BB962C8B-B14F-4D97-AF65-F5344CB8AC3E}">
        <p14:creationId xmlns:p14="http://schemas.microsoft.com/office/powerpoint/2010/main" val="188941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3205-59BA-2FE4-0D57-59007C6134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A584AD-EDE4-8C5F-641C-FADC35493954}"/>
              </a:ext>
            </a:extLst>
          </p:cNvPr>
          <p:cNvPicPr>
            <a:picLocks noChangeAspect="1"/>
          </p:cNvPicPr>
          <p:nvPr/>
        </p:nvPicPr>
        <p:blipFill>
          <a:blip r:embed="rId2"/>
          <a:stretch>
            <a:fillRect/>
          </a:stretch>
        </p:blipFill>
        <p:spPr>
          <a:xfrm>
            <a:off x="0" y="483454"/>
            <a:ext cx="12192000" cy="5891092"/>
          </a:xfrm>
          <a:prstGeom prst="rect">
            <a:avLst/>
          </a:prstGeom>
        </p:spPr>
      </p:pic>
      <p:sp>
        <p:nvSpPr>
          <p:cNvPr id="3" name="TextBox 2">
            <a:extLst>
              <a:ext uri="{FF2B5EF4-FFF2-40B4-BE49-F238E27FC236}">
                <a16:creationId xmlns:a16="http://schemas.microsoft.com/office/drawing/2014/main" id="{96D3B475-950B-7575-D73D-E9C5C789A1D6}"/>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190443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AE560EB-FAA0-7BA9-25B1-447E88CB7245}"/>
              </a:ext>
            </a:extLst>
          </p:cNvPr>
          <p:cNvPicPr>
            <a:picLocks noChangeAspect="1"/>
          </p:cNvPicPr>
          <p:nvPr/>
        </p:nvPicPr>
        <p:blipFill>
          <a:blip r:embed="rId2"/>
          <a:stretch>
            <a:fillRect/>
          </a:stretch>
        </p:blipFill>
        <p:spPr>
          <a:xfrm>
            <a:off x="0" y="355386"/>
            <a:ext cx="12192000" cy="6147227"/>
          </a:xfrm>
          <a:prstGeom prst="rect">
            <a:avLst/>
          </a:prstGeom>
        </p:spPr>
      </p:pic>
      <p:sp>
        <p:nvSpPr>
          <p:cNvPr id="13" name="Rectangle 12">
            <a:extLst>
              <a:ext uri="{FF2B5EF4-FFF2-40B4-BE49-F238E27FC236}">
                <a16:creationId xmlns:a16="http://schemas.microsoft.com/office/drawing/2014/main" id="{10860560-6D4B-69F4-E9B1-B96AB2769EA9}"/>
              </a:ext>
            </a:extLst>
          </p:cNvPr>
          <p:cNvSpPr/>
          <p:nvPr/>
        </p:nvSpPr>
        <p:spPr>
          <a:xfrm>
            <a:off x="10656606" y="2379463"/>
            <a:ext cx="1461330" cy="338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2">
            <a:extLst>
              <a:ext uri="{FF2B5EF4-FFF2-40B4-BE49-F238E27FC236}">
                <a16:creationId xmlns:a16="http://schemas.microsoft.com/office/drawing/2014/main" id="{FF9DF2D9-46BB-44DE-87F7-A9DEAE1057E4}"/>
              </a:ext>
            </a:extLst>
          </p:cNvPr>
          <p:cNvSpPr txBox="1"/>
          <p:nvPr/>
        </p:nvSpPr>
        <p:spPr>
          <a:xfrm>
            <a:off x="6385151" y="2080679"/>
            <a:ext cx="3591964"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توجه إلى خانة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"إيداع العقود"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في القائمة الجانبية ضمن قسم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"تسجيل العقود"</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68F3F91A-F6EE-4CD9-AC88-13A3876D889A}"/>
              </a:ext>
            </a:extLst>
          </p:cNvPr>
          <p:cNvCxnSpPr>
            <a:cxnSpLocks/>
            <a:stCxn id="4" idx="3"/>
            <a:endCxn id="13" idx="1"/>
          </p:cNvCxnSpPr>
          <p:nvPr/>
        </p:nvCxnSpPr>
        <p:spPr>
          <a:xfrm>
            <a:off x="9977115" y="2448023"/>
            <a:ext cx="679491" cy="1008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7A49A6-6640-4157-B76D-87622E0241CF}"/>
              </a:ext>
            </a:extLst>
          </p:cNvPr>
          <p:cNvSpPr/>
          <p:nvPr/>
        </p:nvSpPr>
        <p:spPr>
          <a:xfrm>
            <a:off x="10579694" y="2057096"/>
            <a:ext cx="1595638" cy="968115"/>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606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90C244-EC7E-8AC0-7BCF-8487F6D0CB74}"/>
              </a:ext>
            </a:extLst>
          </p:cNvPr>
          <p:cNvPicPr>
            <a:picLocks noChangeAspect="1"/>
          </p:cNvPicPr>
          <p:nvPr/>
        </p:nvPicPr>
        <p:blipFill>
          <a:blip r:embed="rId2"/>
          <a:stretch>
            <a:fillRect/>
          </a:stretch>
        </p:blipFill>
        <p:spPr>
          <a:xfrm>
            <a:off x="0" y="371425"/>
            <a:ext cx="12192000" cy="6115150"/>
          </a:xfrm>
          <a:prstGeom prst="rect">
            <a:avLst/>
          </a:prstGeom>
        </p:spPr>
      </p:pic>
      <p:sp>
        <p:nvSpPr>
          <p:cNvPr id="5" name="Rectangle 4">
            <a:extLst>
              <a:ext uri="{FF2B5EF4-FFF2-40B4-BE49-F238E27FC236}">
                <a16:creationId xmlns:a16="http://schemas.microsoft.com/office/drawing/2014/main" id="{6402D506-B3AB-0C30-44A7-04232938F60D}"/>
              </a:ext>
            </a:extLst>
          </p:cNvPr>
          <p:cNvSpPr/>
          <p:nvPr/>
        </p:nvSpPr>
        <p:spPr>
          <a:xfrm>
            <a:off x="17092" y="1523327"/>
            <a:ext cx="10562601" cy="18180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2">
            <a:extLst>
              <a:ext uri="{FF2B5EF4-FFF2-40B4-BE49-F238E27FC236}">
                <a16:creationId xmlns:a16="http://schemas.microsoft.com/office/drawing/2014/main" id="{6BF25DBA-34F4-4059-B304-670E1B057E1E}"/>
              </a:ext>
            </a:extLst>
          </p:cNvPr>
          <p:cNvSpPr txBox="1"/>
          <p:nvPr/>
        </p:nvSpPr>
        <p:spPr>
          <a:xfrm>
            <a:off x="3912215" y="713562"/>
            <a:ext cx="4367569"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تم توجيهك إلى فضاء حالات إيداع العقود</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562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625829F-4CE9-F393-261A-F9BC0EECEA81}"/>
              </a:ext>
            </a:extLst>
          </p:cNvPr>
          <p:cNvPicPr>
            <a:picLocks noChangeAspect="1"/>
          </p:cNvPicPr>
          <p:nvPr/>
        </p:nvPicPr>
        <p:blipFill>
          <a:blip r:embed="rId2"/>
          <a:stretch>
            <a:fillRect/>
          </a:stretch>
        </p:blipFill>
        <p:spPr>
          <a:xfrm>
            <a:off x="0" y="371425"/>
            <a:ext cx="12192000" cy="6115150"/>
          </a:xfrm>
          <a:prstGeom prst="rect">
            <a:avLst/>
          </a:prstGeom>
        </p:spPr>
      </p:pic>
      <p:sp>
        <p:nvSpPr>
          <p:cNvPr id="5" name="Rectangle 4">
            <a:extLst>
              <a:ext uri="{FF2B5EF4-FFF2-40B4-BE49-F238E27FC236}">
                <a16:creationId xmlns:a16="http://schemas.microsoft.com/office/drawing/2014/main" id="{6402D506-B3AB-0C30-44A7-04232938F60D}"/>
              </a:ext>
            </a:extLst>
          </p:cNvPr>
          <p:cNvSpPr/>
          <p:nvPr/>
        </p:nvSpPr>
        <p:spPr>
          <a:xfrm>
            <a:off x="3517234" y="1923159"/>
            <a:ext cx="3482341" cy="381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2">
            <a:extLst>
              <a:ext uri="{FF2B5EF4-FFF2-40B4-BE49-F238E27FC236}">
                <a16:creationId xmlns:a16="http://schemas.microsoft.com/office/drawing/2014/main" id="{2F01E67D-4A06-47DE-82B0-B353318F5FEA}"/>
              </a:ext>
            </a:extLst>
          </p:cNvPr>
          <p:cNvSpPr txBox="1"/>
          <p:nvPr/>
        </p:nvSpPr>
        <p:spPr>
          <a:xfrm>
            <a:off x="930501" y="836733"/>
            <a:ext cx="7363864"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يمكنك الاطلاع على كل العقود الموجهة للتسجيل دفعة واحدة، كما يمكنك فرزها حسب طبيعة الرسوم التي تخضع لها</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979A0D94-BDB1-4E0E-A6AD-C9CAEA21E9A2}"/>
              </a:ext>
            </a:extLst>
          </p:cNvPr>
          <p:cNvCxnSpPr>
            <a:cxnSpLocks/>
            <a:stCxn id="6" idx="2"/>
          </p:cNvCxnSpPr>
          <p:nvPr/>
        </p:nvCxnSpPr>
        <p:spPr>
          <a:xfrm>
            <a:off x="4612433" y="1571101"/>
            <a:ext cx="130789" cy="352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456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610</Words>
  <Application>Microsoft Office PowerPoint</Application>
  <PresentationFormat>Grand écran</PresentationFormat>
  <Paragraphs>38</Paragraphs>
  <Slides>29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Symbol</vt:lpstr>
      <vt:lpstr>Thème Office</vt:lpstr>
      <vt:lpstr>متابعة تسجيل العقود:  إدراج العقود ضمن حالة إيداع العقود وإضافة مراجع التسجيل ومعلومات الدفع</vt:lpstr>
      <vt:lpstr>الأهداف يهدف هذا الفيديو إلى مرافقة الموثق وكُتَّابه خلال عملية إدراج العقود في حالات إيداع العقود لدى مصالح التسجيل وإضافة مراجع التسجيل ضمن نظام الموثق الجزائري، والتي تسمح بتبسيط الإجراءات واختزال الجهد والوقت والمال مما يسهم في تنظيم العمل وتخفيف الضغط بشكل كبير</vt:lpstr>
      <vt:lpstr>المراحل:  المرحلة الأولى: إدراج العقود ضمن حالة إيداع العقود المرحلة الثانية: طباعة الحالة والتحكم في إعدادات الطباعة المرحلة الثالثة: إضافة مراجع التسجيل ومعلومات الدفع في حالتي الدفع نقدا  أو بواسطة صك الخصائص الإضافية:   - التحكم في الحالة عن طريق التعديل، الحذف أو التحميل  - حذف عقد من حالة عند رفض العقد  - التحكم في تنسيق صفحتي الحالة  - إضافة عقد لحالة محفوظة مسبقاً</vt:lpstr>
      <vt:lpstr>النتيجة: تسمح أَتمَتة عملية إدراج العقود في حالة إيداع العقود لدى مصالح التسجيل، بالاعتماد على نظام الموثق الجزائري، بتنظيم العمل مما يسهم في احترام الآجال القانونية وتجنب دفع رسوم تعويضية</vt:lpstr>
      <vt:lpstr>المرحلة الأولى: إدراج العقود ضمن حالة إيداع العقود</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المرحلة الثانية: طباعة الحالة والتحكم في إعدادات الطباعة</vt:lpstr>
      <vt:lpstr>Présentation PowerPoint</vt:lpstr>
      <vt:lpstr>Présentation PowerPoint</vt:lpstr>
      <vt:lpstr>Présentation PowerPoint</vt:lpstr>
      <vt:lpstr>المرحلة الثالثة: إضافة مراجع التسجيل ومعلومات الدفع في حالتي الدفع نقدا أو بواسطة صك</vt:lpstr>
      <vt:lpstr>أولا: طريقة الدفع نقداً</vt:lpstr>
      <vt:lpstr>ثانيا: طريقة الدفع بواسطة صك</vt:lpstr>
      <vt:lpstr>Présentation PowerPoint</vt:lpstr>
      <vt:lpstr>Présentation PowerPoint</vt:lpstr>
      <vt:lpstr>الخصائص الإضافية</vt:lpstr>
      <vt:lpstr>التحكم في الحالة عن طريق التعديل، الحذف أو التحميل</vt:lpstr>
      <vt:lpstr>حذف عقد من حالة عند رفض العقد</vt:lpstr>
      <vt:lpstr>تفعيل / تعطيل دفع الطابع الحجمي ضمن الحالة</vt:lpstr>
      <vt:lpstr>التحكم في تنسيق صفحة الحالة</vt:lpstr>
      <vt:lpstr>إضافة عقد لحالة محفوظة مسبقاً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التسجيل</dc:title>
  <dc:creator>elvk</dc:creator>
  <cp:lastModifiedBy>éléctro nium</cp:lastModifiedBy>
  <cp:revision>44</cp:revision>
  <dcterms:created xsi:type="dcterms:W3CDTF">2024-03-31T11:54:33Z</dcterms:created>
  <dcterms:modified xsi:type="dcterms:W3CDTF">2026-01-14T21:52:13Z</dcterms:modified>
</cp:coreProperties>
</file>