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79" r:id="rId3"/>
    <p:sldId id="280" r:id="rId4"/>
    <p:sldId id="281" r:id="rId5"/>
    <p:sldId id="282" r:id="rId6"/>
    <p:sldId id="302" r:id="rId7"/>
    <p:sldId id="285" r:id="rId8"/>
    <p:sldId id="289" r:id="rId9"/>
    <p:sldId id="296" r:id="rId10"/>
    <p:sldId id="291" r:id="rId11"/>
    <p:sldId id="283" r:id="rId12"/>
    <p:sldId id="284" r:id="rId13"/>
    <p:sldId id="286" r:id="rId14"/>
    <p:sldId id="288" r:id="rId15"/>
    <p:sldId id="287" r:id="rId16"/>
    <p:sldId id="290" r:id="rId17"/>
    <p:sldId id="297" r:id="rId18"/>
    <p:sldId id="292" r:id="rId19"/>
    <p:sldId id="293" r:id="rId20"/>
    <p:sldId id="269" r:id="rId21"/>
    <p:sldId id="295" r:id="rId22"/>
    <p:sldId id="294" r:id="rId23"/>
    <p:sldId id="301" r:id="rId24"/>
    <p:sldId id="300" r:id="rId25"/>
    <p:sldId id="299" r:id="rId26"/>
    <p:sldId id="298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قبض مصاريف العقود" id="{9C10D777-3727-41D6-85B0-F44480FE8A8A}">
          <p14:sldIdLst>
            <p14:sldId id="260"/>
          </p14:sldIdLst>
        </p14:section>
        <p14:section name="اعتماد محاسبة عقد / توليد وصل قبض المصاريف (الإصدار المبسط)" id="{F018BB55-4F54-41A1-A48C-94B8A3E5E18F}">
          <p14:sldIdLst>
            <p14:sldId id="279"/>
            <p14:sldId id="280"/>
            <p14:sldId id="281"/>
            <p14:sldId id="282"/>
            <p14:sldId id="302"/>
            <p14:sldId id="285"/>
            <p14:sldId id="289"/>
            <p14:sldId id="296"/>
          </p14:sldIdLst>
        </p14:section>
        <p14:section name="الإصدار الجديد : قبض جزئي/قبض كلي" id="{C0F6757A-0568-4D59-A4F6-C68C4B46A2FC}">
          <p14:sldIdLst>
            <p14:sldId id="291"/>
            <p14:sldId id="283"/>
            <p14:sldId id="284"/>
            <p14:sldId id="286"/>
            <p14:sldId id="288"/>
            <p14:sldId id="287"/>
            <p14:sldId id="290"/>
            <p14:sldId id="297"/>
            <p14:sldId id="292"/>
            <p14:sldId id="293"/>
          </p14:sldIdLst>
        </p14:section>
        <p14:section name="سجل الإيرادات والنفقات" id="{4943D0C7-F81A-4D81-9C08-7387B994EFEA}">
          <p14:sldIdLst>
            <p14:sldId id="269"/>
            <p14:sldId id="295"/>
            <p14:sldId id="294"/>
            <p14:sldId id="301"/>
            <p14:sldId id="300"/>
            <p14:sldId id="299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6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8T09:14:15.78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0,'1439'84'0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8T09:14:19.36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0,'1079'21'0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8T11:02:35.99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0,'1065'0'0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8T11:02:48.0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0,'1204'14'0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8T11:03:08.75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C2D19-3795-4AB0-97DD-F3C9AA7D3FA8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0E0AA-99EB-4AFB-BD09-EC104249C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0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E0AA-99EB-4AFB-BD09-EC104249CF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8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C04A-8142-3EA8-43EE-0C6A63BB5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87F82-426A-2351-F3F0-DCA09B67D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EC9A-BB9E-BB3A-EB0D-C1C16B4F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F290-9AE3-DCCC-32AA-432BD56D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BD175-E9B3-7A97-676D-E35E3E1E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59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9143-62A7-45C5-7286-1F53C9E3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F36F0-BAA8-7EBA-4E4C-56224A276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95021-BB1D-3C48-9C42-5EB5F4E8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A6D74-26E8-64CB-A271-701ADE73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5978-FE1D-0845-277A-C7867DF5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18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C774E-5A9F-9196-EE3E-424CED694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C737A-DA66-39B0-0AA4-FCEECFC0F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FB36C-BC46-C4D4-1EC5-5572DDC7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8B3D0-AAE6-6DC0-2930-5AF25E6C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F0534-0179-512B-E41F-A3600110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3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CDE4-B62F-E21C-04CA-D11769EB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F74EB-1334-FDF3-870C-09640FA0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FA1E3-549D-D9C9-E979-A6D4A9BB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316B0-A208-079D-A9AF-D045AF66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C4AD5-82C6-1384-E43A-958293F5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0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C991-72A3-9F57-7F45-33C29953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103B3-D447-6AF2-F731-085A0BC0B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65CE1-A49D-7A7E-088E-4D7220C1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4DA07-FE60-ACD5-069C-6B4269DD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9E21-C1B2-3387-C833-494C411C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3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811E-7CEB-2CE2-5C6E-C0FCD19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5620A-0002-C2F9-C154-F3B9722A4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10BDA-9760-7B5B-B0C0-AE5B98838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B1668-E69A-249B-93A1-3F865B08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6FF-2BAF-D97A-C6E0-6E307A1F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456C6-7140-B505-7594-77916049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8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0596-49D2-3A79-0892-835F516F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8533B-AB01-CF7A-9B5F-E49FA1BD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BED20-42CA-AE57-9EA3-895563CE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303BE-975C-5078-6B46-2B1CEC6AD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346B5-79C9-09A9-CFC2-E5E5B3B13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1B65C4-B8D3-9A96-FBC1-632051EF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1C060-E88E-B31E-A4C9-14485CDD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5B3B3-EBEB-1AB4-E5B7-251EED60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95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A2FF-EF96-86E7-9E9B-5DACF141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A7B33F-5A06-024A-0D9E-63FE2733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5C5ED-9750-A131-25EC-84F9F88E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5708A-4458-4232-6CD8-44D8D0F6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46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9C1E7-D15C-8A1F-60CF-CDA7BB1E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C83CD-373D-1B99-9044-BC75AE18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E0C28-747B-49F7-643E-8A9D9208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4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3013-5547-F789-5877-F833EB9C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8287-E521-BF6A-23B9-4B5BAD68D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86601-5024-BFE0-E090-CB1ECD480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2CC7C-A4C2-1EE7-7223-8B705A14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565A-EE24-5F3F-CC69-2B452C98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6B8B9-059F-3132-A5C0-E37F43C2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4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9CD7-E4CB-18CE-3C66-C524A19D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7C623-AC8E-9417-E866-EA2981800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88E0E-5C95-B24A-8504-BCF992319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947EF-D61A-0AB1-5E46-43E60056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4A81A-3BE4-D6A0-C355-FB1AF61E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E24B2-C153-CFAA-7AFB-6510F46D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2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762A4-72C0-E79A-B128-696489A7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33C92-B5A4-D178-058E-D840BF194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31E88-8159-F2B1-29C8-6F08157AC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09AEE-64DD-4513-93FA-01D424DCFBB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7C4D-FE6E-7C03-B948-5B505BB90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34A0-1E11-772E-AE43-B6B4302FD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89B6-D6C0-40B6-AD1C-BC40151B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7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11.png"/><Relationship Id="rId4" Type="http://schemas.openxmlformats.org/officeDocument/2006/relationships/customXml" Target="../ink/ink3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8DE2D9F-D8A2-48BC-8EDE-46AA8A0E239E}"/>
              </a:ext>
            </a:extLst>
          </p:cNvPr>
          <p:cNvSpPr txBox="1">
            <a:spLocks/>
          </p:cNvSpPr>
          <p:nvPr/>
        </p:nvSpPr>
        <p:spPr>
          <a:xfrm>
            <a:off x="838200" y="2785931"/>
            <a:ext cx="10515600" cy="101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DZ" sz="6000" dirty="0">
                <a:cs typeface="+mj-cs"/>
              </a:rPr>
              <a:t>قبض مصاريف العقود</a:t>
            </a:r>
          </a:p>
        </p:txBody>
      </p:sp>
    </p:spTree>
    <p:extLst>
      <p:ext uri="{BB962C8B-B14F-4D97-AF65-F5344CB8AC3E}">
        <p14:creationId xmlns:p14="http://schemas.microsoft.com/office/powerpoint/2010/main" val="175405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760F0-2DB9-E62B-0802-B8B527727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D58D-A96B-D53C-5D57-FF481650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3676"/>
            <a:ext cx="10515600" cy="1325563"/>
          </a:xfrm>
        </p:spPr>
        <p:txBody>
          <a:bodyPr/>
          <a:lstStyle/>
          <a:p>
            <a:pPr algn="ctr"/>
            <a:r>
              <a:rPr lang="ar-DZ" dirty="0"/>
              <a:t>الإصدار الجديد : قبض جزئي/قبض كلي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5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C59C1354-EBF1-8FBC-3165-BA2C8B61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086"/>
            <a:ext cx="12192000" cy="6041827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D99C5D1-E1AE-40C2-BEF4-525D24C1237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082895" y="1030137"/>
            <a:ext cx="828942" cy="431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7C9D818C-22F7-2435-7CEA-50C0E2CD77CC}"/>
              </a:ext>
            </a:extLst>
          </p:cNvPr>
          <p:cNvSpPr txBox="1"/>
          <p:nvPr/>
        </p:nvSpPr>
        <p:spPr>
          <a:xfrm>
            <a:off x="2911837" y="1030137"/>
            <a:ext cx="3828516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أنت الآن في الإصدار المبسط، للانتقال لـ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"الإصدار الجديد"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انقر هنا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2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7FC167E7-AE9F-38F5-F24E-A221426A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875"/>
            <a:ext cx="12192000" cy="6064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131B5D-689A-A237-62EA-361DED107109}"/>
              </a:ext>
            </a:extLst>
          </p:cNvPr>
          <p:cNvSpPr/>
          <p:nvPr/>
        </p:nvSpPr>
        <p:spPr>
          <a:xfrm>
            <a:off x="9353087" y="2171700"/>
            <a:ext cx="752029" cy="428942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85B2A84-2D7D-F7E0-209C-747328DBD4A7}"/>
              </a:ext>
            </a:extLst>
          </p:cNvPr>
          <p:cNvSpPr txBox="1"/>
          <p:nvPr/>
        </p:nvSpPr>
        <p:spPr>
          <a:xfrm rot="16200000">
            <a:off x="9195799" y="5468840"/>
            <a:ext cx="1066605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 الفهارس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D6F1363-2997-7158-FE83-A36A0F540AF9}"/>
              </a:ext>
            </a:extLst>
          </p:cNvPr>
          <p:cNvCxnSpPr>
            <a:cxnSpLocks/>
          </p:cNvCxnSpPr>
          <p:nvPr/>
        </p:nvCxnSpPr>
        <p:spPr>
          <a:xfrm flipH="1" flipV="1">
            <a:off x="9705402" y="4763765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6BBD9BF-2DF9-96D6-EAE3-7FB34267461B}"/>
              </a:ext>
            </a:extLst>
          </p:cNvPr>
          <p:cNvSpPr/>
          <p:nvPr/>
        </p:nvSpPr>
        <p:spPr>
          <a:xfrm>
            <a:off x="7482840" y="2171700"/>
            <a:ext cx="1790700" cy="428942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5E6659F-CAA1-DCCC-0401-E30859D605D8}"/>
              </a:ext>
            </a:extLst>
          </p:cNvPr>
          <p:cNvSpPr txBox="1"/>
          <p:nvPr/>
        </p:nvSpPr>
        <p:spPr>
          <a:xfrm>
            <a:off x="7785106" y="5653256"/>
            <a:ext cx="1213443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معلومات العقد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EDB08DA-B826-FD13-B92D-430F1CCE88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8373840" y="5114301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9AD32B9-AE6A-A8D9-9D51-82132BC941D0}"/>
              </a:ext>
            </a:extLst>
          </p:cNvPr>
          <p:cNvCxnSpPr>
            <a:cxnSpLocks/>
          </p:cNvCxnSpPr>
          <p:nvPr/>
        </p:nvCxnSpPr>
        <p:spPr>
          <a:xfrm flipH="1" flipV="1">
            <a:off x="3430889" y="4876882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6C341D6-1AB3-6D32-1460-ED08C720C4EB}"/>
              </a:ext>
            </a:extLst>
          </p:cNvPr>
          <p:cNvSpPr/>
          <p:nvPr/>
        </p:nvSpPr>
        <p:spPr>
          <a:xfrm>
            <a:off x="1127760" y="2171700"/>
            <a:ext cx="4892040" cy="428942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E41748A-1FA9-4BD4-3D64-6D2D966CC3EC}"/>
              </a:ext>
            </a:extLst>
          </p:cNvPr>
          <p:cNvSpPr txBox="1"/>
          <p:nvPr/>
        </p:nvSpPr>
        <p:spPr>
          <a:xfrm>
            <a:off x="2834535" y="5421348"/>
            <a:ext cx="1213443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معلومات الدفع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08CC855-0273-4D57-733A-F00EA2BAF720}"/>
              </a:ext>
            </a:extLst>
          </p:cNvPr>
          <p:cNvCxnSpPr>
            <a:cxnSpLocks/>
          </p:cNvCxnSpPr>
          <p:nvPr/>
        </p:nvCxnSpPr>
        <p:spPr>
          <a:xfrm flipV="1">
            <a:off x="6805667" y="4872713"/>
            <a:ext cx="0" cy="420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E77C8CDB-9A37-2AD5-93A3-370206D11331}"/>
              </a:ext>
            </a:extLst>
          </p:cNvPr>
          <p:cNvSpPr txBox="1"/>
          <p:nvPr/>
        </p:nvSpPr>
        <p:spPr>
          <a:xfrm>
            <a:off x="6315389" y="5302722"/>
            <a:ext cx="936076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التكلفة الإجمالية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448F87-A8E2-B438-CE21-2C48F85B3914}"/>
              </a:ext>
            </a:extLst>
          </p:cNvPr>
          <p:cNvSpPr/>
          <p:nvPr/>
        </p:nvSpPr>
        <p:spPr>
          <a:xfrm>
            <a:off x="6096000" y="2171701"/>
            <a:ext cx="1301232" cy="428942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22B421-0550-5A2A-E580-AF94AB9E2A33}"/>
              </a:ext>
            </a:extLst>
          </p:cNvPr>
          <p:cNvSpPr/>
          <p:nvPr/>
        </p:nvSpPr>
        <p:spPr>
          <a:xfrm>
            <a:off x="152679" y="2171699"/>
            <a:ext cx="898881" cy="428942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C665F321-1F47-BE9A-CBA8-FF462D69134A}"/>
              </a:ext>
            </a:extLst>
          </p:cNvPr>
          <p:cNvSpPr txBox="1"/>
          <p:nvPr/>
        </p:nvSpPr>
        <p:spPr>
          <a:xfrm rot="16200000">
            <a:off x="91778" y="5531516"/>
            <a:ext cx="1066992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الفرق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276C598-56A9-0EBF-BD5A-1AEEE445BB31}"/>
              </a:ext>
            </a:extLst>
          </p:cNvPr>
          <p:cNvCxnSpPr>
            <a:cxnSpLocks/>
          </p:cNvCxnSpPr>
          <p:nvPr/>
        </p:nvCxnSpPr>
        <p:spPr>
          <a:xfrm flipH="1" flipV="1">
            <a:off x="632894" y="4661976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">
            <a:extLst>
              <a:ext uri="{FF2B5EF4-FFF2-40B4-BE49-F238E27FC236}">
                <a16:creationId xmlns:a16="http://schemas.microsoft.com/office/drawing/2014/main" id="{52ED7476-A8AA-37CF-2518-5A3C19C1E509}"/>
              </a:ext>
            </a:extLst>
          </p:cNvPr>
          <p:cNvSpPr txBox="1"/>
          <p:nvPr/>
        </p:nvSpPr>
        <p:spPr>
          <a:xfrm>
            <a:off x="2941320" y="79247"/>
            <a:ext cx="5733954" cy="46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أنت الآن في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الإصدار </a:t>
            </a:r>
            <a:r>
              <a:rPr lang="ar-D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الجديد </a:t>
            </a: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والذي يظهر على هذا الشكل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F93AD6DA-1B81-F5EC-72FF-A91DD696E5B6}"/>
              </a:ext>
            </a:extLst>
          </p:cNvPr>
          <p:cNvSpPr txBox="1"/>
          <p:nvPr/>
        </p:nvSpPr>
        <p:spPr>
          <a:xfrm>
            <a:off x="1987287" y="999776"/>
            <a:ext cx="4576756" cy="1063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يمكنك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اعتماد جميع العقود بنقرة واحدة 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بالنقر على زر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"اعتماد الكل"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أما إذا أردت إلغاء اعتماد محاسبات كل العقود في القائمة، انقر على زر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"إلغاء الكل"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E40E08-2FC1-8380-CC11-02A73DA7AEDC}"/>
              </a:ext>
            </a:extLst>
          </p:cNvPr>
          <p:cNvSpPr/>
          <p:nvPr/>
        </p:nvSpPr>
        <p:spPr>
          <a:xfrm>
            <a:off x="931544" y="1238250"/>
            <a:ext cx="719455" cy="323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8">
            <a:extLst>
              <a:ext uri="{FF2B5EF4-FFF2-40B4-BE49-F238E27FC236}">
                <a16:creationId xmlns:a16="http://schemas.microsoft.com/office/drawing/2014/main" id="{F5EF597B-9155-E629-6084-27EDC82CE9A4}"/>
              </a:ext>
            </a:extLst>
          </p:cNvPr>
          <p:cNvCxnSpPr>
            <a:cxnSpLocks/>
            <a:endCxn id="41" idx="0"/>
          </p:cNvCxnSpPr>
          <p:nvPr/>
        </p:nvCxnSpPr>
        <p:spPr>
          <a:xfrm rot="10800000" flipV="1">
            <a:off x="485775" y="1058485"/>
            <a:ext cx="1501514" cy="17976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11EA537-22A7-974B-45B8-72B5DA6CAFFE}"/>
              </a:ext>
            </a:extLst>
          </p:cNvPr>
          <p:cNvSpPr/>
          <p:nvPr/>
        </p:nvSpPr>
        <p:spPr>
          <a:xfrm>
            <a:off x="88900" y="1238249"/>
            <a:ext cx="793749" cy="323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8">
            <a:extLst>
              <a:ext uri="{FF2B5EF4-FFF2-40B4-BE49-F238E27FC236}">
                <a16:creationId xmlns:a16="http://schemas.microsoft.com/office/drawing/2014/main" id="{C268057C-CE90-501E-6FC3-6E57554E45AE}"/>
              </a:ext>
            </a:extLst>
          </p:cNvPr>
          <p:cNvCxnSpPr>
            <a:cxnSpLocks/>
            <a:endCxn id="27" idx="2"/>
          </p:cNvCxnSpPr>
          <p:nvPr/>
        </p:nvCxnSpPr>
        <p:spPr>
          <a:xfrm rot="10800000">
            <a:off x="1291273" y="1562101"/>
            <a:ext cx="700123" cy="27779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43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FB7B7C8D-438B-695A-42DC-5FD3FF5D2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414"/>
            <a:ext cx="12192000" cy="605717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F94BE9F-E0CB-FD1C-B686-8721B480EC19}"/>
              </a:ext>
            </a:extLst>
          </p:cNvPr>
          <p:cNvSpPr txBox="1"/>
          <p:nvPr/>
        </p:nvSpPr>
        <p:spPr>
          <a:xfrm>
            <a:off x="8204885" y="2565148"/>
            <a:ext cx="3015049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1) يمكنك عرض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"تفاصيل العقد"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أو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"تعديل بيانات العقد"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من هنا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8">
            <a:extLst>
              <a:ext uri="{FF2B5EF4-FFF2-40B4-BE49-F238E27FC236}">
                <a16:creationId xmlns:a16="http://schemas.microsoft.com/office/drawing/2014/main" id="{A130DB5D-3841-ECF4-A00B-120E1A0B4C28}"/>
              </a:ext>
            </a:extLst>
          </p:cNvPr>
          <p:cNvCxnSpPr>
            <a:cxnSpLocks/>
            <a:stCxn id="6" idx="0"/>
            <a:endCxn id="15" idx="2"/>
          </p:cNvCxnSpPr>
          <p:nvPr/>
        </p:nvCxnSpPr>
        <p:spPr>
          <a:xfrm rot="16200000" flipV="1">
            <a:off x="9064814" y="1917552"/>
            <a:ext cx="469617" cy="82557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CDFFDDD3-FD90-2A08-1C90-B5D8CC3925AF}"/>
              </a:ext>
            </a:extLst>
          </p:cNvPr>
          <p:cNvGrpSpPr/>
          <p:nvPr/>
        </p:nvGrpSpPr>
        <p:grpSpPr>
          <a:xfrm>
            <a:off x="7590346" y="1372710"/>
            <a:ext cx="2585526" cy="734368"/>
            <a:chOff x="7517821" y="3350419"/>
            <a:chExt cx="2505471" cy="6589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76B2E0-9C71-EC1A-A38A-5B10697EC316}"/>
                </a:ext>
              </a:extLst>
            </p:cNvPr>
            <p:cNvSpPr/>
            <p:nvPr/>
          </p:nvSpPr>
          <p:spPr>
            <a:xfrm>
              <a:off x="7755254" y="3352801"/>
              <a:ext cx="1499236" cy="1986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BD3F479-0FE6-0284-0F09-7E4DC3D0D9A2}"/>
                </a:ext>
              </a:extLst>
            </p:cNvPr>
            <p:cNvCxnSpPr>
              <a:cxnSpLocks/>
            </p:cNvCxnSpPr>
            <p:nvPr/>
          </p:nvCxnSpPr>
          <p:spPr>
            <a:xfrm>
              <a:off x="9254490" y="3551409"/>
              <a:ext cx="768802" cy="457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06049D3-4D6C-07E7-9D39-C033CA04CB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5040" y="3549028"/>
              <a:ext cx="223550" cy="460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 14" descr="Une image contenant texte, capture d’écran, logiciel, Icône d’ordinateur&#10;&#10;Le contenu généré par l’IA peut être incorrect.">
              <a:extLst>
                <a:ext uri="{FF2B5EF4-FFF2-40B4-BE49-F238E27FC236}">
                  <a16:creationId xmlns:a16="http://schemas.microsoft.com/office/drawing/2014/main" id="{760CBF64-BE2E-5F7E-3ADD-66DC05230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3951" t="49333" r="24492" b="48507"/>
            <a:stretch>
              <a:fillRect/>
            </a:stretch>
          </p:blipFill>
          <p:spPr>
            <a:xfrm>
              <a:off x="7531704" y="3768060"/>
              <a:ext cx="2484924" cy="23098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3B412BF-BCB1-5D57-0047-D712ECD80ACA}"/>
                </a:ext>
              </a:extLst>
            </p:cNvPr>
            <p:cNvCxnSpPr>
              <a:cxnSpLocks/>
            </p:cNvCxnSpPr>
            <p:nvPr/>
          </p:nvCxnSpPr>
          <p:spPr>
            <a:xfrm>
              <a:off x="9254490" y="3352800"/>
              <a:ext cx="762138" cy="4117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7E50F41-B664-46BB-77BE-80E37E0470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7821" y="3350419"/>
              <a:ext cx="230769" cy="4072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">
            <a:extLst>
              <a:ext uri="{FF2B5EF4-FFF2-40B4-BE49-F238E27FC236}">
                <a16:creationId xmlns:a16="http://schemas.microsoft.com/office/drawing/2014/main" id="{D136FDF5-27BA-704F-3C09-329E8ECBE624}"/>
              </a:ext>
            </a:extLst>
          </p:cNvPr>
          <p:cNvSpPr txBox="1"/>
          <p:nvPr/>
        </p:nvSpPr>
        <p:spPr>
          <a:xfrm>
            <a:off x="64926" y="1958066"/>
            <a:ext cx="3477343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3) يمكنك الآن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"إضافة قبض جزئي"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أو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ar-DZ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إعتماد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كلي نقدا"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لكل عقد على حدة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AA6965C-E22B-BCD1-3F8A-98F9C33C6346}"/>
              </a:ext>
            </a:extLst>
          </p:cNvPr>
          <p:cNvGrpSpPr/>
          <p:nvPr/>
        </p:nvGrpSpPr>
        <p:grpSpPr>
          <a:xfrm>
            <a:off x="1489499" y="912045"/>
            <a:ext cx="2492143" cy="709123"/>
            <a:chOff x="1675279" y="3863042"/>
            <a:chExt cx="2492143" cy="70912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2A0EA5-90A0-0A1F-14B4-6AC06F7BBC3F}"/>
                </a:ext>
              </a:extLst>
            </p:cNvPr>
            <p:cNvSpPr/>
            <p:nvPr/>
          </p:nvSpPr>
          <p:spPr>
            <a:xfrm>
              <a:off x="2287904" y="3865649"/>
              <a:ext cx="1499236" cy="1986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14D2A9FC-3780-AB01-9610-4D39B6D29FE4}"/>
                </a:ext>
              </a:extLst>
            </p:cNvPr>
            <p:cNvCxnSpPr>
              <a:cxnSpLocks/>
            </p:cNvCxnSpPr>
            <p:nvPr/>
          </p:nvCxnSpPr>
          <p:spPr>
            <a:xfrm>
              <a:off x="3794359" y="4064032"/>
              <a:ext cx="373063" cy="5081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8190319F-45D7-F402-37D2-80145B050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3069" y="4061651"/>
              <a:ext cx="595390" cy="5105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63B1DFE0-66B7-5A75-FEA8-C72897D3E666}"/>
                </a:ext>
              </a:extLst>
            </p:cNvPr>
            <p:cNvCxnSpPr>
              <a:cxnSpLocks/>
            </p:cNvCxnSpPr>
            <p:nvPr/>
          </p:nvCxnSpPr>
          <p:spPr>
            <a:xfrm>
              <a:off x="3794359" y="3865423"/>
              <a:ext cx="373063" cy="3762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E8AFCADD-4952-63CB-EC52-DDA15164F8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5279" y="3863042"/>
              <a:ext cx="613180" cy="3786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Image 36" descr="Une image contenant texte, capture d’écran, logiciel, Icône d’ordinateur&#10;&#10;Le contenu généré par l’IA peut être incorrect.">
              <a:extLst>
                <a:ext uri="{FF2B5EF4-FFF2-40B4-BE49-F238E27FC236}">
                  <a16:creationId xmlns:a16="http://schemas.microsoft.com/office/drawing/2014/main" id="{24C0EF67-4C67-081C-EA2E-30DC7735A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887" t="57058" r="68954" b="39667"/>
            <a:stretch>
              <a:fillRect/>
            </a:stretch>
          </p:blipFill>
          <p:spPr>
            <a:xfrm>
              <a:off x="1693069" y="4241661"/>
              <a:ext cx="2467134" cy="33050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cxnSp>
        <p:nvCxnSpPr>
          <p:cNvPr id="42" name="Connecteur droit avec flèche 8">
            <a:extLst>
              <a:ext uri="{FF2B5EF4-FFF2-40B4-BE49-F238E27FC236}">
                <a16:creationId xmlns:a16="http://schemas.microsoft.com/office/drawing/2014/main" id="{A0FC4458-6B0E-DB4E-F9E3-728B17F73AB2}"/>
              </a:ext>
            </a:extLst>
          </p:cNvPr>
          <p:cNvCxnSpPr>
            <a:cxnSpLocks/>
            <a:stCxn id="30" idx="0"/>
            <a:endCxn id="37" idx="2"/>
          </p:cNvCxnSpPr>
          <p:nvPr/>
        </p:nvCxnSpPr>
        <p:spPr>
          <a:xfrm rot="5400000" flipH="1" flipV="1">
            <a:off x="2103778" y="1320988"/>
            <a:ext cx="336898" cy="93725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2">
            <a:extLst>
              <a:ext uri="{FF2B5EF4-FFF2-40B4-BE49-F238E27FC236}">
                <a16:creationId xmlns:a16="http://schemas.microsoft.com/office/drawing/2014/main" id="{269970A2-1E2B-9204-EE68-3B574F76727C}"/>
              </a:ext>
            </a:extLst>
          </p:cNvPr>
          <p:cNvSpPr txBox="1"/>
          <p:nvPr/>
        </p:nvSpPr>
        <p:spPr>
          <a:xfrm>
            <a:off x="2763871" y="3153337"/>
            <a:ext cx="3051653" cy="1063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يمكنك عرض حسابات كل عقد للتأكد منها قبل اعتمادها وذلك بالنقر على زر </a:t>
            </a:r>
            <a:r>
              <a:rPr lang="ar-DZ" sz="2000" b="1" dirty="0">
                <a:solidFill>
                  <a:srgbClr val="C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"تفاصيل"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2000" b="1" dirty="0">
                <a:solidFill>
                  <a:srgbClr val="C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"أخرى"</a:t>
            </a:r>
            <a:endParaRPr lang="fr-FR" sz="2000" b="1" dirty="0">
              <a:solidFill>
                <a:srgbClr val="C00000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E5CAEE0D-D78C-D1E8-1C5B-0C03091D8A61}"/>
                  </a:ext>
                </a:extLst>
              </p14:cNvPr>
              <p14:cNvContentPartPr/>
              <p14:nvPr/>
            </p14:nvContentPartPr>
            <p14:xfrm>
              <a:off x="7060283" y="4062274"/>
              <a:ext cx="383760" cy="36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E5CAEE0D-D78C-D1E8-1C5B-0C03091D8A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4283" y="3990274"/>
                <a:ext cx="4554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Encre 80">
                <a:extLst>
                  <a:ext uri="{FF2B5EF4-FFF2-40B4-BE49-F238E27FC236}">
                    <a16:creationId xmlns:a16="http://schemas.microsoft.com/office/drawing/2014/main" id="{6F240913-0315-B095-5630-05C7A1868348}"/>
                  </a:ext>
                </a:extLst>
              </p14:cNvPr>
              <p14:cNvContentPartPr/>
              <p14:nvPr/>
            </p14:nvContentPartPr>
            <p14:xfrm>
              <a:off x="6955523" y="1295044"/>
              <a:ext cx="433800" cy="5400"/>
            </p14:xfrm>
          </p:contentPart>
        </mc:Choice>
        <mc:Fallback xmlns="">
          <p:pic>
            <p:nvPicPr>
              <p:cNvPr id="81" name="Encre 80">
                <a:extLst>
                  <a:ext uri="{FF2B5EF4-FFF2-40B4-BE49-F238E27FC236}">
                    <a16:creationId xmlns:a16="http://schemas.microsoft.com/office/drawing/2014/main" id="{6F240913-0315-B095-5630-05C7A18683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9883" y="1223044"/>
                <a:ext cx="5054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Encre 82">
                <a:extLst>
                  <a:ext uri="{FF2B5EF4-FFF2-40B4-BE49-F238E27FC236}">
                    <a16:creationId xmlns:a16="http://schemas.microsoft.com/office/drawing/2014/main" id="{1CF2486C-BD0D-895D-4935-760807883308}"/>
                  </a:ext>
                </a:extLst>
              </p14:cNvPr>
              <p14:cNvContentPartPr/>
              <p14:nvPr/>
            </p14:nvContentPartPr>
            <p14:xfrm>
              <a:off x="7429283" y="1300084"/>
              <a:ext cx="360" cy="360"/>
            </p14:xfrm>
          </p:contentPart>
        </mc:Choice>
        <mc:Fallback xmlns="">
          <p:pic>
            <p:nvPicPr>
              <p:cNvPr id="83" name="Encre 82">
                <a:extLst>
                  <a:ext uri="{FF2B5EF4-FFF2-40B4-BE49-F238E27FC236}">
                    <a16:creationId xmlns:a16="http://schemas.microsoft.com/office/drawing/2014/main" id="{1CF2486C-BD0D-895D-4935-7608078833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3283" y="1228084"/>
                <a:ext cx="7200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3B7F8C88-4A70-54BE-D54B-5D253DC42F5A}"/>
              </a:ext>
            </a:extLst>
          </p:cNvPr>
          <p:cNvSpPr/>
          <p:nvPr/>
        </p:nvSpPr>
        <p:spPr>
          <a:xfrm>
            <a:off x="5875883" y="1101354"/>
            <a:ext cx="1675493" cy="3110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7" name="Connecteur droit avec flèche 8">
            <a:extLst>
              <a:ext uri="{FF2B5EF4-FFF2-40B4-BE49-F238E27FC236}">
                <a16:creationId xmlns:a16="http://schemas.microsoft.com/office/drawing/2014/main" id="{1489743B-A80D-147D-8C1B-43CD117240E0}"/>
              </a:ext>
            </a:extLst>
          </p:cNvPr>
          <p:cNvCxnSpPr>
            <a:cxnSpLocks/>
            <a:stCxn id="69" idx="0"/>
            <a:endCxn id="86" idx="1"/>
          </p:cNvCxnSpPr>
          <p:nvPr/>
        </p:nvCxnSpPr>
        <p:spPr>
          <a:xfrm rot="5400000" flipH="1" flipV="1">
            <a:off x="4834308" y="2111763"/>
            <a:ext cx="496964" cy="158618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4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43B3-9934-475A-E66D-A303CBEB6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B5D0C7E5-9800-E153-9522-C9C17CC8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919"/>
            <a:ext cx="12192000" cy="6034161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D2C4C141-44AC-79FE-C919-015D5540B68D}"/>
              </a:ext>
            </a:extLst>
          </p:cNvPr>
          <p:cNvSpPr txBox="1"/>
          <p:nvPr/>
        </p:nvSpPr>
        <p:spPr>
          <a:xfrm>
            <a:off x="8425812" y="2508072"/>
            <a:ext cx="1499237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عقد معتمد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اعتماد كلي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8">
            <a:extLst>
              <a:ext uri="{FF2B5EF4-FFF2-40B4-BE49-F238E27FC236}">
                <a16:creationId xmlns:a16="http://schemas.microsoft.com/office/drawing/2014/main" id="{F3BB3055-38E6-F7AE-2390-3BF147F566F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972425" y="2875256"/>
            <a:ext cx="45338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65D72D8-80EF-6903-10BD-30187E4D8789}"/>
              </a:ext>
            </a:extLst>
          </p:cNvPr>
          <p:cNvSpPr/>
          <p:nvPr/>
        </p:nvSpPr>
        <p:spPr>
          <a:xfrm>
            <a:off x="121813" y="2309464"/>
            <a:ext cx="10113646" cy="1214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E03DB1-A000-F191-7E24-FD654E5997E4}"/>
              </a:ext>
            </a:extLst>
          </p:cNvPr>
          <p:cNvSpPr/>
          <p:nvPr/>
        </p:nvSpPr>
        <p:spPr>
          <a:xfrm>
            <a:off x="121813" y="3590574"/>
            <a:ext cx="10113646" cy="11147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B30F3EC6-61B7-B086-2813-8F54072BFA11}"/>
              </a:ext>
            </a:extLst>
          </p:cNvPr>
          <p:cNvSpPr txBox="1"/>
          <p:nvPr/>
        </p:nvSpPr>
        <p:spPr>
          <a:xfrm>
            <a:off x="8425812" y="3808232"/>
            <a:ext cx="1499237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عقد معتمد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اعتماد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جزئي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8">
            <a:extLst>
              <a:ext uri="{FF2B5EF4-FFF2-40B4-BE49-F238E27FC236}">
                <a16:creationId xmlns:a16="http://schemas.microsoft.com/office/drawing/2014/main" id="{70B47BB0-E8BD-8808-A396-E108759AC460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972425" y="4175416"/>
            <a:ext cx="45338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C39AF5-758D-AA26-5BC8-FDE0752E3A01}"/>
              </a:ext>
            </a:extLst>
          </p:cNvPr>
          <p:cNvSpPr/>
          <p:nvPr/>
        </p:nvSpPr>
        <p:spPr>
          <a:xfrm>
            <a:off x="121813" y="4807078"/>
            <a:ext cx="10113646" cy="163900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CE4D2EA5-B644-675E-7BC5-22DE40260C51}"/>
              </a:ext>
            </a:extLst>
          </p:cNvPr>
          <p:cNvSpPr txBox="1"/>
          <p:nvPr/>
        </p:nvSpPr>
        <p:spPr>
          <a:xfrm>
            <a:off x="8425812" y="5290192"/>
            <a:ext cx="1499237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عقود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غير معتمدة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eur droit avec flèche 8">
            <a:extLst>
              <a:ext uri="{FF2B5EF4-FFF2-40B4-BE49-F238E27FC236}">
                <a16:creationId xmlns:a16="http://schemas.microsoft.com/office/drawing/2014/main" id="{376C323E-6C1A-C575-D639-28F0442D09C5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972425" y="5657376"/>
            <a:ext cx="45338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4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EDA50205-CD80-425E-C6B3-4AB96CEBB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75"/>
            <a:ext cx="12192000" cy="639385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2340616A-1395-329E-88E4-539DA06D2C4E}"/>
              </a:ext>
            </a:extLst>
          </p:cNvPr>
          <p:cNvSpPr txBox="1"/>
          <p:nvPr/>
        </p:nvSpPr>
        <p:spPr>
          <a:xfrm>
            <a:off x="5676900" y="3666776"/>
            <a:ext cx="3601511" cy="1063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"تحميل"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لاستخراج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الوصولات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حسب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نموذج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الغرفة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التي تريد، أو لاستخراج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فاتورة (</a:t>
            </a:r>
            <a:r>
              <a:rPr lang="fr-F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8">
            <a:extLst>
              <a:ext uri="{FF2B5EF4-FFF2-40B4-BE49-F238E27FC236}">
                <a16:creationId xmlns:a16="http://schemas.microsoft.com/office/drawing/2014/main" id="{939851B3-5E69-8BD5-5108-AB61604F7F22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rot="10800000">
            <a:off x="4831080" y="3925295"/>
            <a:ext cx="845820" cy="27332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FD03CA9-EEDB-6976-5215-E7C51C118012}"/>
              </a:ext>
            </a:extLst>
          </p:cNvPr>
          <p:cNvSpPr/>
          <p:nvPr/>
        </p:nvSpPr>
        <p:spPr>
          <a:xfrm>
            <a:off x="1979336" y="2691847"/>
            <a:ext cx="2851744" cy="24668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50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B61A71E1-1012-4F55-2E14-FF4FE8B2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15"/>
            <a:ext cx="12192000" cy="611516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0E40A396-DDA5-B109-6C99-82CF879E3A64}"/>
              </a:ext>
            </a:extLst>
          </p:cNvPr>
          <p:cNvSpPr txBox="1"/>
          <p:nvPr/>
        </p:nvSpPr>
        <p:spPr>
          <a:xfrm>
            <a:off x="9457853" y="2082330"/>
            <a:ext cx="141895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تحميل الوصل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75D99A-2EA8-499A-7AFD-B1240F00C06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0167331" y="1738920"/>
            <a:ext cx="992527" cy="3434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70FDC7-3333-9336-1769-B2DF1BE2035F}"/>
              </a:ext>
            </a:extLst>
          </p:cNvPr>
          <p:cNvSpPr/>
          <p:nvPr/>
        </p:nvSpPr>
        <p:spPr>
          <a:xfrm>
            <a:off x="11159858" y="1519846"/>
            <a:ext cx="222250" cy="219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AC140-2DCA-E2EC-EB6F-6B278774ED6F}"/>
              </a:ext>
            </a:extLst>
          </p:cNvPr>
          <p:cNvSpPr/>
          <p:nvPr/>
        </p:nvSpPr>
        <p:spPr>
          <a:xfrm>
            <a:off x="11420208" y="1519845"/>
            <a:ext cx="199855" cy="219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5DAAD74-53AE-2B14-27C2-04A8E3A6FDFB}"/>
              </a:ext>
            </a:extLst>
          </p:cNvPr>
          <p:cNvSpPr txBox="1"/>
          <p:nvPr/>
        </p:nvSpPr>
        <p:spPr>
          <a:xfrm>
            <a:off x="10359553" y="2663483"/>
            <a:ext cx="141895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طباعة الوصل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6B393AD-940C-6F41-1A13-9A7C3E69D1C7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1520136" y="1738920"/>
            <a:ext cx="0" cy="9245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>
            <a:extLst>
              <a:ext uri="{FF2B5EF4-FFF2-40B4-BE49-F238E27FC236}">
                <a16:creationId xmlns:a16="http://schemas.microsoft.com/office/drawing/2014/main" id="{84AB9182-0824-EBC3-9B6B-7DB815F3AFB7}"/>
              </a:ext>
            </a:extLst>
          </p:cNvPr>
          <p:cNvSpPr txBox="1"/>
          <p:nvPr/>
        </p:nvSpPr>
        <p:spPr>
          <a:xfrm>
            <a:off x="4167322" y="401854"/>
            <a:ext cx="385735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وصل (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وسط</a:t>
            </a: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33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8CC9A-6678-CA52-ECB0-2253F62C7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0AFCB2AE-D365-ABE0-6B84-C5857E342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77"/>
            <a:ext cx="12192000" cy="6609046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0B88F06F-3D67-67C7-0F68-E05367595337}"/>
              </a:ext>
            </a:extLst>
          </p:cNvPr>
          <p:cNvSpPr txBox="1"/>
          <p:nvPr/>
        </p:nvSpPr>
        <p:spPr>
          <a:xfrm>
            <a:off x="4167322" y="401854"/>
            <a:ext cx="385735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فاتورة (ملف </a:t>
            </a:r>
            <a:r>
              <a: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F48DFDC5-6E47-336A-B8E9-7BA5F9686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324"/>
            <a:ext cx="12192000" cy="6171352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7AA07378-66C9-CD36-F1AF-1455CEB08DAF}"/>
              </a:ext>
            </a:extLst>
          </p:cNvPr>
          <p:cNvSpPr txBox="1"/>
          <p:nvPr/>
        </p:nvSpPr>
        <p:spPr>
          <a:xfrm>
            <a:off x="1898389" y="820377"/>
            <a:ext cx="3305999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1) عند اعتماد جميع العقود على حدة، أو بالنقر على زر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"اعتماد الكل"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avec flèche 8">
            <a:extLst>
              <a:ext uri="{FF2B5EF4-FFF2-40B4-BE49-F238E27FC236}">
                <a16:creationId xmlns:a16="http://schemas.microsoft.com/office/drawing/2014/main" id="{3777E6B1-FE69-6222-577C-8BD1AA4E8D49}"/>
              </a:ext>
            </a:extLst>
          </p:cNvPr>
          <p:cNvCxnSpPr>
            <a:cxnSpLocks/>
            <a:stCxn id="5" idx="1"/>
            <a:endCxn id="7" idx="0"/>
          </p:cNvCxnSpPr>
          <p:nvPr/>
        </p:nvCxnSpPr>
        <p:spPr>
          <a:xfrm rot="10800000" flipV="1">
            <a:off x="487111" y="1187560"/>
            <a:ext cx="1411278" cy="50361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641EBB8-25E2-7E77-326D-CE060EDA217A}"/>
              </a:ext>
            </a:extLst>
          </p:cNvPr>
          <p:cNvSpPr/>
          <p:nvPr/>
        </p:nvSpPr>
        <p:spPr>
          <a:xfrm>
            <a:off x="0" y="1691176"/>
            <a:ext cx="974221" cy="323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01A5E5B9-B7C2-F6DB-8F1E-10D049A48F4A}"/>
              </a:ext>
            </a:extLst>
          </p:cNvPr>
          <p:cNvSpPr txBox="1"/>
          <p:nvPr/>
        </p:nvSpPr>
        <p:spPr>
          <a:xfrm>
            <a:off x="2894370" y="2167656"/>
            <a:ext cx="3002228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2) يمكنك استخراج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كل وصولات الشهر الحالي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دفعة واحدة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5781CC97-8AB2-A0F1-9F43-CE92A60986E3}"/>
              </a:ext>
            </a:extLst>
          </p:cNvPr>
          <p:cNvCxnSpPr>
            <a:cxnSpLocks/>
            <a:stCxn id="7" idx="2"/>
            <a:endCxn id="11" idx="1"/>
          </p:cNvCxnSpPr>
          <p:nvPr/>
        </p:nvCxnSpPr>
        <p:spPr>
          <a:xfrm rot="16200000" flipH="1">
            <a:off x="1430834" y="1071303"/>
            <a:ext cx="519813" cy="240725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8">
            <a:extLst>
              <a:ext uri="{FF2B5EF4-FFF2-40B4-BE49-F238E27FC236}">
                <a16:creationId xmlns:a16="http://schemas.microsoft.com/office/drawing/2014/main" id="{C0A0FCFE-96FC-538A-B306-D987E8A77ECE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896598" y="2493918"/>
            <a:ext cx="3186157" cy="40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DA6C407-9B33-3355-D9FD-9731F538DAC4}"/>
              </a:ext>
            </a:extLst>
          </p:cNvPr>
          <p:cNvSpPr/>
          <p:nvPr/>
        </p:nvSpPr>
        <p:spPr>
          <a:xfrm>
            <a:off x="9082755" y="1282497"/>
            <a:ext cx="2849828" cy="2580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179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512DE457-9222-5CEF-97FF-53CCD354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35"/>
            <a:ext cx="12192000" cy="605112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41BEFC6F-3D2A-3657-BF40-4BAEC364C427}"/>
              </a:ext>
            </a:extLst>
          </p:cNvPr>
          <p:cNvSpPr txBox="1"/>
          <p:nvPr/>
        </p:nvSpPr>
        <p:spPr>
          <a:xfrm>
            <a:off x="9109817" y="2082330"/>
            <a:ext cx="1766992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تحميل الوصولات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DD5B170-2430-B471-86CB-E5AF11BAF1D1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993313" y="1713282"/>
            <a:ext cx="1166545" cy="369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AD13B05-B5EB-4979-E820-011C4C84BAD0}"/>
              </a:ext>
            </a:extLst>
          </p:cNvPr>
          <p:cNvSpPr/>
          <p:nvPr/>
        </p:nvSpPr>
        <p:spPr>
          <a:xfrm>
            <a:off x="11159858" y="1494208"/>
            <a:ext cx="222250" cy="219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0B6B19-B6B8-EF28-F2F3-1730C4A0A6DA}"/>
              </a:ext>
            </a:extLst>
          </p:cNvPr>
          <p:cNvSpPr/>
          <p:nvPr/>
        </p:nvSpPr>
        <p:spPr>
          <a:xfrm>
            <a:off x="11420208" y="1494207"/>
            <a:ext cx="199855" cy="219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53C2EDCA-EB06-C35D-694E-D81D5E1B5314}"/>
              </a:ext>
            </a:extLst>
          </p:cNvPr>
          <p:cNvSpPr txBox="1"/>
          <p:nvPr/>
        </p:nvSpPr>
        <p:spPr>
          <a:xfrm>
            <a:off x="10169497" y="2663483"/>
            <a:ext cx="1609012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طباعة الوصولات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A787D48-5586-E962-5945-80D7F7501307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1520136" y="1713282"/>
            <a:ext cx="0" cy="9245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>
            <a:extLst>
              <a:ext uri="{FF2B5EF4-FFF2-40B4-BE49-F238E27FC236}">
                <a16:creationId xmlns:a16="http://schemas.microsoft.com/office/drawing/2014/main" id="{1BB76F37-05F4-3CA0-8AAB-B4C5740F48E0}"/>
              </a:ext>
            </a:extLst>
          </p:cNvPr>
          <p:cNvSpPr txBox="1"/>
          <p:nvPr/>
        </p:nvSpPr>
        <p:spPr>
          <a:xfrm>
            <a:off x="4167322" y="401854"/>
            <a:ext cx="385735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وصولات (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وسط</a:t>
            </a: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4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1CB8-E381-8C37-5FE8-024075F5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3676"/>
            <a:ext cx="10515600" cy="1325563"/>
          </a:xfrm>
        </p:spPr>
        <p:txBody>
          <a:bodyPr/>
          <a:lstStyle/>
          <a:p>
            <a:pPr algn="ctr"/>
            <a:r>
              <a:rPr lang="ar-DZ" dirty="0"/>
              <a:t>اعتماد محاسبة عقد / توليد وصل قبض المصاريف (الإصدار المبسط)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63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00183A-2AFE-2C2E-8F7D-0A1C8041135B}"/>
              </a:ext>
            </a:extLst>
          </p:cNvPr>
          <p:cNvSpPr txBox="1">
            <a:spLocks/>
          </p:cNvSpPr>
          <p:nvPr/>
        </p:nvSpPr>
        <p:spPr>
          <a:xfrm>
            <a:off x="838200" y="2396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dirty="0"/>
              <a:t>سجل الإيرادات والنفقات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38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438CA-EAF2-4CC1-4A6D-A6A9AB6A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C49DF163-4C63-2186-3B73-522C676A9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948"/>
            <a:ext cx="12192000" cy="59861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703240-64B8-7B3A-B8CD-5D28D2D493BF}"/>
              </a:ext>
            </a:extLst>
          </p:cNvPr>
          <p:cNvSpPr/>
          <p:nvPr/>
        </p:nvSpPr>
        <p:spPr>
          <a:xfrm>
            <a:off x="10656606" y="3038813"/>
            <a:ext cx="1475572" cy="439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BE5FCCB-E40D-550A-CE38-0EF931366D50}"/>
              </a:ext>
            </a:extLst>
          </p:cNvPr>
          <p:cNvSpPr txBox="1"/>
          <p:nvPr/>
        </p:nvSpPr>
        <p:spPr>
          <a:xfrm>
            <a:off x="5443670" y="2699867"/>
            <a:ext cx="4250905" cy="670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D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القائمة الجانبية، تحت قائمة </a:t>
            </a:r>
            <a:r>
              <a:rPr lang="ar-D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"المحاسبة التوثيقية" </a:t>
            </a:r>
            <a:r>
              <a:rPr lang="ar-D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انقر على خانة </a:t>
            </a:r>
            <a:r>
              <a:rPr lang="ar-D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"سجل الإيرادات والنفقات</a:t>
            </a:r>
            <a:r>
              <a:rPr lang="ar-DZ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fr-FR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634B63E-A02A-9AB6-D585-1E814D8B42C3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9694575" y="3035087"/>
            <a:ext cx="962031" cy="223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51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E331F68D-A47D-7A4B-E9C4-FFAFEE16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150"/>
            <a:ext cx="12192000" cy="6111883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9618E8C-A3AE-0281-B81A-BC3AD17693E6}"/>
              </a:ext>
            </a:extLst>
          </p:cNvPr>
          <p:cNvSpPr txBox="1"/>
          <p:nvPr/>
        </p:nvSpPr>
        <p:spPr>
          <a:xfrm>
            <a:off x="3777240" y="383959"/>
            <a:ext cx="4250905" cy="405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يظهر سجل الإيرادات والنفقات على هذا الشكل</a:t>
            </a:r>
            <a:endParaRPr lang="fr-FR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1C97F77-137D-B8A0-D12D-1CC0E4EB03FA}"/>
              </a:ext>
            </a:extLst>
          </p:cNvPr>
          <p:cNvSpPr txBox="1"/>
          <p:nvPr/>
        </p:nvSpPr>
        <p:spPr>
          <a:xfrm>
            <a:off x="3515964" y="1999114"/>
            <a:ext cx="3807782" cy="405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يمكنك توليد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الوصولات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حسب الشهر المحدد</a:t>
            </a:r>
            <a:endParaRPr lang="fr-FR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457287B-9802-FB81-2A26-0D762BFB6F1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323746" y="2201798"/>
            <a:ext cx="401652" cy="2026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D430884-07D2-5C5E-55C9-A1F9D9B67299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H="1" flipV="1">
            <a:off x="3515964" y="2201797"/>
            <a:ext cx="261276" cy="515753"/>
          </a:xfrm>
          <a:prstGeom prst="curvedConnector4">
            <a:avLst>
              <a:gd name="adj1" fmla="val -87494"/>
              <a:gd name="adj2" fmla="val 6964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6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DE5C3AF7-981D-8F39-87C0-A761EC9EE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215"/>
            <a:ext cx="12192000" cy="608957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2BCCCD0-277B-B5D8-9FA9-433CCDE6DC4A}"/>
              </a:ext>
            </a:extLst>
          </p:cNvPr>
          <p:cNvSpPr txBox="1"/>
          <p:nvPr/>
        </p:nvSpPr>
        <p:spPr>
          <a:xfrm>
            <a:off x="4167322" y="401854"/>
            <a:ext cx="385735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وصولات (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غرب</a:t>
            </a: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17668D0-3127-6C9F-253F-DCF3A01ABEFB}"/>
              </a:ext>
            </a:extLst>
          </p:cNvPr>
          <p:cNvGrpSpPr/>
          <p:nvPr/>
        </p:nvGrpSpPr>
        <p:grpSpPr>
          <a:xfrm>
            <a:off x="9109817" y="1494207"/>
            <a:ext cx="2668692" cy="1557231"/>
            <a:chOff x="9109817" y="1494207"/>
            <a:chExt cx="2668692" cy="155723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1E5C5055-FEBE-FF43-213F-9E74E00B2CDC}"/>
                </a:ext>
              </a:extLst>
            </p:cNvPr>
            <p:cNvSpPr txBox="1"/>
            <p:nvPr/>
          </p:nvSpPr>
          <p:spPr>
            <a:xfrm>
              <a:off x="9109817" y="2082330"/>
              <a:ext cx="1766992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تحميل الوصولات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CA3672B1-31E0-8E5A-D36F-C5DFD379D6A9}"/>
                </a:ext>
              </a:extLst>
            </p:cNvPr>
            <p:cNvSpPr txBox="1"/>
            <p:nvPr/>
          </p:nvSpPr>
          <p:spPr>
            <a:xfrm>
              <a:off x="10169497" y="2646391"/>
              <a:ext cx="1609012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طباعة الوصولات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CB61954A-1D5C-5A50-DE56-5A8BE3B4A289}"/>
                </a:ext>
              </a:extLst>
            </p:cNvPr>
            <p:cNvGrpSpPr/>
            <p:nvPr/>
          </p:nvGrpSpPr>
          <p:grpSpPr>
            <a:xfrm>
              <a:off x="10018951" y="1494207"/>
              <a:ext cx="1618204" cy="1143638"/>
              <a:chOff x="10018951" y="1494207"/>
              <a:chExt cx="1618204" cy="1143638"/>
            </a:xfrm>
          </p:grpSpPr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68DB3BDF-087E-7A6A-FD87-A01ACD2E59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18951" y="1713282"/>
                <a:ext cx="1166545" cy="3690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075C43-EF50-4013-B09E-DB369BE238D6}"/>
                  </a:ext>
                </a:extLst>
              </p:cNvPr>
              <p:cNvSpPr/>
              <p:nvPr/>
            </p:nvSpPr>
            <p:spPr>
              <a:xfrm>
                <a:off x="11185496" y="1494208"/>
                <a:ext cx="222250" cy="2190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755A4B-1329-09F0-A51F-A4ED529D6E76}"/>
                  </a:ext>
                </a:extLst>
              </p:cNvPr>
              <p:cNvSpPr/>
              <p:nvPr/>
            </p:nvSpPr>
            <p:spPr>
              <a:xfrm>
                <a:off x="11437300" y="1494207"/>
                <a:ext cx="199855" cy="2190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9F6FD4BE-1BB3-B6D2-9D64-12A209B22A6B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11537228" y="1713282"/>
                <a:ext cx="0" cy="92456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6944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A93ED-2400-B67D-7413-FAAC565BB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281A499B-EB8D-F7C5-6145-69E14945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150"/>
            <a:ext cx="12192000" cy="6111883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03306AD7-545C-6791-6D1A-BB5ED81BBE12}"/>
              </a:ext>
            </a:extLst>
          </p:cNvPr>
          <p:cNvSpPr txBox="1"/>
          <p:nvPr/>
        </p:nvSpPr>
        <p:spPr>
          <a:xfrm>
            <a:off x="3305908" y="3312624"/>
            <a:ext cx="3061941" cy="10640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يمكنك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تحميل سجل الإيرادات والمصاريف حسب الشهر المحدد 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بالنقر على هذا الزر</a:t>
            </a:r>
            <a:endParaRPr lang="fr-FR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6A8C031-CD36-BED7-AA62-329ED6AB00E2}"/>
              </a:ext>
            </a:extLst>
          </p:cNvPr>
          <p:cNvCxnSpPr>
            <a:cxnSpLocks/>
            <a:stCxn id="21" idx="1"/>
            <a:endCxn id="26" idx="2"/>
          </p:cNvCxnSpPr>
          <p:nvPr/>
        </p:nvCxnSpPr>
        <p:spPr>
          <a:xfrm rot="10800000">
            <a:off x="1538654" y="3519981"/>
            <a:ext cx="1767254" cy="3246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71E363F-92C7-EC14-5A26-D0EB1FC6B1F7}"/>
              </a:ext>
            </a:extLst>
          </p:cNvPr>
          <p:cNvSpPr/>
          <p:nvPr/>
        </p:nvSpPr>
        <p:spPr>
          <a:xfrm>
            <a:off x="158262" y="3183627"/>
            <a:ext cx="2760783" cy="3363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2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texte, logiciel, nombre&#10;&#10;Le contenu généré par l’IA peut être incorrect.">
            <a:extLst>
              <a:ext uri="{FF2B5EF4-FFF2-40B4-BE49-F238E27FC236}">
                <a16:creationId xmlns:a16="http://schemas.microsoft.com/office/drawing/2014/main" id="{E59429C8-B649-9D1E-7C1D-3FCF8B99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417"/>
            <a:ext cx="12192000" cy="6083166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9762AA11-8D66-1342-2AED-B0F0FE383983}"/>
              </a:ext>
            </a:extLst>
          </p:cNvPr>
          <p:cNvSpPr txBox="1"/>
          <p:nvPr/>
        </p:nvSpPr>
        <p:spPr>
          <a:xfrm>
            <a:off x="4630506" y="509604"/>
            <a:ext cx="2549769" cy="405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سجل الإيرادات والنفقات</a:t>
            </a:r>
            <a:endParaRPr lang="fr-FR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B3BF436-B2C0-4436-951C-68706F423DBF}"/>
              </a:ext>
            </a:extLst>
          </p:cNvPr>
          <p:cNvGrpSpPr/>
          <p:nvPr/>
        </p:nvGrpSpPr>
        <p:grpSpPr>
          <a:xfrm>
            <a:off x="9220911" y="1477116"/>
            <a:ext cx="2455048" cy="1557231"/>
            <a:chOff x="9323461" y="1494207"/>
            <a:chExt cx="2455048" cy="155723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7D3692C6-881A-746A-0037-9978043F4072}"/>
                </a:ext>
              </a:extLst>
            </p:cNvPr>
            <p:cNvSpPr txBox="1"/>
            <p:nvPr/>
          </p:nvSpPr>
          <p:spPr>
            <a:xfrm>
              <a:off x="9323461" y="2082330"/>
              <a:ext cx="1553347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تحميل السجل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E40A0A1F-AAC9-1CA6-4066-78C9EDC9C362}"/>
                </a:ext>
              </a:extLst>
            </p:cNvPr>
            <p:cNvSpPr txBox="1"/>
            <p:nvPr/>
          </p:nvSpPr>
          <p:spPr>
            <a:xfrm>
              <a:off x="10225161" y="2646391"/>
              <a:ext cx="1553348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طباعة السجل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2941DB8-FE92-7E78-919E-D979B82DE977}"/>
                </a:ext>
              </a:extLst>
            </p:cNvPr>
            <p:cNvGrpSpPr/>
            <p:nvPr/>
          </p:nvGrpSpPr>
          <p:grpSpPr>
            <a:xfrm>
              <a:off x="10100135" y="1494207"/>
              <a:ext cx="1537020" cy="1143638"/>
              <a:chOff x="10100135" y="1494207"/>
              <a:chExt cx="1537020" cy="1143638"/>
            </a:xfrm>
          </p:grpSpPr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B33E54E1-14E5-CC1B-03D1-E826B7123584}"/>
                  </a:ext>
                </a:extLst>
              </p:cNvPr>
              <p:cNvCxnSpPr>
                <a:cxnSpLocks/>
                <a:stCxn id="7" idx="0"/>
              </p:cNvCxnSpPr>
              <p:nvPr/>
            </p:nvCxnSpPr>
            <p:spPr>
              <a:xfrm flipV="1">
                <a:off x="10100135" y="1713282"/>
                <a:ext cx="1085361" cy="3690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97DB7B-F162-3C09-3222-D8357D012AA0}"/>
                  </a:ext>
                </a:extLst>
              </p:cNvPr>
              <p:cNvSpPr/>
              <p:nvPr/>
            </p:nvSpPr>
            <p:spPr>
              <a:xfrm>
                <a:off x="11185496" y="1494208"/>
                <a:ext cx="222250" cy="2190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DF3578-8741-E61B-816F-2C9609A86A2B}"/>
                  </a:ext>
                </a:extLst>
              </p:cNvPr>
              <p:cNvSpPr/>
              <p:nvPr/>
            </p:nvSpPr>
            <p:spPr>
              <a:xfrm>
                <a:off x="11437300" y="1494207"/>
                <a:ext cx="199855" cy="2190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26A49C55-A80B-E54E-7175-58A46702EF9B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V="1">
                <a:off x="11537228" y="1713282"/>
                <a:ext cx="0" cy="92456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88936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78F26A78-A6AA-7459-9AA7-6714A2A65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12192000" cy="60706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D0C44D1F-4282-2E9D-3E28-D0476FC0F1EF}"/>
              </a:ext>
            </a:extLst>
          </p:cNvPr>
          <p:cNvSpPr txBox="1"/>
          <p:nvPr/>
        </p:nvSpPr>
        <p:spPr>
          <a:xfrm>
            <a:off x="4946700" y="393700"/>
            <a:ext cx="2549769" cy="405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سجل الإيرادات والنفقات</a:t>
            </a:r>
            <a:endParaRPr lang="fr-FR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98DC529-7528-C1C7-5DF1-F6E93E806FDA}"/>
              </a:ext>
            </a:extLst>
          </p:cNvPr>
          <p:cNvSpPr txBox="1"/>
          <p:nvPr/>
        </p:nvSpPr>
        <p:spPr>
          <a:xfrm>
            <a:off x="2478770" y="2632229"/>
            <a:ext cx="1887284" cy="7346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هنا يمكنك عرض تفاصيل الخدمات</a:t>
            </a:r>
            <a:endParaRPr lang="fr-FR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21">
            <a:extLst>
              <a:ext uri="{FF2B5EF4-FFF2-40B4-BE49-F238E27FC236}">
                <a16:creationId xmlns:a16="http://schemas.microsoft.com/office/drawing/2014/main" id="{F915C4EE-1DF7-62CB-F8DB-166B4DB0C408}"/>
              </a:ext>
            </a:extLst>
          </p:cNvPr>
          <p:cNvCxnSpPr>
            <a:cxnSpLocks/>
            <a:stCxn id="10" idx="1"/>
            <a:endCxn id="12" idx="3"/>
          </p:cNvCxnSpPr>
          <p:nvPr/>
        </p:nvCxnSpPr>
        <p:spPr>
          <a:xfrm flipH="1">
            <a:off x="2170633" y="2999573"/>
            <a:ext cx="308137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01952FB-1BFE-D8A4-BEB6-1972701F2C8C}"/>
              </a:ext>
            </a:extLst>
          </p:cNvPr>
          <p:cNvSpPr/>
          <p:nvPr/>
        </p:nvSpPr>
        <p:spPr>
          <a:xfrm>
            <a:off x="760577" y="2076628"/>
            <a:ext cx="1410056" cy="1845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3E6DD3E8-CE51-6619-6824-FC4B49D9B2DC}"/>
              </a:ext>
            </a:extLst>
          </p:cNvPr>
          <p:cNvSpPr txBox="1"/>
          <p:nvPr/>
        </p:nvSpPr>
        <p:spPr>
          <a:xfrm>
            <a:off x="1922806" y="4519584"/>
            <a:ext cx="3481216" cy="139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كما يمكنك عرض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"تفاصيل العقد"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"تعديل بيانات العقد"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أو استخراج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"وصل"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لكل عقد على حدة عبر النقر على زر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"تحكم"</a:t>
            </a:r>
            <a:endParaRPr lang="fr-FR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avec flèche 21">
            <a:extLst>
              <a:ext uri="{FF2B5EF4-FFF2-40B4-BE49-F238E27FC236}">
                <a16:creationId xmlns:a16="http://schemas.microsoft.com/office/drawing/2014/main" id="{684E576F-B1E7-968D-C284-E5915A7DF35A}"/>
              </a:ext>
            </a:extLst>
          </p:cNvPr>
          <p:cNvCxnSpPr>
            <a:cxnSpLocks/>
            <a:stCxn id="16" idx="0"/>
            <a:endCxn id="23" idx="3"/>
          </p:cNvCxnSpPr>
          <p:nvPr/>
        </p:nvCxnSpPr>
        <p:spPr>
          <a:xfrm rot="16200000" flipV="1">
            <a:off x="2122718" y="2978887"/>
            <a:ext cx="135826" cy="294556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AF536FA-8237-D30C-5B95-23D7ACA05E83}"/>
              </a:ext>
            </a:extLst>
          </p:cNvPr>
          <p:cNvSpPr/>
          <p:nvPr/>
        </p:nvSpPr>
        <p:spPr>
          <a:xfrm>
            <a:off x="376016" y="4213077"/>
            <a:ext cx="1410056" cy="1947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341004-E976-8CE7-655B-AB254A45D155}"/>
              </a:ext>
            </a:extLst>
          </p:cNvPr>
          <p:cNvSpPr/>
          <p:nvPr/>
        </p:nvSpPr>
        <p:spPr>
          <a:xfrm>
            <a:off x="401655" y="4230169"/>
            <a:ext cx="316192" cy="307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20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62FB5BA6-32B7-AA0F-CD78-80C15B001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948"/>
            <a:ext cx="12192000" cy="59861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860560-6D4B-69F4-E9B1-B96AB2769EA9}"/>
              </a:ext>
            </a:extLst>
          </p:cNvPr>
          <p:cNvSpPr/>
          <p:nvPr/>
        </p:nvSpPr>
        <p:spPr>
          <a:xfrm>
            <a:off x="10554056" y="2530412"/>
            <a:ext cx="1637944" cy="338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F9DF2D9-46BB-44DE-87F7-A9DEAE1057E4}"/>
              </a:ext>
            </a:extLst>
          </p:cNvPr>
          <p:cNvSpPr txBox="1"/>
          <p:nvPr/>
        </p:nvSpPr>
        <p:spPr>
          <a:xfrm>
            <a:off x="5272754" y="2029427"/>
            <a:ext cx="4250905" cy="670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D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القائمة الجانبية، تحت قائمة </a:t>
            </a:r>
            <a:r>
              <a:rPr lang="ar-D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"المحاسبة التوثيقية" </a:t>
            </a:r>
            <a:r>
              <a:rPr lang="ar-D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انقر على خانة </a:t>
            </a:r>
            <a:r>
              <a:rPr lang="ar-D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"قبض مصاريف العقود</a:t>
            </a:r>
            <a:r>
              <a:rPr lang="ar-DZ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fr-FR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68F3F91A-F6EE-4CD9-AC88-13A3876D889A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9523659" y="2364647"/>
            <a:ext cx="1030397" cy="335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6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0AD0A484-A55D-A822-C5CC-B5FB5896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086"/>
            <a:ext cx="12192000" cy="6041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D508B2-6375-C738-5555-8EEA8E2094BB}"/>
              </a:ext>
            </a:extLst>
          </p:cNvPr>
          <p:cNvSpPr/>
          <p:nvPr/>
        </p:nvSpPr>
        <p:spPr>
          <a:xfrm>
            <a:off x="9596927" y="2822663"/>
            <a:ext cx="752029" cy="35268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7B966A6-D3DE-4B29-9C17-3F6D3928DE3C}"/>
              </a:ext>
            </a:extLst>
          </p:cNvPr>
          <p:cNvSpPr txBox="1"/>
          <p:nvPr/>
        </p:nvSpPr>
        <p:spPr>
          <a:xfrm>
            <a:off x="2987016" y="171501"/>
            <a:ext cx="5991810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يمكنك متابعة عمليات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قبض مصاريف العقود 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من </a:t>
            </a: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هذه الواجهة، تجد في هذه القائمة كل العقود التي </a:t>
            </a:r>
            <a:r>
              <a:rPr lang="ar-D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تمت فهرستها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6397FAA-89E1-40F7-93E0-A752B75D5FFC}"/>
              </a:ext>
            </a:extLst>
          </p:cNvPr>
          <p:cNvSpPr txBox="1"/>
          <p:nvPr/>
        </p:nvSpPr>
        <p:spPr>
          <a:xfrm rot="16200000">
            <a:off x="9439445" y="5329143"/>
            <a:ext cx="1066992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 الفهارس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2229F-B118-484D-D5B7-2D689306397B}"/>
              </a:ext>
            </a:extLst>
          </p:cNvPr>
          <p:cNvSpPr/>
          <p:nvPr/>
        </p:nvSpPr>
        <p:spPr>
          <a:xfrm>
            <a:off x="8810999" y="2822663"/>
            <a:ext cx="743198" cy="35268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9CE3D1EC-73CA-14E1-60C9-26824E398DB6}"/>
              </a:ext>
            </a:extLst>
          </p:cNvPr>
          <p:cNvSpPr txBox="1"/>
          <p:nvPr/>
        </p:nvSpPr>
        <p:spPr>
          <a:xfrm rot="16200000">
            <a:off x="8571462" y="5315739"/>
            <a:ext cx="1213443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 الوصولات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9BCF2-385B-C682-E0E9-C767DC0870CF}"/>
              </a:ext>
            </a:extLst>
          </p:cNvPr>
          <p:cNvSpPr/>
          <p:nvPr/>
        </p:nvSpPr>
        <p:spPr>
          <a:xfrm>
            <a:off x="7041736" y="2822663"/>
            <a:ext cx="1717704" cy="35268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7E7F9650-A117-7698-C655-FB9AA91F74BB}"/>
              </a:ext>
            </a:extLst>
          </p:cNvPr>
          <p:cNvSpPr txBox="1"/>
          <p:nvPr/>
        </p:nvSpPr>
        <p:spPr>
          <a:xfrm>
            <a:off x="7293866" y="5615156"/>
            <a:ext cx="1213443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معلومات العقد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B5E44D2-1963-4243-BF68-DABDAF8537B7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7882600" y="5076201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563BF41-44E5-8695-B751-73318AEBBB40}"/>
              </a:ext>
            </a:extLst>
          </p:cNvPr>
          <p:cNvCxnSpPr>
            <a:cxnSpLocks/>
          </p:cNvCxnSpPr>
          <p:nvPr/>
        </p:nvCxnSpPr>
        <p:spPr>
          <a:xfrm flipH="1" flipV="1">
            <a:off x="9178183" y="4537246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A7BCF19-4D1E-0743-626C-AAF3797E2E02}"/>
              </a:ext>
            </a:extLst>
          </p:cNvPr>
          <p:cNvCxnSpPr>
            <a:cxnSpLocks/>
          </p:cNvCxnSpPr>
          <p:nvPr/>
        </p:nvCxnSpPr>
        <p:spPr>
          <a:xfrm flipH="1" flipV="1">
            <a:off x="9972941" y="4624263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A52BB20-6B70-F1F9-7C5E-FEBE6A120924}"/>
              </a:ext>
            </a:extLst>
          </p:cNvPr>
          <p:cNvCxnSpPr>
            <a:cxnSpLocks/>
          </p:cNvCxnSpPr>
          <p:nvPr/>
        </p:nvCxnSpPr>
        <p:spPr>
          <a:xfrm flipH="1" flipV="1">
            <a:off x="5358212" y="4537245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3BF3C8C-EB44-E13A-2748-62E0D582FC8E}"/>
              </a:ext>
            </a:extLst>
          </p:cNvPr>
          <p:cNvCxnSpPr>
            <a:cxnSpLocks/>
          </p:cNvCxnSpPr>
          <p:nvPr/>
        </p:nvCxnSpPr>
        <p:spPr>
          <a:xfrm flipV="1">
            <a:off x="3072271" y="4991340"/>
            <a:ext cx="0" cy="420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BB2E4DF-8752-ED52-B909-3813EF4BD18B}"/>
              </a:ext>
            </a:extLst>
          </p:cNvPr>
          <p:cNvCxnSpPr>
            <a:cxnSpLocks/>
          </p:cNvCxnSpPr>
          <p:nvPr/>
        </p:nvCxnSpPr>
        <p:spPr>
          <a:xfrm flipH="1" flipV="1">
            <a:off x="2221886" y="4798126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78006C5-DC45-64EC-FCF0-7A770EC8E900}"/>
              </a:ext>
            </a:extLst>
          </p:cNvPr>
          <p:cNvCxnSpPr>
            <a:cxnSpLocks/>
          </p:cNvCxnSpPr>
          <p:nvPr/>
        </p:nvCxnSpPr>
        <p:spPr>
          <a:xfrm flipH="1" flipV="1">
            <a:off x="927821" y="4991340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9523F7E-D7B4-CDED-ED46-64D48CB40797}"/>
              </a:ext>
            </a:extLst>
          </p:cNvPr>
          <p:cNvSpPr/>
          <p:nvPr/>
        </p:nvSpPr>
        <p:spPr>
          <a:xfrm>
            <a:off x="3512322" y="2822663"/>
            <a:ext cx="3489921" cy="35268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9F4A4024-A3DD-CDD5-A542-1CC45969447F}"/>
              </a:ext>
            </a:extLst>
          </p:cNvPr>
          <p:cNvSpPr txBox="1"/>
          <p:nvPr/>
        </p:nvSpPr>
        <p:spPr>
          <a:xfrm>
            <a:off x="4769478" y="5089331"/>
            <a:ext cx="1213443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معلومات الدفع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2CA2DB-5D93-3DD1-6544-1E3D55B77BFE}"/>
              </a:ext>
            </a:extLst>
          </p:cNvPr>
          <p:cNvSpPr/>
          <p:nvPr/>
        </p:nvSpPr>
        <p:spPr>
          <a:xfrm>
            <a:off x="21505" y="1786071"/>
            <a:ext cx="1717703" cy="45634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FA2C36D1-B2A1-567B-6D89-A75482C2DD9A}"/>
              </a:ext>
            </a:extLst>
          </p:cNvPr>
          <p:cNvSpPr txBox="1"/>
          <p:nvPr/>
        </p:nvSpPr>
        <p:spPr>
          <a:xfrm>
            <a:off x="330093" y="5538241"/>
            <a:ext cx="1213443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F23324FA-B2A3-A85B-3098-85B80DFF307C}"/>
              </a:ext>
            </a:extLst>
          </p:cNvPr>
          <p:cNvSpPr txBox="1"/>
          <p:nvPr/>
        </p:nvSpPr>
        <p:spPr>
          <a:xfrm rot="16200000">
            <a:off x="1772111" y="5602321"/>
            <a:ext cx="935527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الحسابات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A2F12905-83CC-8169-BCD2-4F649B92628F}"/>
              </a:ext>
            </a:extLst>
          </p:cNvPr>
          <p:cNvSpPr txBox="1"/>
          <p:nvPr/>
        </p:nvSpPr>
        <p:spPr>
          <a:xfrm rot="16200000">
            <a:off x="2581993" y="5640426"/>
            <a:ext cx="93607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المجموع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7A3071-2858-2227-C098-776E45553D2B}"/>
              </a:ext>
            </a:extLst>
          </p:cNvPr>
          <p:cNvSpPr/>
          <p:nvPr/>
        </p:nvSpPr>
        <p:spPr>
          <a:xfrm>
            <a:off x="2646633" y="2822663"/>
            <a:ext cx="788698" cy="35268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5F938-FBD9-05C4-A5A2-6D14760DE5F3}"/>
              </a:ext>
            </a:extLst>
          </p:cNvPr>
          <p:cNvSpPr/>
          <p:nvPr/>
        </p:nvSpPr>
        <p:spPr>
          <a:xfrm>
            <a:off x="1808616" y="2822663"/>
            <a:ext cx="788698" cy="35268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35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7F08F-5C1A-3B24-769C-1B89A221C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606A17FB-5AFE-2336-736F-94A8F23B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825"/>
            <a:ext cx="12192000" cy="6048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C9393C-DF13-B575-462B-08C176EBFEAA}"/>
              </a:ext>
            </a:extLst>
          </p:cNvPr>
          <p:cNvSpPr/>
          <p:nvPr/>
        </p:nvSpPr>
        <p:spPr>
          <a:xfrm>
            <a:off x="1833564" y="3191592"/>
            <a:ext cx="900112" cy="2692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563CB11-699D-7F7C-7C8A-1402502D0E07}"/>
              </a:ext>
            </a:extLst>
          </p:cNvPr>
          <p:cNvSpPr txBox="1"/>
          <p:nvPr/>
        </p:nvSpPr>
        <p:spPr>
          <a:xfrm>
            <a:off x="1921155" y="1915421"/>
            <a:ext cx="4819833" cy="1063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لاعتماد حسابات مصاريف كل عقد على حدة، اضغط على زر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"اعتماد"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للعقد المقصود. كما يمكنك اعتماد جميع العقود بنقرة واحدة بالنقر على زر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"اعتماد الكل"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16AACBB-3C69-242F-82FE-D9F420A14517}"/>
              </a:ext>
            </a:extLst>
          </p:cNvPr>
          <p:cNvCxnSpPr>
            <a:cxnSpLocks/>
            <a:stCxn id="8" idx="1"/>
            <a:endCxn id="15" idx="2"/>
          </p:cNvCxnSpPr>
          <p:nvPr/>
        </p:nvCxnSpPr>
        <p:spPr>
          <a:xfrm rot="10800000">
            <a:off x="408781" y="2127904"/>
            <a:ext cx="1512374" cy="31936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6084848-8410-9569-6862-4905005C1EAD}"/>
              </a:ext>
            </a:extLst>
          </p:cNvPr>
          <p:cNvCxnSpPr>
            <a:cxnSpLocks/>
            <a:stCxn id="8" idx="1"/>
            <a:endCxn id="21" idx="0"/>
          </p:cNvCxnSpPr>
          <p:nvPr/>
        </p:nvCxnSpPr>
        <p:spPr>
          <a:xfrm flipH="1">
            <a:off x="973932" y="2447266"/>
            <a:ext cx="947223" cy="6904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56C1602-F34E-7C79-8019-A6078A084188}"/>
              </a:ext>
            </a:extLst>
          </p:cNvPr>
          <p:cNvSpPr/>
          <p:nvPr/>
        </p:nvSpPr>
        <p:spPr>
          <a:xfrm>
            <a:off x="58737" y="1819368"/>
            <a:ext cx="700087" cy="3085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F186FE-5CB0-B87E-8185-8C8866B50766}"/>
              </a:ext>
            </a:extLst>
          </p:cNvPr>
          <p:cNvSpPr/>
          <p:nvPr/>
        </p:nvSpPr>
        <p:spPr>
          <a:xfrm>
            <a:off x="163513" y="3137694"/>
            <a:ext cx="1620837" cy="288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309A3110-D632-7D65-1DDA-231B50DDE862}"/>
                  </a:ext>
                </a:extLst>
              </p14:cNvPr>
              <p14:cNvContentPartPr/>
              <p14:nvPr/>
            </p14:nvContentPartPr>
            <p14:xfrm>
              <a:off x="2148660" y="3299160"/>
              <a:ext cx="518400" cy="3060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309A3110-D632-7D65-1DDA-231B50DDE8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2660" y="3227160"/>
                <a:ext cx="5900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7BE81A95-6BA9-9967-CB92-CC0AEEE23C5E}"/>
                  </a:ext>
                </a:extLst>
              </p14:cNvPr>
              <p14:cNvContentPartPr/>
              <p14:nvPr/>
            </p14:nvContentPartPr>
            <p14:xfrm>
              <a:off x="2262780" y="5699280"/>
              <a:ext cx="388800" cy="792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7BE81A95-6BA9-9967-CB92-CC0AEEE23C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6780" y="5627280"/>
                <a:ext cx="460440" cy="15156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2">
            <a:extLst>
              <a:ext uri="{FF2B5EF4-FFF2-40B4-BE49-F238E27FC236}">
                <a16:creationId xmlns:a16="http://schemas.microsoft.com/office/drawing/2014/main" id="{ECE8282D-3D3C-926C-F16A-1905045995E9}"/>
              </a:ext>
            </a:extLst>
          </p:cNvPr>
          <p:cNvSpPr txBox="1"/>
          <p:nvPr/>
        </p:nvSpPr>
        <p:spPr>
          <a:xfrm>
            <a:off x="3174159" y="4005747"/>
            <a:ext cx="3636840" cy="1063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يمكنك عرض حسابات كل عقد للتأكد منها قبل اعتمادها وذلك بالنقر على زر </a:t>
            </a:r>
            <a:r>
              <a:rPr lang="ar-DZ" sz="2000" b="1" dirty="0">
                <a:solidFill>
                  <a:srgbClr val="C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"تفاصيل"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2000" b="1" dirty="0">
                <a:solidFill>
                  <a:srgbClr val="C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"أخرى"</a:t>
            </a:r>
            <a:endParaRPr lang="fr-FR" sz="2000" b="1" dirty="0">
              <a:solidFill>
                <a:srgbClr val="C00000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7F58080D-2890-01FE-1336-F892388CD926}"/>
              </a:ext>
            </a:extLst>
          </p:cNvPr>
          <p:cNvCxnSpPr>
            <a:cxnSpLocks/>
            <a:stCxn id="57" idx="1"/>
            <a:endCxn id="2" idx="3"/>
          </p:cNvCxnSpPr>
          <p:nvPr/>
        </p:nvCxnSpPr>
        <p:spPr>
          <a:xfrm flipH="1">
            <a:off x="2733676" y="4537592"/>
            <a:ext cx="44048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>
            <a:extLst>
              <a:ext uri="{FF2B5EF4-FFF2-40B4-BE49-F238E27FC236}">
                <a16:creationId xmlns:a16="http://schemas.microsoft.com/office/drawing/2014/main" id="{4948EE03-4FA1-24B5-CAF3-1F496FC19460}"/>
              </a:ext>
            </a:extLst>
          </p:cNvPr>
          <p:cNvSpPr txBox="1"/>
          <p:nvPr/>
        </p:nvSpPr>
        <p:spPr>
          <a:xfrm>
            <a:off x="109324" y="4157689"/>
            <a:ext cx="1674812" cy="13930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يمكنك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"عرض تفاصيل العقد" 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"تعديل بيانات العقد" 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هنا</a:t>
            </a:r>
            <a:endParaRPr lang="fr-FR" sz="2000" dirty="0">
              <a:solidFill>
                <a:srgbClr val="C00000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8">
            <a:extLst>
              <a:ext uri="{FF2B5EF4-FFF2-40B4-BE49-F238E27FC236}">
                <a16:creationId xmlns:a16="http://schemas.microsoft.com/office/drawing/2014/main" id="{83E94310-4381-5E3B-BB5C-9BA7E83D906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554" y="3713618"/>
            <a:ext cx="632020" cy="26551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8">
            <a:extLst>
              <a:ext uri="{FF2B5EF4-FFF2-40B4-BE49-F238E27FC236}">
                <a16:creationId xmlns:a16="http://schemas.microsoft.com/office/drawing/2014/main" id="{FE8943F7-5AFC-4970-1D7B-AF54C3B5769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7417" y="3855533"/>
            <a:ext cx="364268" cy="24943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86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71CF9-692D-D39E-7746-55FBF5F5B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2E98EC81-BCA8-8C95-349D-862866E0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825"/>
            <a:ext cx="12192000" cy="6048350"/>
          </a:xfrm>
          <a:prstGeom prst="rect">
            <a:avLst/>
          </a:prstGeom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C3F7788E-5D36-E07B-2761-35CA1E3AEA66}"/>
              </a:ext>
            </a:extLst>
          </p:cNvPr>
          <p:cNvSpPr txBox="1"/>
          <p:nvPr/>
        </p:nvSpPr>
        <p:spPr>
          <a:xfrm>
            <a:off x="158752" y="637759"/>
            <a:ext cx="4146548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إذا أردت إلغاء اعتماد محاسبات كل العقود في القائمة، انقر على زر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"إلغاء الكل"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D252D8-7B59-EE0C-F5F6-BF31575C1B7A}"/>
              </a:ext>
            </a:extLst>
          </p:cNvPr>
          <p:cNvSpPr/>
          <p:nvPr/>
        </p:nvSpPr>
        <p:spPr>
          <a:xfrm>
            <a:off x="779145" y="1819368"/>
            <a:ext cx="668338" cy="3085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8">
            <a:extLst>
              <a:ext uri="{FF2B5EF4-FFF2-40B4-BE49-F238E27FC236}">
                <a16:creationId xmlns:a16="http://schemas.microsoft.com/office/drawing/2014/main" id="{C11DDFE2-86F4-2F26-42DD-8EC53AAFE3CB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5400000">
            <a:off x="1449050" y="1036391"/>
            <a:ext cx="447241" cy="111871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81D3F497-1CEE-18D2-7E72-3AD6A7A0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2" t="40405" r="14961" b="23360"/>
          <a:stretch>
            <a:fillRect/>
          </a:stretch>
        </p:blipFill>
        <p:spPr>
          <a:xfrm>
            <a:off x="175221" y="2828925"/>
            <a:ext cx="10197504" cy="221323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303B643-B0B1-4108-A027-1F058C6E5C49}"/>
              </a:ext>
            </a:extLst>
          </p:cNvPr>
          <p:cNvSpPr txBox="1"/>
          <p:nvPr/>
        </p:nvSpPr>
        <p:spPr>
          <a:xfrm>
            <a:off x="2473326" y="2285009"/>
            <a:ext cx="4646611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كما يمكنك إلغاء اعتماد محاسبات كل عقد على حدة، وذلك بالنقر على زر 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"إلغاء </a:t>
            </a:r>
            <a:r>
              <a:rPr lang="ar-DZ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الإعتماد</a:t>
            </a:r>
            <a:r>
              <a:rPr lang="ar-D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أمام كل عقد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35BCF0-C695-7C5A-DE29-1373EAF925AE}"/>
              </a:ext>
            </a:extLst>
          </p:cNvPr>
          <p:cNvSpPr/>
          <p:nvPr/>
        </p:nvSpPr>
        <p:spPr>
          <a:xfrm>
            <a:off x="163513" y="3154364"/>
            <a:ext cx="1614487" cy="296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8">
            <a:extLst>
              <a:ext uri="{FF2B5EF4-FFF2-40B4-BE49-F238E27FC236}">
                <a16:creationId xmlns:a16="http://schemas.microsoft.com/office/drawing/2014/main" id="{724E6041-5321-46EF-0B65-93D4560ABC3F}"/>
              </a:ext>
            </a:extLst>
          </p:cNvPr>
          <p:cNvCxnSpPr>
            <a:cxnSpLocks/>
            <a:stCxn id="7" idx="1"/>
            <a:endCxn id="10" idx="0"/>
          </p:cNvCxnSpPr>
          <p:nvPr/>
        </p:nvCxnSpPr>
        <p:spPr>
          <a:xfrm rot="10800000" flipV="1">
            <a:off x="970758" y="2652192"/>
            <a:ext cx="1502569" cy="50217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5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F95606C-6A58-755E-48A6-07842AF44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45"/>
            <a:ext cx="12192000" cy="6115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5A812-F239-3B8C-06A2-68E734DB98F9}"/>
              </a:ext>
            </a:extLst>
          </p:cNvPr>
          <p:cNvSpPr/>
          <p:nvPr/>
        </p:nvSpPr>
        <p:spPr>
          <a:xfrm>
            <a:off x="203942" y="3428999"/>
            <a:ext cx="1485900" cy="1640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A622D22-9B0A-6F3E-2310-D1FC5A3E6219}"/>
              </a:ext>
            </a:extLst>
          </p:cNvPr>
          <p:cNvSpPr txBox="1"/>
          <p:nvPr/>
        </p:nvSpPr>
        <p:spPr>
          <a:xfrm>
            <a:off x="3095625" y="4005747"/>
            <a:ext cx="3715373" cy="1063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 اعتماد حسابات عقد، يمكنك توليد </a:t>
            </a: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وصل</a:t>
            </a: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حسب </a:t>
            </a: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النموذج</a:t>
            </a: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المعمول به في مكتبكم كما يمكنك توليد </a:t>
            </a: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فاتورة</a:t>
            </a: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ملف</a:t>
            </a: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B489954-D27A-4635-6FE0-EEC6E4459881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 flipV="1">
            <a:off x="1689842" y="4249218"/>
            <a:ext cx="1405783" cy="2883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1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logiciel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882889DC-CA36-F3B0-E98C-38857AA2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212"/>
            <a:ext cx="12192000" cy="608957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EAA6831F-52C5-2BCE-3B8D-F4958581EEB7}"/>
              </a:ext>
            </a:extLst>
          </p:cNvPr>
          <p:cNvGrpSpPr/>
          <p:nvPr/>
        </p:nvGrpSpPr>
        <p:grpSpPr>
          <a:xfrm>
            <a:off x="9372395" y="1511299"/>
            <a:ext cx="2320656" cy="1548685"/>
            <a:chOff x="9372395" y="1511299"/>
            <a:chExt cx="2320656" cy="1548685"/>
          </a:xfrm>
        </p:grpSpPr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81B83DFF-6C11-4F4A-84D3-79F8E204C597}"/>
                </a:ext>
              </a:extLst>
            </p:cNvPr>
            <p:cNvSpPr txBox="1"/>
            <p:nvPr/>
          </p:nvSpPr>
          <p:spPr>
            <a:xfrm>
              <a:off x="9372395" y="2073784"/>
              <a:ext cx="1418956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تحميل الوصل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F74587E2-A99B-9826-DF29-462488F7F79A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10081873" y="1730374"/>
              <a:ext cx="992527" cy="3434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E4356B-903A-F370-AE38-AC5A4774C258}"/>
                </a:ext>
              </a:extLst>
            </p:cNvPr>
            <p:cNvSpPr/>
            <p:nvPr/>
          </p:nvSpPr>
          <p:spPr>
            <a:xfrm>
              <a:off x="11074400" y="1511300"/>
              <a:ext cx="222250" cy="219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BCB825-1F53-C2DD-2AB9-C56F9C1A4D88}"/>
                </a:ext>
              </a:extLst>
            </p:cNvPr>
            <p:cNvSpPr/>
            <p:nvPr/>
          </p:nvSpPr>
          <p:spPr>
            <a:xfrm>
              <a:off x="11334750" y="1511299"/>
              <a:ext cx="199855" cy="219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extBox 2">
              <a:extLst>
                <a:ext uri="{FF2B5EF4-FFF2-40B4-BE49-F238E27FC236}">
                  <a16:creationId xmlns:a16="http://schemas.microsoft.com/office/drawing/2014/main" id="{A3D49973-EB73-CFF5-B3A5-C8F045C04D38}"/>
                </a:ext>
              </a:extLst>
            </p:cNvPr>
            <p:cNvSpPr txBox="1"/>
            <p:nvPr/>
          </p:nvSpPr>
          <p:spPr>
            <a:xfrm>
              <a:off x="10274095" y="2654937"/>
              <a:ext cx="1418956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طباعة الوصل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F2B8B130-9F83-4557-3B2F-264E4CBD15B8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11434678" y="1730374"/>
              <a:ext cx="0" cy="9245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id="{7DAE3306-C177-EFA9-3D62-6E3E45848B80}"/>
              </a:ext>
            </a:extLst>
          </p:cNvPr>
          <p:cNvSpPr txBox="1"/>
          <p:nvPr/>
        </p:nvSpPr>
        <p:spPr>
          <a:xfrm>
            <a:off x="4167322" y="401854"/>
            <a:ext cx="385735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وصل (نموذج شرق)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2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51DC37D3-88A0-8C1D-D92D-70157F98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77"/>
            <a:ext cx="12192000" cy="6609046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CCB4FEF3-B3C5-E1A7-C9AD-67ADFB5258AB}"/>
              </a:ext>
            </a:extLst>
          </p:cNvPr>
          <p:cNvSpPr txBox="1"/>
          <p:nvPr/>
        </p:nvSpPr>
        <p:spPr>
          <a:xfrm>
            <a:off x="4167322" y="401854"/>
            <a:ext cx="385735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فاتورة (ملف </a:t>
            </a:r>
            <a:r>
              <a: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ar-D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4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523</Words>
  <Application>Microsoft Office PowerPoint</Application>
  <PresentationFormat>Grand écran</PresentationFormat>
  <Paragraphs>61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Présentation PowerPoint</vt:lpstr>
      <vt:lpstr>اعتماد محاسبة عقد / توليد وصل قبض المصاريف (الإصدار المبسط)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الإصدار الجديد : قبض جزئي/قبض كلي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(العنوان):</dc:title>
  <dc:creator>abdellah Deroueche</dc:creator>
  <cp:lastModifiedBy>éléctro nium</cp:lastModifiedBy>
  <cp:revision>85</cp:revision>
  <dcterms:created xsi:type="dcterms:W3CDTF">2024-03-10T14:04:43Z</dcterms:created>
  <dcterms:modified xsi:type="dcterms:W3CDTF">2026-01-14T21:45:26Z</dcterms:modified>
</cp:coreProperties>
</file>