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60" r:id="rId2"/>
    <p:sldId id="261" r:id="rId3"/>
    <p:sldId id="262" r:id="rId4"/>
    <p:sldId id="263" r:id="rId5"/>
    <p:sldId id="279" r:id="rId6"/>
    <p:sldId id="264" r:id="rId7"/>
    <p:sldId id="280" r:id="rId8"/>
    <p:sldId id="281" r:id="rId9"/>
    <p:sldId id="269" r:id="rId10"/>
    <p:sldId id="308" r:id="rId11"/>
    <p:sldId id="266" r:id="rId12"/>
    <p:sldId id="267" r:id="rId13"/>
    <p:sldId id="268" r:id="rId14"/>
    <p:sldId id="289" r:id="rId15"/>
    <p:sldId id="271" r:id="rId16"/>
    <p:sldId id="272" r:id="rId17"/>
    <p:sldId id="273" r:id="rId18"/>
    <p:sldId id="276" r:id="rId19"/>
    <p:sldId id="286" r:id="rId20"/>
    <p:sldId id="278" r:id="rId21"/>
    <p:sldId id="282" r:id="rId22"/>
    <p:sldId id="288" r:id="rId23"/>
    <p:sldId id="287" r:id="rId24"/>
    <p:sldId id="283" r:id="rId25"/>
    <p:sldId id="310" r:id="rId26"/>
    <p:sldId id="311" r:id="rId27"/>
    <p:sldId id="312" r:id="rId28"/>
    <p:sldId id="313" r:id="rId29"/>
    <p:sldId id="314" r:id="rId30"/>
    <p:sldId id="315" r:id="rId31"/>
    <p:sldId id="284" r:id="rId32"/>
    <p:sldId id="285" r:id="rId33"/>
    <p:sldId id="316" r:id="rId34"/>
    <p:sldId id="317" r:id="rId35"/>
    <p:sldId id="318" r:id="rId36"/>
    <p:sldId id="319" r:id="rId37"/>
    <p:sldId id="320" r:id="rId38"/>
    <p:sldId id="321" r:id="rId39"/>
    <p:sldId id="322" r:id="rId40"/>
    <p:sldId id="323" r:id="rId4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الفهرس الإلكتروني وحساب مصاريف العقد مع عرض الإحصائيات الشهرية لأداء المكتب" id="{559A7443-AE4E-4764-A0A0-6FEA4C516E42}">
          <p14:sldIdLst>
            <p14:sldId id="260"/>
            <p14:sldId id="261"/>
            <p14:sldId id="262"/>
            <p14:sldId id="263"/>
          </p14:sldIdLst>
        </p14:section>
        <p14:section name="الحالة الأولى: الفهرسة المباشرة" id="{2DFAB017-775D-4188-B419-415658BEAA08}">
          <p14:sldIdLst>
            <p14:sldId id="279"/>
            <p14:sldId id="264"/>
            <p14:sldId id="280"/>
            <p14:sldId id="281"/>
          </p14:sldIdLst>
        </p14:section>
        <p14:section name=" الحالة الثانية: فهرسة العقد بعد استقبال العقد أو بعد تحريره" id="{C5DB55BA-85C5-4D6A-820D-CD3B9CAFAE37}">
          <p14:sldIdLst>
            <p14:sldId id="269"/>
            <p14:sldId id="308"/>
            <p14:sldId id="266"/>
            <p14:sldId id="267"/>
            <p14:sldId id="268"/>
          </p14:sldIdLst>
        </p14:section>
        <p14:section name="الحالات الاستثنائية" id="{2863DA36-387B-442E-A210-F8E18EF81C7B}">
          <p14:sldIdLst>
            <p14:sldId id="289"/>
            <p14:sldId id="271"/>
            <p14:sldId id="272"/>
            <p14:sldId id="273"/>
            <p14:sldId id="276"/>
            <p14:sldId id="286"/>
            <p14:sldId id="278"/>
          </p14:sldIdLst>
        </p14:section>
        <p14:section name="- عرض الفهرس اليومي للعقود والإحصائيات الشهرية لأداء المكتب:" id="{215B743B-B24F-436F-9DB9-34F960C51286}">
          <p14:sldIdLst>
            <p14:sldId id="282"/>
          </p14:sldIdLst>
        </p14:section>
        <p14:section name="عرض الفهرس اليومي للعقود" id="{BA984970-38B9-4418-8BED-751F3AF3AE4F}">
          <p14:sldIdLst>
            <p14:sldId id="288"/>
            <p14:sldId id="287"/>
            <p14:sldId id="283"/>
          </p14:sldIdLst>
        </p14:section>
        <p14:section name="تعديل عقد مفهرس" id="{5D20B43E-8588-456A-A1C9-F920EC78C9B3}">
          <p14:sldIdLst>
            <p14:sldId id="310"/>
            <p14:sldId id="311"/>
            <p14:sldId id="312"/>
          </p14:sldIdLst>
        </p14:section>
        <p14:section name="حذف فهرس عقد" id="{E9205CE9-B3CF-40CA-9892-D7D6E6F65F19}">
          <p14:sldIdLst>
            <p14:sldId id="313"/>
            <p14:sldId id="314"/>
            <p14:sldId id="315"/>
          </p14:sldIdLst>
        </p14:section>
        <p14:section name="عرض الإحصائيات الشهرية لأداء المكتب" id="{6DE5810E-46D2-4E59-B3AE-5E91B6670531}">
          <p14:sldIdLst>
            <p14:sldId id="284"/>
            <p14:sldId id="285"/>
          </p14:sldIdLst>
        </p14:section>
        <p14:section name="دمج ملف مودع مع الفهرس (في حالة نسيان من الاستقبال)" id="{0D4AAF9F-6239-4C76-AEC5-F3F326825191}">
          <p14:sldIdLst>
            <p14:sldId id="316"/>
            <p14:sldId id="317"/>
            <p14:sldId id="318"/>
            <p14:sldId id="319"/>
            <p14:sldId id="320"/>
          </p14:sldIdLst>
        </p14:section>
        <p14:section name="الفهرس الرسمي للعقود" id="{DA8893C4-1A52-4727-AA6A-0A37A46A48F2}">
          <p14:sldIdLst>
            <p14:sldId id="321"/>
          </p14:sldIdLst>
        </p14:section>
        <p14:section name="حفظ/تعديل ملخص العقد في سجل الفهرس الرسمي" id="{75E8C526-CBEF-4B9C-9416-E39AD6476E8C}">
          <p14:sldIdLst>
            <p14:sldId id="322"/>
            <p14:sldId id="32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6" clrIdx="0">
    <p:extLst>
      <p:ext uri="{19B8F6BF-5375-455C-9EA6-DF929625EA0E}">
        <p15:presenceInfo xmlns:p15="http://schemas.microsoft.com/office/powerpoint/2012/main" userId="USER" providerId="None"/>
      </p:ext>
    </p:extLst>
  </p:cmAuthor>
  <p:cmAuthor id="2" name="éléctro nium" initials="én" lastIdx="1" clrIdx="1">
    <p:extLst>
      <p:ext uri="{19B8F6BF-5375-455C-9EA6-DF929625EA0E}">
        <p15:presenceInfo xmlns:p15="http://schemas.microsoft.com/office/powerpoint/2012/main" userId="851d11408de132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660"/>
  </p:normalViewPr>
  <p:slideViewPr>
    <p:cSldViewPr snapToGrid="0">
      <p:cViewPr varScale="1">
        <p:scale>
          <a:sx n="112" d="100"/>
          <a:sy n="112" d="100"/>
        </p:scale>
        <p:origin x="5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3-17T02:18:55.999" idx="1">
    <p:pos x="4126" y="2565"/>
    <p:text>هل نعتمد أداء أم للعقود المحررة</p:text>
    <p:extLst>
      <p:ext uri="{C676402C-5697-4E1C-873F-D02D1690AC5C}">
        <p15:threadingInfo xmlns:p15="http://schemas.microsoft.com/office/powerpoint/2012/main" timeZoneBias="-60"/>
      </p:ext>
    </p:extLst>
  </p:cm>
  <p:cm authorId="1" dt="2024-03-17T02:38:47.325" idx="2">
    <p:pos x="6538" y="1990"/>
    <p:text>تكاليف أو مصاريف</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9C2D19-3795-4AB0-97DD-F3C9AA7D3FA8}" type="datetimeFigureOut">
              <a:rPr lang="fr-FR" smtClean="0"/>
              <a:t>14/01/2026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30E0AA-99EB-4AFB-BD09-EC104249CFBD}" type="slidenum">
              <a:rPr lang="fr-FR" smtClean="0"/>
              <a:t>‹N°›</a:t>
            </a:fld>
            <a:endParaRPr lang="fr-FR"/>
          </a:p>
        </p:txBody>
      </p:sp>
    </p:spTree>
    <p:extLst>
      <p:ext uri="{BB962C8B-B14F-4D97-AF65-F5344CB8AC3E}">
        <p14:creationId xmlns:p14="http://schemas.microsoft.com/office/powerpoint/2010/main" val="4266089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230E0AA-99EB-4AFB-BD09-EC104249CFBD}" type="slidenum">
              <a:rPr lang="fr-FR" smtClean="0"/>
              <a:t>1</a:t>
            </a:fld>
            <a:endParaRPr lang="fr-FR"/>
          </a:p>
        </p:txBody>
      </p:sp>
    </p:spTree>
    <p:extLst>
      <p:ext uri="{BB962C8B-B14F-4D97-AF65-F5344CB8AC3E}">
        <p14:creationId xmlns:p14="http://schemas.microsoft.com/office/powerpoint/2010/main" val="199986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6C04A-8142-3EA8-43EE-0C6A63BB54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6C687F82-426A-2351-F3F0-DCA09B67DF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4D90EC9A-BB9E-BB3A-EB0D-C1C16B4FA2EA}"/>
              </a:ext>
            </a:extLst>
          </p:cNvPr>
          <p:cNvSpPr>
            <a:spLocks noGrp="1"/>
          </p:cNvSpPr>
          <p:nvPr>
            <p:ph type="dt" sz="half" idx="10"/>
          </p:nvPr>
        </p:nvSpPr>
        <p:spPr/>
        <p:txBody>
          <a:bodyPr/>
          <a:lstStyle/>
          <a:p>
            <a:fld id="{6FB09AEE-64DD-4513-93FA-01D424DCFBBC}" type="datetimeFigureOut">
              <a:rPr lang="fr-FR" smtClean="0"/>
              <a:t>14/01/2026</a:t>
            </a:fld>
            <a:endParaRPr lang="fr-FR"/>
          </a:p>
        </p:txBody>
      </p:sp>
      <p:sp>
        <p:nvSpPr>
          <p:cNvPr id="5" name="Footer Placeholder 4">
            <a:extLst>
              <a:ext uri="{FF2B5EF4-FFF2-40B4-BE49-F238E27FC236}">
                <a16:creationId xmlns:a16="http://schemas.microsoft.com/office/drawing/2014/main" id="{51BEF290-9AE3-DCCC-32AA-432BD56D3F80}"/>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150BD175-E9B3-7A97-676D-E35E3E1E0E4F}"/>
              </a:ext>
            </a:extLst>
          </p:cNvPr>
          <p:cNvSpPr>
            <a:spLocks noGrp="1"/>
          </p:cNvSpPr>
          <p:nvPr>
            <p:ph type="sldNum" sz="quarter" idx="12"/>
          </p:nvPr>
        </p:nvSpPr>
        <p:spPr/>
        <p:txBody>
          <a:bodyPr/>
          <a:lstStyle/>
          <a:p>
            <a:fld id="{058389B6-D6C0-40B6-AD1C-BC40151B22E7}" type="slidenum">
              <a:rPr lang="fr-FR" smtClean="0"/>
              <a:t>‹N°›</a:t>
            </a:fld>
            <a:endParaRPr lang="fr-FR"/>
          </a:p>
        </p:txBody>
      </p:sp>
    </p:spTree>
    <p:extLst>
      <p:ext uri="{BB962C8B-B14F-4D97-AF65-F5344CB8AC3E}">
        <p14:creationId xmlns:p14="http://schemas.microsoft.com/office/powerpoint/2010/main" val="195559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39143-62A7-45C5-7286-1F53C9E3C1A4}"/>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AA4F36F0-BAA8-7EBA-4E4C-56224A2760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7495021-BB1D-3C48-9C42-5EB5F4E8C176}"/>
              </a:ext>
            </a:extLst>
          </p:cNvPr>
          <p:cNvSpPr>
            <a:spLocks noGrp="1"/>
          </p:cNvSpPr>
          <p:nvPr>
            <p:ph type="dt" sz="half" idx="10"/>
          </p:nvPr>
        </p:nvSpPr>
        <p:spPr/>
        <p:txBody>
          <a:bodyPr/>
          <a:lstStyle/>
          <a:p>
            <a:fld id="{6FB09AEE-64DD-4513-93FA-01D424DCFBBC}" type="datetimeFigureOut">
              <a:rPr lang="fr-FR" smtClean="0"/>
              <a:t>14/01/2026</a:t>
            </a:fld>
            <a:endParaRPr lang="fr-FR"/>
          </a:p>
        </p:txBody>
      </p:sp>
      <p:sp>
        <p:nvSpPr>
          <p:cNvPr id="5" name="Footer Placeholder 4">
            <a:extLst>
              <a:ext uri="{FF2B5EF4-FFF2-40B4-BE49-F238E27FC236}">
                <a16:creationId xmlns:a16="http://schemas.microsoft.com/office/drawing/2014/main" id="{15FA6D74-26E8-64CB-A271-701ADE73A264}"/>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19555978-FE1D-0845-277A-C7867DF538AA}"/>
              </a:ext>
            </a:extLst>
          </p:cNvPr>
          <p:cNvSpPr>
            <a:spLocks noGrp="1"/>
          </p:cNvSpPr>
          <p:nvPr>
            <p:ph type="sldNum" sz="quarter" idx="12"/>
          </p:nvPr>
        </p:nvSpPr>
        <p:spPr/>
        <p:txBody>
          <a:bodyPr/>
          <a:lstStyle/>
          <a:p>
            <a:fld id="{058389B6-D6C0-40B6-AD1C-BC40151B22E7}" type="slidenum">
              <a:rPr lang="fr-FR" smtClean="0"/>
              <a:t>‹N°›</a:t>
            </a:fld>
            <a:endParaRPr lang="fr-FR"/>
          </a:p>
        </p:txBody>
      </p:sp>
    </p:spTree>
    <p:extLst>
      <p:ext uri="{BB962C8B-B14F-4D97-AF65-F5344CB8AC3E}">
        <p14:creationId xmlns:p14="http://schemas.microsoft.com/office/powerpoint/2010/main" val="3180182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1C774E-5A9F-9196-EE3E-424CED6945C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6F9C737A-DA66-39B0-0AA4-FCEECFC0FC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AF9FB36C-BC46-C4D4-1EC5-5572DDC7981E}"/>
              </a:ext>
            </a:extLst>
          </p:cNvPr>
          <p:cNvSpPr>
            <a:spLocks noGrp="1"/>
          </p:cNvSpPr>
          <p:nvPr>
            <p:ph type="dt" sz="half" idx="10"/>
          </p:nvPr>
        </p:nvSpPr>
        <p:spPr/>
        <p:txBody>
          <a:bodyPr/>
          <a:lstStyle/>
          <a:p>
            <a:fld id="{6FB09AEE-64DD-4513-93FA-01D424DCFBBC}" type="datetimeFigureOut">
              <a:rPr lang="fr-FR" smtClean="0"/>
              <a:t>14/01/2026</a:t>
            </a:fld>
            <a:endParaRPr lang="fr-FR"/>
          </a:p>
        </p:txBody>
      </p:sp>
      <p:sp>
        <p:nvSpPr>
          <p:cNvPr id="5" name="Footer Placeholder 4">
            <a:extLst>
              <a:ext uri="{FF2B5EF4-FFF2-40B4-BE49-F238E27FC236}">
                <a16:creationId xmlns:a16="http://schemas.microsoft.com/office/drawing/2014/main" id="{6A98B3D0-AAE6-6DC0-2930-5AF25E6C855C}"/>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8BCF0534-0179-512B-E41F-A36001106E0E}"/>
              </a:ext>
            </a:extLst>
          </p:cNvPr>
          <p:cNvSpPr>
            <a:spLocks noGrp="1"/>
          </p:cNvSpPr>
          <p:nvPr>
            <p:ph type="sldNum" sz="quarter" idx="12"/>
          </p:nvPr>
        </p:nvSpPr>
        <p:spPr/>
        <p:txBody>
          <a:bodyPr/>
          <a:lstStyle/>
          <a:p>
            <a:fld id="{058389B6-D6C0-40B6-AD1C-BC40151B22E7}" type="slidenum">
              <a:rPr lang="fr-FR" smtClean="0"/>
              <a:t>‹N°›</a:t>
            </a:fld>
            <a:endParaRPr lang="fr-FR"/>
          </a:p>
        </p:txBody>
      </p:sp>
    </p:spTree>
    <p:extLst>
      <p:ext uri="{BB962C8B-B14F-4D97-AF65-F5344CB8AC3E}">
        <p14:creationId xmlns:p14="http://schemas.microsoft.com/office/powerpoint/2010/main" val="144638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DCDE4-B62F-E21C-04CA-D11769EB1FBC}"/>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642F74EB-1334-FDF3-870C-09640FA011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22BFA1E3-549D-D9C9-E979-A6D4A9BBAC96}"/>
              </a:ext>
            </a:extLst>
          </p:cNvPr>
          <p:cNvSpPr>
            <a:spLocks noGrp="1"/>
          </p:cNvSpPr>
          <p:nvPr>
            <p:ph type="dt" sz="half" idx="10"/>
          </p:nvPr>
        </p:nvSpPr>
        <p:spPr/>
        <p:txBody>
          <a:bodyPr/>
          <a:lstStyle/>
          <a:p>
            <a:fld id="{6FB09AEE-64DD-4513-93FA-01D424DCFBBC}" type="datetimeFigureOut">
              <a:rPr lang="fr-FR" smtClean="0"/>
              <a:t>14/01/2026</a:t>
            </a:fld>
            <a:endParaRPr lang="fr-FR"/>
          </a:p>
        </p:txBody>
      </p:sp>
      <p:sp>
        <p:nvSpPr>
          <p:cNvPr id="5" name="Footer Placeholder 4">
            <a:extLst>
              <a:ext uri="{FF2B5EF4-FFF2-40B4-BE49-F238E27FC236}">
                <a16:creationId xmlns:a16="http://schemas.microsoft.com/office/drawing/2014/main" id="{52A316B0-A208-079D-A9AF-D045AF66F295}"/>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5A5C4AD5-82C6-1384-E43A-958293F5CD38}"/>
              </a:ext>
            </a:extLst>
          </p:cNvPr>
          <p:cNvSpPr>
            <a:spLocks noGrp="1"/>
          </p:cNvSpPr>
          <p:nvPr>
            <p:ph type="sldNum" sz="quarter" idx="12"/>
          </p:nvPr>
        </p:nvSpPr>
        <p:spPr/>
        <p:txBody>
          <a:bodyPr/>
          <a:lstStyle/>
          <a:p>
            <a:fld id="{058389B6-D6C0-40B6-AD1C-BC40151B22E7}" type="slidenum">
              <a:rPr lang="fr-FR" smtClean="0"/>
              <a:t>‹N°›</a:t>
            </a:fld>
            <a:endParaRPr lang="fr-FR"/>
          </a:p>
        </p:txBody>
      </p:sp>
    </p:spTree>
    <p:extLst>
      <p:ext uri="{BB962C8B-B14F-4D97-AF65-F5344CB8AC3E}">
        <p14:creationId xmlns:p14="http://schemas.microsoft.com/office/powerpoint/2010/main" val="396405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AC991-72A3-9F57-7F45-33C2995334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0B9103B3-D447-6AF2-F731-085A0BC0B8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F65CE1-A49D-7A7E-088E-4D7220C1774C}"/>
              </a:ext>
            </a:extLst>
          </p:cNvPr>
          <p:cNvSpPr>
            <a:spLocks noGrp="1"/>
          </p:cNvSpPr>
          <p:nvPr>
            <p:ph type="dt" sz="half" idx="10"/>
          </p:nvPr>
        </p:nvSpPr>
        <p:spPr/>
        <p:txBody>
          <a:bodyPr/>
          <a:lstStyle/>
          <a:p>
            <a:fld id="{6FB09AEE-64DD-4513-93FA-01D424DCFBBC}" type="datetimeFigureOut">
              <a:rPr lang="fr-FR" smtClean="0"/>
              <a:t>14/01/2026</a:t>
            </a:fld>
            <a:endParaRPr lang="fr-FR"/>
          </a:p>
        </p:txBody>
      </p:sp>
      <p:sp>
        <p:nvSpPr>
          <p:cNvPr id="5" name="Footer Placeholder 4">
            <a:extLst>
              <a:ext uri="{FF2B5EF4-FFF2-40B4-BE49-F238E27FC236}">
                <a16:creationId xmlns:a16="http://schemas.microsoft.com/office/drawing/2014/main" id="{CFA4DA07-FE60-ACD5-069C-6B4269DD9ADF}"/>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62539E21-C1B2-3387-C833-494C411CF5D8}"/>
              </a:ext>
            </a:extLst>
          </p:cNvPr>
          <p:cNvSpPr>
            <a:spLocks noGrp="1"/>
          </p:cNvSpPr>
          <p:nvPr>
            <p:ph type="sldNum" sz="quarter" idx="12"/>
          </p:nvPr>
        </p:nvSpPr>
        <p:spPr/>
        <p:txBody>
          <a:bodyPr/>
          <a:lstStyle/>
          <a:p>
            <a:fld id="{058389B6-D6C0-40B6-AD1C-BC40151B22E7}" type="slidenum">
              <a:rPr lang="fr-FR" smtClean="0"/>
              <a:t>‹N°›</a:t>
            </a:fld>
            <a:endParaRPr lang="fr-FR"/>
          </a:p>
        </p:txBody>
      </p:sp>
    </p:spTree>
    <p:extLst>
      <p:ext uri="{BB962C8B-B14F-4D97-AF65-F5344CB8AC3E}">
        <p14:creationId xmlns:p14="http://schemas.microsoft.com/office/powerpoint/2010/main" val="274732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3811E-7CEB-2CE2-5C6E-C0FCD19FCDCD}"/>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DB85620A-0002-C2F9-C154-F3B9722A4A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63E10BDA-9760-7B5B-B0C0-AE5B988389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7F3B1668-E69A-249B-93A1-3F865B088CD0}"/>
              </a:ext>
            </a:extLst>
          </p:cNvPr>
          <p:cNvSpPr>
            <a:spLocks noGrp="1"/>
          </p:cNvSpPr>
          <p:nvPr>
            <p:ph type="dt" sz="half" idx="10"/>
          </p:nvPr>
        </p:nvSpPr>
        <p:spPr/>
        <p:txBody>
          <a:bodyPr/>
          <a:lstStyle/>
          <a:p>
            <a:fld id="{6FB09AEE-64DD-4513-93FA-01D424DCFBBC}" type="datetimeFigureOut">
              <a:rPr lang="fr-FR" smtClean="0"/>
              <a:t>14/01/2026</a:t>
            </a:fld>
            <a:endParaRPr lang="fr-FR"/>
          </a:p>
        </p:txBody>
      </p:sp>
      <p:sp>
        <p:nvSpPr>
          <p:cNvPr id="6" name="Footer Placeholder 5">
            <a:extLst>
              <a:ext uri="{FF2B5EF4-FFF2-40B4-BE49-F238E27FC236}">
                <a16:creationId xmlns:a16="http://schemas.microsoft.com/office/drawing/2014/main" id="{2DF406FF-2BAF-D97A-C6E0-6E307A1FA491}"/>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C12456C6-7140-B505-7594-779160493976}"/>
              </a:ext>
            </a:extLst>
          </p:cNvPr>
          <p:cNvSpPr>
            <a:spLocks noGrp="1"/>
          </p:cNvSpPr>
          <p:nvPr>
            <p:ph type="sldNum" sz="quarter" idx="12"/>
          </p:nvPr>
        </p:nvSpPr>
        <p:spPr/>
        <p:txBody>
          <a:bodyPr/>
          <a:lstStyle/>
          <a:p>
            <a:fld id="{058389B6-D6C0-40B6-AD1C-BC40151B22E7}" type="slidenum">
              <a:rPr lang="fr-FR" smtClean="0"/>
              <a:t>‹N°›</a:t>
            </a:fld>
            <a:endParaRPr lang="fr-FR"/>
          </a:p>
        </p:txBody>
      </p:sp>
    </p:spTree>
    <p:extLst>
      <p:ext uri="{BB962C8B-B14F-4D97-AF65-F5344CB8AC3E}">
        <p14:creationId xmlns:p14="http://schemas.microsoft.com/office/powerpoint/2010/main" val="2240687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10596-49D2-3A79-0892-835F516F866E}"/>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C2B8533B-AB01-CF7A-9B5F-E49FA1BD72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FBED20-42CA-AE57-9EA3-895563CE7F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69C303BE-975C-5078-6B46-2B1CEC6AD2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3346B5-79C9-09A9-CFC2-E5E5B3B139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F31B65C4-B8D3-9A96-FBC1-632051EFFF5F}"/>
              </a:ext>
            </a:extLst>
          </p:cNvPr>
          <p:cNvSpPr>
            <a:spLocks noGrp="1"/>
          </p:cNvSpPr>
          <p:nvPr>
            <p:ph type="dt" sz="half" idx="10"/>
          </p:nvPr>
        </p:nvSpPr>
        <p:spPr/>
        <p:txBody>
          <a:bodyPr/>
          <a:lstStyle/>
          <a:p>
            <a:fld id="{6FB09AEE-64DD-4513-93FA-01D424DCFBBC}" type="datetimeFigureOut">
              <a:rPr lang="fr-FR" smtClean="0"/>
              <a:t>14/01/2026</a:t>
            </a:fld>
            <a:endParaRPr lang="fr-FR"/>
          </a:p>
        </p:txBody>
      </p:sp>
      <p:sp>
        <p:nvSpPr>
          <p:cNvPr id="8" name="Footer Placeholder 7">
            <a:extLst>
              <a:ext uri="{FF2B5EF4-FFF2-40B4-BE49-F238E27FC236}">
                <a16:creationId xmlns:a16="http://schemas.microsoft.com/office/drawing/2014/main" id="{2451C060-E88E-B31E-A4C9-14485CDDCB0B}"/>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4FC5B3B3-EBEB-1AB4-E5B7-251EED60D04C}"/>
              </a:ext>
            </a:extLst>
          </p:cNvPr>
          <p:cNvSpPr>
            <a:spLocks noGrp="1"/>
          </p:cNvSpPr>
          <p:nvPr>
            <p:ph type="sldNum" sz="quarter" idx="12"/>
          </p:nvPr>
        </p:nvSpPr>
        <p:spPr/>
        <p:txBody>
          <a:bodyPr/>
          <a:lstStyle/>
          <a:p>
            <a:fld id="{058389B6-D6C0-40B6-AD1C-BC40151B22E7}" type="slidenum">
              <a:rPr lang="fr-FR" smtClean="0"/>
              <a:t>‹N°›</a:t>
            </a:fld>
            <a:endParaRPr lang="fr-FR"/>
          </a:p>
        </p:txBody>
      </p:sp>
    </p:spTree>
    <p:extLst>
      <p:ext uri="{BB962C8B-B14F-4D97-AF65-F5344CB8AC3E}">
        <p14:creationId xmlns:p14="http://schemas.microsoft.com/office/powerpoint/2010/main" val="776950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FA2FF-EF96-86E7-9E9B-5DACF1410DD0}"/>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E8A7B33F-5A06-024A-0D9E-63FE2733D91C}"/>
              </a:ext>
            </a:extLst>
          </p:cNvPr>
          <p:cNvSpPr>
            <a:spLocks noGrp="1"/>
          </p:cNvSpPr>
          <p:nvPr>
            <p:ph type="dt" sz="half" idx="10"/>
          </p:nvPr>
        </p:nvSpPr>
        <p:spPr/>
        <p:txBody>
          <a:bodyPr/>
          <a:lstStyle/>
          <a:p>
            <a:fld id="{6FB09AEE-64DD-4513-93FA-01D424DCFBBC}" type="datetimeFigureOut">
              <a:rPr lang="fr-FR" smtClean="0"/>
              <a:t>14/01/2026</a:t>
            </a:fld>
            <a:endParaRPr lang="fr-FR"/>
          </a:p>
        </p:txBody>
      </p:sp>
      <p:sp>
        <p:nvSpPr>
          <p:cNvPr id="4" name="Footer Placeholder 3">
            <a:extLst>
              <a:ext uri="{FF2B5EF4-FFF2-40B4-BE49-F238E27FC236}">
                <a16:creationId xmlns:a16="http://schemas.microsoft.com/office/drawing/2014/main" id="{E2C5C5ED-9750-A131-25EC-84F9F88E5249}"/>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CF25708A-4458-4232-6CD8-44D8D0F6A2AB}"/>
              </a:ext>
            </a:extLst>
          </p:cNvPr>
          <p:cNvSpPr>
            <a:spLocks noGrp="1"/>
          </p:cNvSpPr>
          <p:nvPr>
            <p:ph type="sldNum" sz="quarter" idx="12"/>
          </p:nvPr>
        </p:nvSpPr>
        <p:spPr/>
        <p:txBody>
          <a:bodyPr/>
          <a:lstStyle/>
          <a:p>
            <a:fld id="{058389B6-D6C0-40B6-AD1C-BC40151B22E7}" type="slidenum">
              <a:rPr lang="fr-FR" smtClean="0"/>
              <a:t>‹N°›</a:t>
            </a:fld>
            <a:endParaRPr lang="fr-FR"/>
          </a:p>
        </p:txBody>
      </p:sp>
    </p:spTree>
    <p:extLst>
      <p:ext uri="{BB962C8B-B14F-4D97-AF65-F5344CB8AC3E}">
        <p14:creationId xmlns:p14="http://schemas.microsoft.com/office/powerpoint/2010/main" val="3605463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59C1E7-D15C-8A1F-60CF-CDA7BB1E764B}"/>
              </a:ext>
            </a:extLst>
          </p:cNvPr>
          <p:cNvSpPr>
            <a:spLocks noGrp="1"/>
          </p:cNvSpPr>
          <p:nvPr>
            <p:ph type="dt" sz="half" idx="10"/>
          </p:nvPr>
        </p:nvSpPr>
        <p:spPr/>
        <p:txBody>
          <a:bodyPr/>
          <a:lstStyle/>
          <a:p>
            <a:fld id="{6FB09AEE-64DD-4513-93FA-01D424DCFBBC}" type="datetimeFigureOut">
              <a:rPr lang="fr-FR" smtClean="0"/>
              <a:t>14/01/2026</a:t>
            </a:fld>
            <a:endParaRPr lang="fr-FR"/>
          </a:p>
        </p:txBody>
      </p:sp>
      <p:sp>
        <p:nvSpPr>
          <p:cNvPr id="3" name="Footer Placeholder 2">
            <a:extLst>
              <a:ext uri="{FF2B5EF4-FFF2-40B4-BE49-F238E27FC236}">
                <a16:creationId xmlns:a16="http://schemas.microsoft.com/office/drawing/2014/main" id="{3DDC83CD-373D-1B99-9044-BC75AE181E54}"/>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547E0C28-747B-49F7-643E-8A9D92089290}"/>
              </a:ext>
            </a:extLst>
          </p:cNvPr>
          <p:cNvSpPr>
            <a:spLocks noGrp="1"/>
          </p:cNvSpPr>
          <p:nvPr>
            <p:ph type="sldNum" sz="quarter" idx="12"/>
          </p:nvPr>
        </p:nvSpPr>
        <p:spPr/>
        <p:txBody>
          <a:bodyPr/>
          <a:lstStyle/>
          <a:p>
            <a:fld id="{058389B6-D6C0-40B6-AD1C-BC40151B22E7}" type="slidenum">
              <a:rPr lang="fr-FR" smtClean="0"/>
              <a:t>‹N°›</a:t>
            </a:fld>
            <a:endParaRPr lang="fr-FR"/>
          </a:p>
        </p:txBody>
      </p:sp>
    </p:spTree>
    <p:extLst>
      <p:ext uri="{BB962C8B-B14F-4D97-AF65-F5344CB8AC3E}">
        <p14:creationId xmlns:p14="http://schemas.microsoft.com/office/powerpoint/2010/main" val="2026543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93013-5547-F789-5877-F833EB9CCF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CC038287-E521-BF6A-23B9-4B5BAD68D6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1C486601-5024-BFE0-E090-CB1ECD4800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C2CC7C-A4C2-1EE7-7223-8B705A140207}"/>
              </a:ext>
            </a:extLst>
          </p:cNvPr>
          <p:cNvSpPr>
            <a:spLocks noGrp="1"/>
          </p:cNvSpPr>
          <p:nvPr>
            <p:ph type="dt" sz="half" idx="10"/>
          </p:nvPr>
        </p:nvSpPr>
        <p:spPr/>
        <p:txBody>
          <a:bodyPr/>
          <a:lstStyle/>
          <a:p>
            <a:fld id="{6FB09AEE-64DD-4513-93FA-01D424DCFBBC}" type="datetimeFigureOut">
              <a:rPr lang="fr-FR" smtClean="0"/>
              <a:t>14/01/2026</a:t>
            </a:fld>
            <a:endParaRPr lang="fr-FR"/>
          </a:p>
        </p:txBody>
      </p:sp>
      <p:sp>
        <p:nvSpPr>
          <p:cNvPr id="6" name="Footer Placeholder 5">
            <a:extLst>
              <a:ext uri="{FF2B5EF4-FFF2-40B4-BE49-F238E27FC236}">
                <a16:creationId xmlns:a16="http://schemas.microsoft.com/office/drawing/2014/main" id="{0885565A-EE24-5F3F-CC69-2B452C98BE98}"/>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9A66B8B9-059F-3132-A5C0-E37F43C286BA}"/>
              </a:ext>
            </a:extLst>
          </p:cNvPr>
          <p:cNvSpPr>
            <a:spLocks noGrp="1"/>
          </p:cNvSpPr>
          <p:nvPr>
            <p:ph type="sldNum" sz="quarter" idx="12"/>
          </p:nvPr>
        </p:nvSpPr>
        <p:spPr/>
        <p:txBody>
          <a:bodyPr/>
          <a:lstStyle/>
          <a:p>
            <a:fld id="{058389B6-D6C0-40B6-AD1C-BC40151B22E7}" type="slidenum">
              <a:rPr lang="fr-FR" smtClean="0"/>
              <a:t>‹N°›</a:t>
            </a:fld>
            <a:endParaRPr lang="fr-FR"/>
          </a:p>
        </p:txBody>
      </p:sp>
    </p:spTree>
    <p:extLst>
      <p:ext uri="{BB962C8B-B14F-4D97-AF65-F5344CB8AC3E}">
        <p14:creationId xmlns:p14="http://schemas.microsoft.com/office/powerpoint/2010/main" val="566440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69CD7-E4CB-18CE-3C66-C524A19DF1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7D17C623-AC8E-9417-E866-EA2981800A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32B88E0E-5C95-B24A-8504-BCF9923191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5947EF-D61A-0AB1-5E46-43E60056D649}"/>
              </a:ext>
            </a:extLst>
          </p:cNvPr>
          <p:cNvSpPr>
            <a:spLocks noGrp="1"/>
          </p:cNvSpPr>
          <p:nvPr>
            <p:ph type="dt" sz="half" idx="10"/>
          </p:nvPr>
        </p:nvSpPr>
        <p:spPr/>
        <p:txBody>
          <a:bodyPr/>
          <a:lstStyle/>
          <a:p>
            <a:fld id="{6FB09AEE-64DD-4513-93FA-01D424DCFBBC}" type="datetimeFigureOut">
              <a:rPr lang="fr-FR" smtClean="0"/>
              <a:t>14/01/2026</a:t>
            </a:fld>
            <a:endParaRPr lang="fr-FR"/>
          </a:p>
        </p:txBody>
      </p:sp>
      <p:sp>
        <p:nvSpPr>
          <p:cNvPr id="6" name="Footer Placeholder 5">
            <a:extLst>
              <a:ext uri="{FF2B5EF4-FFF2-40B4-BE49-F238E27FC236}">
                <a16:creationId xmlns:a16="http://schemas.microsoft.com/office/drawing/2014/main" id="{F1D4A81A-3BE4-D6A0-C355-FB1AF61E37E8}"/>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E1EE24B2-C153-CFAA-7AFB-6510F46D274B}"/>
              </a:ext>
            </a:extLst>
          </p:cNvPr>
          <p:cNvSpPr>
            <a:spLocks noGrp="1"/>
          </p:cNvSpPr>
          <p:nvPr>
            <p:ph type="sldNum" sz="quarter" idx="12"/>
          </p:nvPr>
        </p:nvSpPr>
        <p:spPr/>
        <p:txBody>
          <a:bodyPr/>
          <a:lstStyle/>
          <a:p>
            <a:fld id="{058389B6-D6C0-40B6-AD1C-BC40151B22E7}" type="slidenum">
              <a:rPr lang="fr-FR" smtClean="0"/>
              <a:t>‹N°›</a:t>
            </a:fld>
            <a:endParaRPr lang="fr-FR"/>
          </a:p>
        </p:txBody>
      </p:sp>
    </p:spTree>
    <p:extLst>
      <p:ext uri="{BB962C8B-B14F-4D97-AF65-F5344CB8AC3E}">
        <p14:creationId xmlns:p14="http://schemas.microsoft.com/office/powerpoint/2010/main" val="322325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A762A4-72C0-E79A-B128-696489A7C0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42A33C92-B5A4-D178-058E-D840BF1942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BF731E88-8159-F2B1-29C8-6F08157AC3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B09AEE-64DD-4513-93FA-01D424DCFBBC}" type="datetimeFigureOut">
              <a:rPr lang="fr-FR" smtClean="0"/>
              <a:t>14/01/2026</a:t>
            </a:fld>
            <a:endParaRPr lang="fr-FR"/>
          </a:p>
        </p:txBody>
      </p:sp>
      <p:sp>
        <p:nvSpPr>
          <p:cNvPr id="5" name="Footer Placeholder 4">
            <a:extLst>
              <a:ext uri="{FF2B5EF4-FFF2-40B4-BE49-F238E27FC236}">
                <a16:creationId xmlns:a16="http://schemas.microsoft.com/office/drawing/2014/main" id="{EC5D7C4D-FE6E-7C03-B948-5B505BB90C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01D034A0-1E11-772E-AE43-B6B4302FDF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8389B6-D6C0-40B6-AD1C-BC40151B22E7}" type="slidenum">
              <a:rPr lang="fr-FR" smtClean="0"/>
              <a:t>‹N°›</a:t>
            </a:fld>
            <a:endParaRPr lang="fr-FR"/>
          </a:p>
        </p:txBody>
      </p:sp>
    </p:spTree>
    <p:extLst>
      <p:ext uri="{BB962C8B-B14F-4D97-AF65-F5344CB8AC3E}">
        <p14:creationId xmlns:p14="http://schemas.microsoft.com/office/powerpoint/2010/main" val="3366725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28DE2D9F-D8A2-48BC-8EDE-46AA8A0E239E}"/>
              </a:ext>
            </a:extLst>
          </p:cNvPr>
          <p:cNvSpPr txBox="1">
            <a:spLocks/>
          </p:cNvSpPr>
          <p:nvPr/>
        </p:nvSpPr>
        <p:spPr>
          <a:xfrm>
            <a:off x="838200" y="1818006"/>
            <a:ext cx="10515600" cy="3221987"/>
          </a:xfrm>
          <a:prstGeom prst="rect">
            <a:avLst/>
          </a:prstGeom>
        </p:spPr>
        <p:txBody>
          <a:bodyPr vert="horz" lIns="91440" tIns="45720" rIns="91440" bIns="45720" rtlCol="0" anchor="b">
            <a:norm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DZ" sz="6000" dirty="0">
                <a:cs typeface="+mj-cs"/>
              </a:rPr>
              <a:t>الفهرس الإلكتروني وحساب مصاريف العقد مع عرض الإحصائيات الشهرية لأداء المكتب</a:t>
            </a:r>
            <a:endParaRPr lang="fr-FR" sz="6000" dirty="0">
              <a:cs typeface="+mj-cs"/>
            </a:endParaRPr>
          </a:p>
        </p:txBody>
      </p:sp>
    </p:spTree>
    <p:extLst>
      <p:ext uri="{BB962C8B-B14F-4D97-AF65-F5344CB8AC3E}">
        <p14:creationId xmlns:p14="http://schemas.microsoft.com/office/powerpoint/2010/main" val="1754053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99F4527-9857-6FA6-05D6-E2A7B0B6744B}"/>
              </a:ext>
            </a:extLst>
          </p:cNvPr>
          <p:cNvPicPr>
            <a:picLocks noChangeAspect="1"/>
          </p:cNvPicPr>
          <p:nvPr/>
        </p:nvPicPr>
        <p:blipFill>
          <a:blip r:embed="rId2"/>
          <a:stretch>
            <a:fillRect/>
          </a:stretch>
        </p:blipFill>
        <p:spPr>
          <a:xfrm>
            <a:off x="0" y="389332"/>
            <a:ext cx="12192000" cy="6079335"/>
          </a:xfrm>
          <a:prstGeom prst="rect">
            <a:avLst/>
          </a:prstGeom>
        </p:spPr>
      </p:pic>
      <p:sp>
        <p:nvSpPr>
          <p:cNvPr id="3" name="TextBox 2">
            <a:extLst>
              <a:ext uri="{FF2B5EF4-FFF2-40B4-BE49-F238E27FC236}">
                <a16:creationId xmlns:a16="http://schemas.microsoft.com/office/drawing/2014/main" id="{EA62C350-7CF2-4FC9-9E3B-BED961AE9979}"/>
              </a:ext>
            </a:extLst>
          </p:cNvPr>
          <p:cNvSpPr txBox="1"/>
          <p:nvPr/>
        </p:nvSpPr>
        <p:spPr>
          <a:xfrm>
            <a:off x="4389120" y="2578356"/>
            <a:ext cx="5081133" cy="67044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r" defTabSz="914400" rtl="1" eaLnBrk="1" fontAlgn="auto" latinLnBrk="0" hangingPunct="1">
              <a:lnSpc>
                <a:spcPct val="107000"/>
              </a:lnSpc>
              <a:spcBef>
                <a:spcPts val="0"/>
              </a:spcBef>
              <a:spcAft>
                <a:spcPts val="800"/>
              </a:spcAft>
              <a:buClrTx/>
              <a:buSzTx/>
              <a:buFontTx/>
              <a:buNone/>
              <a:tabLst/>
              <a:defRPr/>
            </a:pPr>
            <a:r>
              <a:rPr kumimoji="0" lang="ar-DZ" sz="18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توجه إلى القائمة الجانبية، افتح قائمة </a:t>
            </a:r>
            <a:r>
              <a:rPr kumimoji="0" lang="ar-DZ" sz="1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"فهرس العقود" </a:t>
            </a:r>
            <a:r>
              <a:rPr kumimoji="0" lang="ar-DZ" sz="18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وانقر على خانة </a:t>
            </a:r>
            <a:r>
              <a:rPr kumimoji="0" lang="ar-DZ" sz="1800" b="1"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"استقبال/ تحرير العقود"</a:t>
            </a:r>
            <a:endParaRPr kumimoji="0" lang="fr-FR" sz="1400" b="1"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cxnSp>
        <p:nvCxnSpPr>
          <p:cNvPr id="5" name="Straight Arrow Connector 4">
            <a:extLst>
              <a:ext uri="{FF2B5EF4-FFF2-40B4-BE49-F238E27FC236}">
                <a16:creationId xmlns:a16="http://schemas.microsoft.com/office/drawing/2014/main" id="{12A25089-72BD-8C92-DFE0-2907D15C1DBB}"/>
              </a:ext>
            </a:extLst>
          </p:cNvPr>
          <p:cNvCxnSpPr>
            <a:cxnSpLocks/>
          </p:cNvCxnSpPr>
          <p:nvPr/>
        </p:nvCxnSpPr>
        <p:spPr>
          <a:xfrm flipV="1">
            <a:off x="9561250" y="2495898"/>
            <a:ext cx="752419" cy="32720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2989C5A-FD2C-939A-F160-2FD8B1B1C0E0}"/>
              </a:ext>
            </a:extLst>
          </p:cNvPr>
          <p:cNvSpPr/>
          <p:nvPr/>
        </p:nvSpPr>
        <p:spPr>
          <a:xfrm>
            <a:off x="10334920" y="2308860"/>
            <a:ext cx="1835829" cy="37407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E64ADA14-DE85-C6D3-2071-D1F4F3BEFD27}"/>
              </a:ext>
            </a:extLst>
          </p:cNvPr>
          <p:cNvCxnSpPr/>
          <p:nvPr/>
        </p:nvCxnSpPr>
        <p:spPr>
          <a:xfrm>
            <a:off x="11204448" y="2182368"/>
            <a:ext cx="8778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623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A4E40F23-AC43-A5A6-BCF6-9F6D6540DDA1}"/>
              </a:ext>
            </a:extLst>
          </p:cNvPr>
          <p:cNvPicPr>
            <a:picLocks noChangeAspect="1"/>
          </p:cNvPicPr>
          <p:nvPr/>
        </p:nvPicPr>
        <p:blipFill>
          <a:blip r:embed="rId2"/>
          <a:stretch>
            <a:fillRect/>
          </a:stretch>
        </p:blipFill>
        <p:spPr>
          <a:xfrm>
            <a:off x="0" y="376189"/>
            <a:ext cx="12192000" cy="6105621"/>
          </a:xfrm>
          <a:prstGeom prst="rect">
            <a:avLst/>
          </a:prstGeom>
        </p:spPr>
      </p:pic>
      <p:sp>
        <p:nvSpPr>
          <p:cNvPr id="5" name="Rectangle 4">
            <a:extLst>
              <a:ext uri="{FF2B5EF4-FFF2-40B4-BE49-F238E27FC236}">
                <a16:creationId xmlns:a16="http://schemas.microsoft.com/office/drawing/2014/main" id="{1F0B1C9A-F658-3C85-EB7F-9DA09C2839EB}"/>
              </a:ext>
            </a:extLst>
          </p:cNvPr>
          <p:cNvSpPr/>
          <p:nvPr/>
        </p:nvSpPr>
        <p:spPr>
          <a:xfrm>
            <a:off x="2152650" y="4319589"/>
            <a:ext cx="674896" cy="27875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0D091A32-D674-35C4-FDF6-81122B78DDD7}"/>
              </a:ext>
            </a:extLst>
          </p:cNvPr>
          <p:cNvSpPr/>
          <p:nvPr/>
        </p:nvSpPr>
        <p:spPr>
          <a:xfrm>
            <a:off x="162370" y="4007273"/>
            <a:ext cx="10257051" cy="76593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extBox 2">
            <a:extLst>
              <a:ext uri="{FF2B5EF4-FFF2-40B4-BE49-F238E27FC236}">
                <a16:creationId xmlns:a16="http://schemas.microsoft.com/office/drawing/2014/main" id="{A5646720-CBF8-4E90-B39C-EE53674A32FB}"/>
              </a:ext>
            </a:extLst>
          </p:cNvPr>
          <p:cNvSpPr txBox="1"/>
          <p:nvPr/>
        </p:nvSpPr>
        <p:spPr>
          <a:xfrm>
            <a:off x="1158049" y="2840640"/>
            <a:ext cx="4653092" cy="37375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r" rtl="1">
              <a:lnSpc>
                <a:spcPct val="107000"/>
              </a:lnSpc>
              <a:spcAft>
                <a:spcPts val="800"/>
              </a:spcAft>
            </a:pPr>
            <a:r>
              <a:rPr lang="ar-DZ" dirty="0">
                <a:solidFill>
                  <a:srgbClr val="C00000"/>
                </a:solidFill>
                <a:effectLst/>
                <a:latin typeface="Calibri" panose="020F0502020204030204" pitchFamily="34" charset="0"/>
                <a:ea typeface="Calibri" panose="020F0502020204030204" pitchFamily="34" charset="0"/>
                <a:cs typeface="Arial" panose="020B0604020202020204" pitchFamily="34" charset="0"/>
              </a:rPr>
              <a:t>اختر الملفّ المراد فهرسته وانقر على زر </a:t>
            </a:r>
            <a:r>
              <a:rPr lang="ar-DZ"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"معلومات الإيداع"</a:t>
            </a:r>
            <a:endParaRPr lang="fr-FR"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4" name="Connecteur droit avec flèche 3">
            <a:extLst>
              <a:ext uri="{FF2B5EF4-FFF2-40B4-BE49-F238E27FC236}">
                <a16:creationId xmlns:a16="http://schemas.microsoft.com/office/drawing/2014/main" id="{17FEE672-17CC-4B2A-8672-F39AB0178E25}"/>
              </a:ext>
            </a:extLst>
          </p:cNvPr>
          <p:cNvCxnSpPr>
            <a:cxnSpLocks/>
          </p:cNvCxnSpPr>
          <p:nvPr/>
        </p:nvCxnSpPr>
        <p:spPr>
          <a:xfrm flipH="1">
            <a:off x="2693380" y="3214397"/>
            <a:ext cx="417289" cy="8543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8620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F8B5B1-26F6-3A28-BAF7-E0F7F5403EFF}"/>
              </a:ext>
            </a:extLst>
          </p:cNvPr>
          <p:cNvSpPr/>
          <p:nvPr/>
        </p:nvSpPr>
        <p:spPr>
          <a:xfrm>
            <a:off x="9216189" y="2141621"/>
            <a:ext cx="810126" cy="33688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A9BF15D2-D0EE-717B-9AEE-C3D71F76A499}"/>
              </a:ext>
            </a:extLst>
          </p:cNvPr>
          <p:cNvSpPr/>
          <p:nvPr/>
        </p:nvSpPr>
        <p:spPr>
          <a:xfrm>
            <a:off x="9200353" y="2141621"/>
            <a:ext cx="810126" cy="33688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38C3D4F0-BEEF-F66F-2D09-EB962F876E67}"/>
              </a:ext>
            </a:extLst>
          </p:cNvPr>
          <p:cNvPicPr>
            <a:picLocks noChangeAspect="1"/>
          </p:cNvPicPr>
          <p:nvPr/>
        </p:nvPicPr>
        <p:blipFill>
          <a:blip r:embed="rId2"/>
          <a:stretch>
            <a:fillRect/>
          </a:stretch>
        </p:blipFill>
        <p:spPr>
          <a:xfrm>
            <a:off x="0" y="357100"/>
            <a:ext cx="12192000" cy="6143800"/>
          </a:xfrm>
          <a:prstGeom prst="rect">
            <a:avLst/>
          </a:prstGeom>
        </p:spPr>
      </p:pic>
      <p:sp>
        <p:nvSpPr>
          <p:cNvPr id="6" name="TextBox 2">
            <a:extLst>
              <a:ext uri="{FF2B5EF4-FFF2-40B4-BE49-F238E27FC236}">
                <a16:creationId xmlns:a16="http://schemas.microsoft.com/office/drawing/2014/main" id="{31EA33EF-5BA6-498A-9C32-21BBB49A1290}"/>
              </a:ext>
            </a:extLst>
          </p:cNvPr>
          <p:cNvSpPr txBox="1"/>
          <p:nvPr/>
        </p:nvSpPr>
        <p:spPr>
          <a:xfrm>
            <a:off x="8122044" y="667891"/>
            <a:ext cx="3776870" cy="37375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r" rtl="1">
              <a:lnSpc>
                <a:spcPct val="107000"/>
              </a:lnSpc>
              <a:spcAft>
                <a:spcPts val="800"/>
              </a:spcAft>
            </a:pPr>
            <a:r>
              <a:rPr lang="ar-DZ" dirty="0">
                <a:solidFill>
                  <a:srgbClr val="C00000"/>
                </a:solidFill>
                <a:latin typeface="Calibri" panose="020F0502020204030204" pitchFamily="34" charset="0"/>
                <a:ea typeface="Calibri" panose="020F0502020204030204" pitchFamily="34" charset="0"/>
                <a:cs typeface="Arial" panose="020B0604020202020204" pitchFamily="34" charset="0"/>
              </a:rPr>
              <a:t>أٌنقر على زر </a:t>
            </a:r>
            <a:r>
              <a:rPr lang="ar-DZ" b="1" dirty="0">
                <a:solidFill>
                  <a:srgbClr val="C00000"/>
                </a:solidFill>
                <a:latin typeface="Calibri" panose="020F0502020204030204" pitchFamily="34" charset="0"/>
                <a:ea typeface="Calibri" panose="020F0502020204030204" pitchFamily="34" charset="0"/>
                <a:cs typeface="Arial" panose="020B0604020202020204" pitchFamily="34" charset="0"/>
              </a:rPr>
              <a:t>الفهرسة</a:t>
            </a:r>
            <a:r>
              <a:rPr lang="ar-DZ" dirty="0">
                <a:solidFill>
                  <a:srgbClr val="C00000"/>
                </a:solidFill>
                <a:latin typeface="Calibri" panose="020F0502020204030204" pitchFamily="34" charset="0"/>
                <a:ea typeface="Calibri" panose="020F0502020204030204" pitchFamily="34" charset="0"/>
                <a:cs typeface="Arial" panose="020B0604020202020204" pitchFamily="34" charset="0"/>
              </a:rPr>
              <a:t> للانتقال إلى فضاء الفهرسة</a:t>
            </a:r>
            <a:endParaRPr lang="fr-FR"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Connecteur droit avec flèche 9">
            <a:extLst>
              <a:ext uri="{FF2B5EF4-FFF2-40B4-BE49-F238E27FC236}">
                <a16:creationId xmlns:a16="http://schemas.microsoft.com/office/drawing/2014/main" id="{2CAEA40B-9037-4448-9046-AF162229BD6B}"/>
              </a:ext>
            </a:extLst>
          </p:cNvPr>
          <p:cNvCxnSpPr>
            <a:cxnSpLocks/>
            <a:endCxn id="8" idx="0"/>
          </p:cNvCxnSpPr>
          <p:nvPr/>
        </p:nvCxnSpPr>
        <p:spPr>
          <a:xfrm flipH="1">
            <a:off x="10118221" y="1048074"/>
            <a:ext cx="299660" cy="51580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9BEFBA7-C6BB-FD95-83F6-9ED7659562CA}"/>
              </a:ext>
            </a:extLst>
          </p:cNvPr>
          <p:cNvSpPr/>
          <p:nvPr/>
        </p:nvSpPr>
        <p:spPr>
          <a:xfrm>
            <a:off x="9793480" y="1563880"/>
            <a:ext cx="649481" cy="33688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832359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2C1AB90-8DFE-8BBC-F400-9599D45729D1}"/>
              </a:ext>
            </a:extLst>
          </p:cNvPr>
          <p:cNvPicPr>
            <a:picLocks noChangeAspect="1"/>
          </p:cNvPicPr>
          <p:nvPr/>
        </p:nvPicPr>
        <p:blipFill>
          <a:blip r:embed="rId2"/>
          <a:stretch>
            <a:fillRect/>
          </a:stretch>
        </p:blipFill>
        <p:spPr>
          <a:xfrm>
            <a:off x="0" y="381000"/>
            <a:ext cx="12192000" cy="6096000"/>
          </a:xfrm>
          <a:prstGeom prst="rect">
            <a:avLst/>
          </a:prstGeom>
        </p:spPr>
      </p:pic>
      <p:sp>
        <p:nvSpPr>
          <p:cNvPr id="6" name="Rectangle 5">
            <a:extLst>
              <a:ext uri="{FF2B5EF4-FFF2-40B4-BE49-F238E27FC236}">
                <a16:creationId xmlns:a16="http://schemas.microsoft.com/office/drawing/2014/main" id="{FCE55344-CA62-5347-0B36-A06AF78299C4}"/>
              </a:ext>
            </a:extLst>
          </p:cNvPr>
          <p:cNvSpPr/>
          <p:nvPr/>
        </p:nvSpPr>
        <p:spPr>
          <a:xfrm>
            <a:off x="3614870" y="1891114"/>
            <a:ext cx="6922093" cy="449259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Box 2">
            <a:extLst>
              <a:ext uri="{FF2B5EF4-FFF2-40B4-BE49-F238E27FC236}">
                <a16:creationId xmlns:a16="http://schemas.microsoft.com/office/drawing/2014/main" id="{ACB24588-F3BE-44E2-841B-E23ABCE8FE42}"/>
              </a:ext>
            </a:extLst>
          </p:cNvPr>
          <p:cNvSpPr txBox="1"/>
          <p:nvPr/>
        </p:nvSpPr>
        <p:spPr>
          <a:xfrm>
            <a:off x="769122" y="1172404"/>
            <a:ext cx="10326390" cy="4676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r" rtl="1">
              <a:lnSpc>
                <a:spcPct val="107000"/>
              </a:lnSpc>
              <a:spcAft>
                <a:spcPts val="800"/>
              </a:spcAft>
            </a:pPr>
            <a:r>
              <a:rPr lang="ar-DZ" sz="2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تم توجيهك إلى فضاء الفهرسة</a:t>
            </a:r>
            <a:r>
              <a:rPr lang="ar-DZ" sz="2400" dirty="0">
                <a:solidFill>
                  <a:srgbClr val="C00000"/>
                </a:solidFill>
                <a:latin typeface="Calibri" panose="020F0502020204030204" pitchFamily="34" charset="0"/>
                <a:ea typeface="Calibri" panose="020F0502020204030204" pitchFamily="34" charset="0"/>
                <a:cs typeface="Arial" panose="020B0604020202020204" pitchFamily="34" charset="0"/>
              </a:rPr>
              <a:t>،</a:t>
            </a:r>
            <a:r>
              <a:rPr lang="ar-DZ" sz="2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 تحقق من المعلومات التي نُقِلت مباشرة من مرحلة </a:t>
            </a:r>
            <a:r>
              <a:rPr lang="ar-DZ"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استقبال/ تحرير العقد</a:t>
            </a:r>
            <a:endParaRPr lang="fr-FR"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224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48D2A8-7050-4354-BC6C-1B841C6C3CF0}"/>
              </a:ext>
            </a:extLst>
          </p:cNvPr>
          <p:cNvSpPr>
            <a:spLocks noGrp="1"/>
          </p:cNvSpPr>
          <p:nvPr>
            <p:ph type="title"/>
          </p:nvPr>
        </p:nvSpPr>
        <p:spPr>
          <a:xfrm>
            <a:off x="1055017" y="2093080"/>
            <a:ext cx="10515600" cy="2017448"/>
          </a:xfrm>
        </p:spPr>
        <p:txBody>
          <a:bodyPr>
            <a:normAutofit/>
          </a:bodyPr>
          <a:lstStyle/>
          <a:p>
            <a:pPr algn="ctr"/>
            <a:r>
              <a:rPr lang="ar-DZ" dirty="0"/>
              <a:t>بإمكانك حفظ العقد في حالة ما إذا كانت نتائج العمليات الحسابية مضبوطة، أما في الحالات الاستثنائية، فيرجى اتباع الخطوات التالية:</a:t>
            </a:r>
            <a:endParaRPr lang="fr-FR" dirty="0"/>
          </a:p>
        </p:txBody>
      </p:sp>
    </p:spTree>
    <p:extLst>
      <p:ext uri="{BB962C8B-B14F-4D97-AF65-F5344CB8AC3E}">
        <p14:creationId xmlns:p14="http://schemas.microsoft.com/office/powerpoint/2010/main" val="1807751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5F4B523-4877-25E3-EE11-45B5D48C2FEB}"/>
              </a:ext>
            </a:extLst>
          </p:cNvPr>
          <p:cNvPicPr>
            <a:picLocks noChangeAspect="1"/>
          </p:cNvPicPr>
          <p:nvPr/>
        </p:nvPicPr>
        <p:blipFill>
          <a:blip r:embed="rId2"/>
          <a:stretch>
            <a:fillRect/>
          </a:stretch>
        </p:blipFill>
        <p:spPr>
          <a:xfrm>
            <a:off x="0" y="385770"/>
            <a:ext cx="12192000" cy="6086460"/>
          </a:xfrm>
          <a:prstGeom prst="rect">
            <a:avLst/>
          </a:prstGeom>
        </p:spPr>
      </p:pic>
      <p:sp>
        <p:nvSpPr>
          <p:cNvPr id="6" name="Rectangle 5">
            <a:extLst>
              <a:ext uri="{FF2B5EF4-FFF2-40B4-BE49-F238E27FC236}">
                <a16:creationId xmlns:a16="http://schemas.microsoft.com/office/drawing/2014/main" id="{FCE55344-CA62-5347-0B36-A06AF78299C4}"/>
              </a:ext>
            </a:extLst>
          </p:cNvPr>
          <p:cNvSpPr/>
          <p:nvPr/>
        </p:nvSpPr>
        <p:spPr>
          <a:xfrm>
            <a:off x="133350" y="1123950"/>
            <a:ext cx="3382207" cy="520079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CA76AD39-0EAD-F49A-0705-FC34304AF3D0}"/>
              </a:ext>
            </a:extLst>
          </p:cNvPr>
          <p:cNvSpPr/>
          <p:nvPr/>
        </p:nvSpPr>
        <p:spPr>
          <a:xfrm>
            <a:off x="3819970" y="3340797"/>
            <a:ext cx="6623048" cy="33735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extBox 2">
            <a:extLst>
              <a:ext uri="{FF2B5EF4-FFF2-40B4-BE49-F238E27FC236}">
                <a16:creationId xmlns:a16="http://schemas.microsoft.com/office/drawing/2014/main" id="{1739AED1-AF5C-4F3F-A655-A486B26C9F24}"/>
              </a:ext>
            </a:extLst>
          </p:cNvPr>
          <p:cNvSpPr txBox="1"/>
          <p:nvPr/>
        </p:nvSpPr>
        <p:spPr>
          <a:xfrm>
            <a:off x="8164286" y="2503675"/>
            <a:ext cx="3796895" cy="37375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r" rtl="1">
              <a:lnSpc>
                <a:spcPct val="107000"/>
              </a:lnSpc>
              <a:spcAft>
                <a:spcPts val="800"/>
              </a:spcAft>
            </a:pPr>
            <a:r>
              <a:rPr lang="ar-DZ" dirty="0">
                <a:solidFill>
                  <a:srgbClr val="C00000"/>
                </a:solidFill>
                <a:latin typeface="Calibri" panose="020F0502020204030204" pitchFamily="34" charset="0"/>
                <a:ea typeface="Calibri" panose="020F0502020204030204" pitchFamily="34" charset="0"/>
                <a:cs typeface="Arial" panose="020B0604020202020204" pitchFamily="34" charset="0"/>
              </a:rPr>
              <a:t>حدّد القيمة المصرّحة ليتم حساب تكاليف العقد آليا</a:t>
            </a:r>
            <a:endParaRPr lang="fr-FR"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3" name="Connecteur droit avec flèche 2">
            <a:extLst>
              <a:ext uri="{FF2B5EF4-FFF2-40B4-BE49-F238E27FC236}">
                <a16:creationId xmlns:a16="http://schemas.microsoft.com/office/drawing/2014/main" id="{F6BA72E1-630D-4576-AB97-59A4B70B59F8}"/>
              </a:ext>
            </a:extLst>
          </p:cNvPr>
          <p:cNvCxnSpPr>
            <a:cxnSpLocks/>
          </p:cNvCxnSpPr>
          <p:nvPr/>
        </p:nvCxnSpPr>
        <p:spPr>
          <a:xfrm flipH="1">
            <a:off x="9404350" y="2877432"/>
            <a:ext cx="463783" cy="46336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88A9418F-1B20-486A-A1F4-81E78134BB2F}"/>
              </a:ext>
            </a:extLst>
          </p:cNvPr>
          <p:cNvCxnSpPr>
            <a:cxnSpLocks/>
            <a:stCxn id="7" idx="1"/>
          </p:cNvCxnSpPr>
          <p:nvPr/>
        </p:nvCxnSpPr>
        <p:spPr>
          <a:xfrm flipH="1">
            <a:off x="3515557" y="3509473"/>
            <a:ext cx="304413" cy="55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955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1CCDD38A-8115-2BAF-3A62-AEE62B6870B1}"/>
              </a:ext>
            </a:extLst>
          </p:cNvPr>
          <p:cNvPicPr>
            <a:picLocks noChangeAspect="1"/>
          </p:cNvPicPr>
          <p:nvPr/>
        </p:nvPicPr>
        <p:blipFill>
          <a:blip r:embed="rId2"/>
          <a:stretch>
            <a:fillRect/>
          </a:stretch>
        </p:blipFill>
        <p:spPr>
          <a:xfrm>
            <a:off x="0" y="365058"/>
            <a:ext cx="12192000" cy="6127883"/>
          </a:xfrm>
          <a:prstGeom prst="rect">
            <a:avLst/>
          </a:prstGeom>
        </p:spPr>
      </p:pic>
      <p:sp>
        <p:nvSpPr>
          <p:cNvPr id="6" name="Rectangle 5">
            <a:extLst>
              <a:ext uri="{FF2B5EF4-FFF2-40B4-BE49-F238E27FC236}">
                <a16:creationId xmlns:a16="http://schemas.microsoft.com/office/drawing/2014/main" id="{FCE55344-CA62-5347-0B36-A06AF78299C4}"/>
              </a:ext>
            </a:extLst>
          </p:cNvPr>
          <p:cNvSpPr/>
          <p:nvPr/>
        </p:nvSpPr>
        <p:spPr>
          <a:xfrm>
            <a:off x="1016950" y="1325677"/>
            <a:ext cx="2472970" cy="27520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Box 2">
            <a:extLst>
              <a:ext uri="{FF2B5EF4-FFF2-40B4-BE49-F238E27FC236}">
                <a16:creationId xmlns:a16="http://schemas.microsoft.com/office/drawing/2014/main" id="{2710AFB0-70E6-4ADB-8F4A-E8B3FD0E4A57}"/>
              </a:ext>
            </a:extLst>
          </p:cNvPr>
          <p:cNvSpPr txBox="1"/>
          <p:nvPr/>
        </p:nvSpPr>
        <p:spPr>
          <a:xfrm>
            <a:off x="3896140" y="1071290"/>
            <a:ext cx="6042619" cy="73436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r" rtl="1">
              <a:lnSpc>
                <a:spcPct val="107000"/>
              </a:lnSpc>
              <a:spcAft>
                <a:spcPts val="800"/>
              </a:spcAft>
            </a:pPr>
            <a:r>
              <a:rPr lang="ar-DZ" sz="20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يمكنك الاختيار بين </a:t>
            </a:r>
            <a:r>
              <a:rPr lang="ar-DZ"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"تفعيل الحساب التلقائي لتكاليف العقد" </a:t>
            </a:r>
            <a:r>
              <a:rPr lang="ar-DZ" sz="20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وفقا للنسب المعمول بها أو </a:t>
            </a:r>
            <a:r>
              <a:rPr lang="ar-DZ"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تعطيله</a:t>
            </a:r>
            <a:r>
              <a:rPr lang="ar-DZ" sz="20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 في الحالات الاستثنائية لإدراج قيم المبالغ يدويا  </a:t>
            </a:r>
            <a:endParaRPr lang="fr-FR"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5" name="Connecteur droit avec flèche 4">
            <a:extLst>
              <a:ext uri="{FF2B5EF4-FFF2-40B4-BE49-F238E27FC236}">
                <a16:creationId xmlns:a16="http://schemas.microsoft.com/office/drawing/2014/main" id="{DAAFEECF-3F04-477B-9C37-4B8B00D580FF}"/>
              </a:ext>
            </a:extLst>
          </p:cNvPr>
          <p:cNvCxnSpPr>
            <a:cxnSpLocks/>
            <a:stCxn id="4" idx="1"/>
            <a:endCxn id="6" idx="3"/>
          </p:cNvCxnSpPr>
          <p:nvPr/>
        </p:nvCxnSpPr>
        <p:spPr>
          <a:xfrm flipH="1">
            <a:off x="3489920" y="1438474"/>
            <a:ext cx="406220" cy="248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252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A779012E-B4D0-D36E-4856-41C90D5C615B}"/>
              </a:ext>
            </a:extLst>
          </p:cNvPr>
          <p:cNvPicPr>
            <a:picLocks noChangeAspect="1"/>
          </p:cNvPicPr>
          <p:nvPr/>
        </p:nvPicPr>
        <p:blipFill>
          <a:blip r:embed="rId2"/>
          <a:stretch>
            <a:fillRect/>
          </a:stretch>
        </p:blipFill>
        <p:spPr>
          <a:xfrm>
            <a:off x="0" y="360200"/>
            <a:ext cx="12192000" cy="6137600"/>
          </a:xfrm>
          <a:prstGeom prst="rect">
            <a:avLst/>
          </a:prstGeom>
        </p:spPr>
      </p:pic>
      <p:sp>
        <p:nvSpPr>
          <p:cNvPr id="6" name="Rectangle 5">
            <a:extLst>
              <a:ext uri="{FF2B5EF4-FFF2-40B4-BE49-F238E27FC236}">
                <a16:creationId xmlns:a16="http://schemas.microsoft.com/office/drawing/2014/main" id="{FCE55344-CA62-5347-0B36-A06AF78299C4}"/>
              </a:ext>
            </a:extLst>
          </p:cNvPr>
          <p:cNvSpPr/>
          <p:nvPr/>
        </p:nvSpPr>
        <p:spPr>
          <a:xfrm>
            <a:off x="1067317" y="1798983"/>
            <a:ext cx="701337" cy="32847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A1D60413-B832-4DED-A58D-763E2211B9BB}"/>
              </a:ext>
            </a:extLst>
          </p:cNvPr>
          <p:cNvSpPr/>
          <p:nvPr/>
        </p:nvSpPr>
        <p:spPr>
          <a:xfrm>
            <a:off x="150417" y="1807529"/>
            <a:ext cx="858577" cy="32847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extBox 2">
            <a:extLst>
              <a:ext uri="{FF2B5EF4-FFF2-40B4-BE49-F238E27FC236}">
                <a16:creationId xmlns:a16="http://schemas.microsoft.com/office/drawing/2014/main" id="{A8A60008-8CFC-4358-B590-674ABC1ABB73}"/>
              </a:ext>
            </a:extLst>
          </p:cNvPr>
          <p:cNvSpPr txBox="1"/>
          <p:nvPr/>
        </p:nvSpPr>
        <p:spPr>
          <a:xfrm>
            <a:off x="3303456" y="877204"/>
            <a:ext cx="7404423" cy="8369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r" rtl="1">
              <a:lnSpc>
                <a:spcPct val="107000"/>
              </a:lnSpc>
              <a:spcAft>
                <a:spcPts val="800"/>
              </a:spcAft>
            </a:pPr>
            <a:r>
              <a:rPr lang="ar-DZ" sz="20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كما يمكنك اختيار </a:t>
            </a:r>
            <a:r>
              <a:rPr lang="ar-DZ" sz="2000" b="1" dirty="0">
                <a:solidFill>
                  <a:srgbClr val="0070C0"/>
                </a:solidFill>
                <a:latin typeface="Calibri" panose="020F0502020204030204" pitchFamily="34" charset="0"/>
                <a:cs typeface="Arial" panose="020B0604020202020204" pitchFamily="34" charset="0"/>
              </a:rPr>
              <a:t>"</a:t>
            </a:r>
            <a:r>
              <a:rPr lang="ar-DZ"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حساب المجموع" </a:t>
            </a:r>
            <a:r>
              <a:rPr lang="ar-DZ" sz="20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في حالة ما إذا تحمل الزبون </a:t>
            </a:r>
            <a:r>
              <a:rPr lang="ar-DZ" sz="2000" dirty="0">
                <a:solidFill>
                  <a:srgbClr val="C00000"/>
                </a:solidFill>
                <a:latin typeface="Calibri" panose="020F0502020204030204" pitchFamily="34" charset="0"/>
                <a:ea typeface="Calibri" panose="020F0502020204030204" pitchFamily="34" charset="0"/>
                <a:cs typeface="Arial" panose="020B0604020202020204" pitchFamily="34" charset="0"/>
              </a:rPr>
              <a:t>مصاريف</a:t>
            </a:r>
            <a:r>
              <a:rPr lang="ar-DZ" sz="20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 العقد لوحده، </a:t>
            </a:r>
          </a:p>
          <a:p>
            <a:pPr lvl="0" algn="r" rtl="1">
              <a:lnSpc>
                <a:spcPct val="107000"/>
              </a:lnSpc>
              <a:spcAft>
                <a:spcPts val="800"/>
              </a:spcAft>
            </a:pPr>
            <a:r>
              <a:rPr lang="ar-DZ" sz="2000" dirty="0">
                <a:solidFill>
                  <a:srgbClr val="C00000"/>
                </a:solidFill>
                <a:latin typeface="Calibri" panose="020F0502020204030204" pitchFamily="34" charset="0"/>
                <a:ea typeface="Calibri" panose="020F0502020204030204" pitchFamily="34" charset="0"/>
                <a:cs typeface="Arial" panose="020B0604020202020204" pitchFamily="34" charset="0"/>
              </a:rPr>
              <a:t>أو اختيار </a:t>
            </a:r>
            <a:r>
              <a:rPr lang="ar-DZ" sz="2000" b="1" dirty="0">
                <a:solidFill>
                  <a:srgbClr val="0070C0"/>
                </a:solidFill>
                <a:latin typeface="Calibri" panose="020F0502020204030204" pitchFamily="34" charset="0"/>
                <a:cs typeface="Arial" panose="020B0604020202020204" pitchFamily="34" charset="0"/>
              </a:rPr>
              <a:t>"</a:t>
            </a:r>
            <a:r>
              <a:rPr lang="ar-DZ" sz="2000" b="1" dirty="0">
                <a:solidFill>
                  <a:srgbClr val="0070C0"/>
                </a:solidFill>
                <a:latin typeface="Calibri" panose="020F0502020204030204" pitchFamily="34" charset="0"/>
                <a:ea typeface="Calibri" panose="020F0502020204030204" pitchFamily="34" charset="0"/>
                <a:cs typeface="Arial" panose="020B0604020202020204" pitchFamily="34" charset="0"/>
              </a:rPr>
              <a:t>المساهمة في الدفع" </a:t>
            </a:r>
            <a:r>
              <a:rPr lang="ar-DZ" sz="2000" dirty="0">
                <a:solidFill>
                  <a:srgbClr val="C00000"/>
                </a:solidFill>
                <a:latin typeface="Calibri" panose="020F0502020204030204" pitchFamily="34" charset="0"/>
                <a:ea typeface="Calibri" panose="020F0502020204030204" pitchFamily="34" charset="0"/>
                <a:cs typeface="Arial" panose="020B0604020202020204" pitchFamily="34" charset="0"/>
              </a:rPr>
              <a:t>في حالة ما إذا تقاسم أطراف العقد المصاريف المستحقة</a:t>
            </a:r>
            <a:endParaRPr lang="fr-FR"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17" name="Connecteur droit avec flèche 16">
            <a:extLst>
              <a:ext uri="{FF2B5EF4-FFF2-40B4-BE49-F238E27FC236}">
                <a16:creationId xmlns:a16="http://schemas.microsoft.com/office/drawing/2014/main" id="{D6E37660-5B86-4713-8CBE-A6869EDCE25D}"/>
              </a:ext>
            </a:extLst>
          </p:cNvPr>
          <p:cNvCxnSpPr>
            <a:cxnSpLocks/>
          </p:cNvCxnSpPr>
          <p:nvPr/>
        </p:nvCxnSpPr>
        <p:spPr>
          <a:xfrm flipH="1">
            <a:off x="1768654" y="1460114"/>
            <a:ext cx="1534803" cy="41614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89E43F04-380C-4037-B482-2870D8985C96}"/>
              </a:ext>
            </a:extLst>
          </p:cNvPr>
          <p:cNvCxnSpPr>
            <a:cxnSpLocks/>
          </p:cNvCxnSpPr>
          <p:nvPr/>
        </p:nvCxnSpPr>
        <p:spPr>
          <a:xfrm flipH="1">
            <a:off x="743484" y="1460114"/>
            <a:ext cx="2559973" cy="3388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7745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71E71152-E569-127D-1CF8-8C6E5E388426}"/>
              </a:ext>
            </a:extLst>
          </p:cNvPr>
          <p:cNvPicPr>
            <a:picLocks noChangeAspect="1"/>
          </p:cNvPicPr>
          <p:nvPr/>
        </p:nvPicPr>
        <p:blipFill>
          <a:blip r:embed="rId2"/>
          <a:stretch>
            <a:fillRect/>
          </a:stretch>
        </p:blipFill>
        <p:spPr>
          <a:xfrm>
            <a:off x="0" y="355413"/>
            <a:ext cx="12192000" cy="6147173"/>
          </a:xfrm>
          <a:prstGeom prst="rect">
            <a:avLst/>
          </a:prstGeom>
        </p:spPr>
      </p:pic>
      <p:sp>
        <p:nvSpPr>
          <p:cNvPr id="6" name="Rectangle 5">
            <a:extLst>
              <a:ext uri="{FF2B5EF4-FFF2-40B4-BE49-F238E27FC236}">
                <a16:creationId xmlns:a16="http://schemas.microsoft.com/office/drawing/2014/main" id="{FCE55344-CA62-5347-0B36-A06AF78299C4}"/>
              </a:ext>
            </a:extLst>
          </p:cNvPr>
          <p:cNvSpPr/>
          <p:nvPr/>
        </p:nvSpPr>
        <p:spPr>
          <a:xfrm>
            <a:off x="179462" y="3144860"/>
            <a:ext cx="3202931" cy="64080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Box 2">
            <a:extLst>
              <a:ext uri="{FF2B5EF4-FFF2-40B4-BE49-F238E27FC236}">
                <a16:creationId xmlns:a16="http://schemas.microsoft.com/office/drawing/2014/main" id="{883A997C-B10D-48CC-8625-38208366BA5E}"/>
              </a:ext>
            </a:extLst>
          </p:cNvPr>
          <p:cNvSpPr txBox="1"/>
          <p:nvPr/>
        </p:nvSpPr>
        <p:spPr>
          <a:xfrm>
            <a:off x="3776870" y="3429000"/>
            <a:ext cx="3948528" cy="734368"/>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1) فَعِّل هذه الخانة لتوليد وصل القبض الشكلي والنهائي لكل من البائع والزبون على حدة</a:t>
            </a:r>
            <a:endParaRPr lang="fr-FR"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5" name="Connecteur droit avec flèche 4">
            <a:extLst>
              <a:ext uri="{FF2B5EF4-FFF2-40B4-BE49-F238E27FC236}">
                <a16:creationId xmlns:a16="http://schemas.microsoft.com/office/drawing/2014/main" id="{7DAC61C3-5634-4E1C-81F4-48B0DD621ADB}"/>
              </a:ext>
            </a:extLst>
          </p:cNvPr>
          <p:cNvCxnSpPr>
            <a:cxnSpLocks/>
          </p:cNvCxnSpPr>
          <p:nvPr/>
        </p:nvCxnSpPr>
        <p:spPr>
          <a:xfrm flipH="1">
            <a:off x="3382393" y="3635960"/>
            <a:ext cx="38453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79C2FF5-6A48-43C6-A757-9625A9AADC3D}"/>
              </a:ext>
            </a:extLst>
          </p:cNvPr>
          <p:cNvSpPr/>
          <p:nvPr/>
        </p:nvSpPr>
        <p:spPr>
          <a:xfrm>
            <a:off x="94004" y="4500820"/>
            <a:ext cx="3324854" cy="28630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extBox 2">
            <a:extLst>
              <a:ext uri="{FF2B5EF4-FFF2-40B4-BE49-F238E27FC236}">
                <a16:creationId xmlns:a16="http://schemas.microsoft.com/office/drawing/2014/main" id="{593852E4-9D47-46DC-811E-4B1A6F427B56}"/>
              </a:ext>
            </a:extLst>
          </p:cNvPr>
          <p:cNvSpPr txBox="1"/>
          <p:nvPr/>
        </p:nvSpPr>
        <p:spPr>
          <a:xfrm>
            <a:off x="4136731" y="4654470"/>
            <a:ext cx="3324854" cy="37375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dirty="0">
                <a:solidFill>
                  <a:srgbClr val="C00000"/>
                </a:solidFill>
                <a:effectLst/>
                <a:latin typeface="Calibri" panose="020F0502020204030204" pitchFamily="34" charset="0"/>
                <a:ea typeface="Calibri" panose="020F0502020204030204" pitchFamily="34" charset="0"/>
                <a:cs typeface="Arial" panose="020B0604020202020204" pitchFamily="34" charset="0"/>
              </a:rPr>
              <a:t>2) أنقر على زر</a:t>
            </a:r>
            <a:r>
              <a:rPr lang="ar-DZ"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 "طباعة الوصل الشكلي"</a:t>
            </a:r>
            <a:endParaRPr lang="fr-FR"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Connecteur droit avec flèche 9">
            <a:extLst>
              <a:ext uri="{FF2B5EF4-FFF2-40B4-BE49-F238E27FC236}">
                <a16:creationId xmlns:a16="http://schemas.microsoft.com/office/drawing/2014/main" id="{16D70F84-79BC-421F-AC29-09146C539681}"/>
              </a:ext>
            </a:extLst>
          </p:cNvPr>
          <p:cNvCxnSpPr>
            <a:cxnSpLocks/>
            <a:stCxn id="8" idx="1"/>
            <a:endCxn id="7" idx="3"/>
          </p:cNvCxnSpPr>
          <p:nvPr/>
        </p:nvCxnSpPr>
        <p:spPr>
          <a:xfrm flipH="1" flipV="1">
            <a:off x="3418858" y="4643973"/>
            <a:ext cx="717873" cy="19737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416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2C5BC2-6131-76EB-1D81-0A2EB92D9F1B}"/>
              </a:ext>
            </a:extLst>
          </p:cNvPr>
          <p:cNvPicPr>
            <a:picLocks noChangeAspect="1"/>
          </p:cNvPicPr>
          <p:nvPr/>
        </p:nvPicPr>
        <p:blipFill>
          <a:blip r:embed="rId2"/>
          <a:stretch>
            <a:fillRect/>
          </a:stretch>
        </p:blipFill>
        <p:spPr>
          <a:xfrm>
            <a:off x="4295323" y="1294034"/>
            <a:ext cx="6744047" cy="3187864"/>
          </a:xfrm>
          <a:prstGeom prst="rect">
            <a:avLst/>
          </a:prstGeom>
        </p:spPr>
      </p:pic>
      <p:pic>
        <p:nvPicPr>
          <p:cNvPr id="6" name="Picture 5">
            <a:extLst>
              <a:ext uri="{FF2B5EF4-FFF2-40B4-BE49-F238E27FC236}">
                <a16:creationId xmlns:a16="http://schemas.microsoft.com/office/drawing/2014/main" id="{8AC6A192-9AE1-1DFF-397D-5B2EA65AD490}"/>
              </a:ext>
            </a:extLst>
          </p:cNvPr>
          <p:cNvPicPr>
            <a:picLocks noChangeAspect="1"/>
          </p:cNvPicPr>
          <p:nvPr/>
        </p:nvPicPr>
        <p:blipFill>
          <a:blip r:embed="rId3"/>
          <a:stretch>
            <a:fillRect/>
          </a:stretch>
        </p:blipFill>
        <p:spPr>
          <a:xfrm>
            <a:off x="1152630" y="450953"/>
            <a:ext cx="4442590" cy="6041922"/>
          </a:xfrm>
          <a:prstGeom prst="rect">
            <a:avLst/>
          </a:prstGeom>
        </p:spPr>
      </p:pic>
      <p:sp>
        <p:nvSpPr>
          <p:cNvPr id="5" name="TextBox 2">
            <a:extLst>
              <a:ext uri="{FF2B5EF4-FFF2-40B4-BE49-F238E27FC236}">
                <a16:creationId xmlns:a16="http://schemas.microsoft.com/office/drawing/2014/main" id="{616C3766-18E6-4B65-8280-5B63312F6A1D}"/>
              </a:ext>
            </a:extLst>
          </p:cNvPr>
          <p:cNvSpPr txBox="1"/>
          <p:nvPr/>
        </p:nvSpPr>
        <p:spPr>
          <a:xfrm>
            <a:off x="5742774" y="3973185"/>
            <a:ext cx="4969579" cy="40504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r" rtl="1">
              <a:lnSpc>
                <a:spcPct val="107000"/>
              </a:lnSpc>
              <a:spcAft>
                <a:spcPts val="800"/>
              </a:spcAft>
            </a:pPr>
            <a:r>
              <a:rPr lang="ar-DZ" sz="2000" dirty="0">
                <a:solidFill>
                  <a:srgbClr val="C00000"/>
                </a:solidFill>
                <a:latin typeface="Calibri" panose="020F0502020204030204" pitchFamily="34" charset="0"/>
                <a:ea typeface="Calibri" panose="020F0502020204030204" pitchFamily="34" charset="0"/>
                <a:cs typeface="Arial" panose="020B0604020202020204" pitchFamily="34" charset="0"/>
              </a:rPr>
              <a:t>وافق على العملية لتحميل الوصولات الشكلية لكلا الزبونين</a:t>
            </a:r>
            <a:endParaRPr lang="fr-FR"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7" name="Connecteur droit avec flèche 6">
            <a:extLst>
              <a:ext uri="{FF2B5EF4-FFF2-40B4-BE49-F238E27FC236}">
                <a16:creationId xmlns:a16="http://schemas.microsoft.com/office/drawing/2014/main" id="{32581B04-0152-4725-BAE1-AA1FD301258B}"/>
              </a:ext>
            </a:extLst>
          </p:cNvPr>
          <p:cNvCxnSpPr>
            <a:cxnSpLocks/>
            <a:stCxn id="5" idx="0"/>
          </p:cNvCxnSpPr>
          <p:nvPr/>
        </p:nvCxnSpPr>
        <p:spPr>
          <a:xfrm flipV="1">
            <a:off x="8227564" y="3311703"/>
            <a:ext cx="383776" cy="6614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2">
            <a:extLst>
              <a:ext uri="{FF2B5EF4-FFF2-40B4-BE49-F238E27FC236}">
                <a16:creationId xmlns:a16="http://schemas.microsoft.com/office/drawing/2014/main" id="{003EDE88-91AB-4423-9CD1-C5783AC335BD}"/>
              </a:ext>
            </a:extLst>
          </p:cNvPr>
          <p:cNvSpPr txBox="1"/>
          <p:nvPr/>
        </p:nvSpPr>
        <p:spPr>
          <a:xfrm>
            <a:off x="3014421" y="5991287"/>
            <a:ext cx="5302874" cy="65524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r" rtl="1">
              <a:lnSpc>
                <a:spcPct val="107000"/>
              </a:lnSpc>
              <a:spcAft>
                <a:spcPts val="800"/>
              </a:spcAft>
            </a:pPr>
            <a:r>
              <a:rPr lang="ar-DZ" sz="36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عُد إلى فضاء الفهرسة لحفظ العقد</a:t>
            </a:r>
            <a:endParaRPr lang="fr-FR" sz="32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15464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AC051-73B2-1A9C-CED7-599ADB308B0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593556-6313-F2DA-DB8A-3401280AA1FA}"/>
              </a:ext>
            </a:extLst>
          </p:cNvPr>
          <p:cNvSpPr>
            <a:spLocks noGrp="1"/>
          </p:cNvSpPr>
          <p:nvPr>
            <p:ph type="title"/>
          </p:nvPr>
        </p:nvSpPr>
        <p:spPr>
          <a:xfrm>
            <a:off x="838200" y="952700"/>
            <a:ext cx="10515600" cy="4952599"/>
          </a:xfrm>
        </p:spPr>
        <p:txBody>
          <a:bodyPr>
            <a:noAutofit/>
          </a:bodyPr>
          <a:lstStyle/>
          <a:p>
            <a:pPr algn="r" rtl="1"/>
            <a:r>
              <a:rPr lang="ar-DZ" sz="2800" b="1" dirty="0"/>
              <a:t>الهدف:</a:t>
            </a:r>
            <a:br>
              <a:rPr lang="fr-FR" sz="2800" b="1" dirty="0"/>
            </a:br>
            <a:br>
              <a:rPr lang="fr-FR" sz="2800" b="1" dirty="0"/>
            </a:br>
            <a:r>
              <a:rPr lang="ar-DZ" sz="2800" b="1" dirty="0"/>
              <a:t>	</a:t>
            </a:r>
            <a:r>
              <a:rPr lang="ar-DZ" sz="2800" dirty="0"/>
              <a:t>تعتبر </a:t>
            </a:r>
            <a:r>
              <a:rPr lang="ar-DZ" sz="2800" dirty="0" err="1"/>
              <a:t>رقمنة</a:t>
            </a:r>
            <a:r>
              <a:rPr lang="ar-DZ" sz="2800" dirty="0"/>
              <a:t> فهرس العقود المنجزة خطوة واعدة ضمن مسار الثورة الرقمية التي تشهدها مهنة التوثيق على المستويين المحلي والعالمي، والتي تقودها أدوات وأنظمة تكنولوجيا القانون وفي مقدمتها نظام الموثق الجزائري.</a:t>
            </a:r>
            <a:br>
              <a:rPr lang="ar-DZ" sz="2800" dirty="0"/>
            </a:br>
            <a:br>
              <a:rPr lang="ar-DZ" sz="2800" dirty="0"/>
            </a:br>
            <a:r>
              <a:rPr lang="ar-DZ" sz="2800" dirty="0"/>
              <a:t>	ويعد الفهرس الإلكتروني بمثابة قائمة رقمية تتضمن المعلومات الأساسية  للعقد مثل رقم الفهرس، نوع العقد، تواريخ التوقيع وأسماء الأطراف، إلى جانب بعض المعلومات الثانوية مثل قيمة العقد وعدد الصفحات، ونسخ الأصل.</a:t>
            </a:r>
            <a:br>
              <a:rPr lang="ar-DZ" sz="2800" dirty="0"/>
            </a:br>
            <a:br>
              <a:rPr lang="ar-DZ" sz="3200" dirty="0"/>
            </a:br>
            <a:endParaRPr lang="fr-FR" sz="3200" b="1" dirty="0"/>
          </a:p>
        </p:txBody>
      </p:sp>
    </p:spTree>
    <p:extLst>
      <p:ext uri="{BB962C8B-B14F-4D97-AF65-F5344CB8AC3E}">
        <p14:creationId xmlns:p14="http://schemas.microsoft.com/office/powerpoint/2010/main" val="1468910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C03D952B-CD28-DC35-59BD-199F30CB53D2}"/>
              </a:ext>
            </a:extLst>
          </p:cNvPr>
          <p:cNvPicPr>
            <a:picLocks noChangeAspect="1"/>
          </p:cNvPicPr>
          <p:nvPr/>
        </p:nvPicPr>
        <p:blipFill>
          <a:blip r:embed="rId2"/>
          <a:stretch>
            <a:fillRect/>
          </a:stretch>
        </p:blipFill>
        <p:spPr>
          <a:xfrm>
            <a:off x="0" y="364941"/>
            <a:ext cx="12192000" cy="6128118"/>
          </a:xfrm>
          <a:prstGeom prst="rect">
            <a:avLst/>
          </a:prstGeom>
        </p:spPr>
      </p:pic>
      <p:sp>
        <p:nvSpPr>
          <p:cNvPr id="6" name="Rectangle 5">
            <a:extLst>
              <a:ext uri="{FF2B5EF4-FFF2-40B4-BE49-F238E27FC236}">
                <a16:creationId xmlns:a16="http://schemas.microsoft.com/office/drawing/2014/main" id="{FCE55344-CA62-5347-0B36-A06AF78299C4}"/>
              </a:ext>
            </a:extLst>
          </p:cNvPr>
          <p:cNvSpPr/>
          <p:nvPr/>
        </p:nvSpPr>
        <p:spPr>
          <a:xfrm>
            <a:off x="3597782" y="5460494"/>
            <a:ext cx="6832070" cy="38110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2">
            <a:extLst>
              <a:ext uri="{FF2B5EF4-FFF2-40B4-BE49-F238E27FC236}">
                <a16:creationId xmlns:a16="http://schemas.microsoft.com/office/drawing/2014/main" id="{18F74AF1-A775-4748-999D-329646B6ADE7}"/>
              </a:ext>
            </a:extLst>
          </p:cNvPr>
          <p:cNvSpPr txBox="1"/>
          <p:nvPr/>
        </p:nvSpPr>
        <p:spPr>
          <a:xfrm>
            <a:off x="4563455" y="4216586"/>
            <a:ext cx="4985116" cy="8628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يٌرجى التحقق من رقم الفهرس </a:t>
            </a:r>
            <a:r>
              <a:rPr lang="ar-DZ" sz="2400" dirty="0">
                <a:solidFill>
                  <a:srgbClr val="C00000"/>
                </a:solidFill>
                <a:latin typeface="Calibri" panose="020F0502020204030204" pitchFamily="34" charset="0"/>
                <a:ea typeface="Calibri" panose="020F0502020204030204" pitchFamily="34" charset="0"/>
                <a:cs typeface="Arial" panose="020B0604020202020204" pitchFamily="34" charset="0"/>
              </a:rPr>
              <a:t>وتاريخ التوقيع قبل النقر على زر "</a:t>
            </a:r>
            <a:r>
              <a:rPr lang="ar-DZ"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حفظ العقد" </a:t>
            </a:r>
            <a:r>
              <a:rPr lang="ar-DZ" sz="2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لإتمام عملية الفهرسة</a:t>
            </a:r>
            <a:endParaRPr lang="fr-FR" sz="24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3" name="Connecteur droit avec flèche 2">
            <a:extLst>
              <a:ext uri="{FF2B5EF4-FFF2-40B4-BE49-F238E27FC236}">
                <a16:creationId xmlns:a16="http://schemas.microsoft.com/office/drawing/2014/main" id="{99AF4312-CD97-4B0A-9050-4D18949F8C0F}"/>
              </a:ext>
            </a:extLst>
          </p:cNvPr>
          <p:cNvCxnSpPr>
            <a:cxnSpLocks/>
          </p:cNvCxnSpPr>
          <p:nvPr/>
        </p:nvCxnSpPr>
        <p:spPr>
          <a:xfrm>
            <a:off x="6887818" y="5079386"/>
            <a:ext cx="0" cy="3811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684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91CB8-E381-8C37-5FE8-024075F57200}"/>
              </a:ext>
            </a:extLst>
          </p:cNvPr>
          <p:cNvSpPr>
            <a:spLocks noGrp="1"/>
          </p:cNvSpPr>
          <p:nvPr>
            <p:ph type="title"/>
          </p:nvPr>
        </p:nvSpPr>
        <p:spPr>
          <a:xfrm>
            <a:off x="942372" y="1025444"/>
            <a:ext cx="10515600" cy="3778050"/>
          </a:xfrm>
        </p:spPr>
        <p:txBody>
          <a:bodyPr>
            <a:normAutofit/>
          </a:bodyPr>
          <a:lstStyle/>
          <a:p>
            <a:pPr algn="r" rtl="1"/>
            <a:r>
              <a:rPr lang="fr-FR" sz="4000" b="1" dirty="0"/>
              <a:t>II</a:t>
            </a:r>
            <a:r>
              <a:rPr lang="ar-DZ" sz="4000" b="1" dirty="0"/>
              <a:t>- عرض الفهرس اليومي للعقود والإحصائيات الشهرية لأداء المكتب:</a:t>
            </a:r>
            <a:br>
              <a:rPr lang="ar-DZ" sz="4000" b="1" i="1" dirty="0"/>
            </a:br>
            <a:br>
              <a:rPr lang="ar-DZ" sz="4000" b="1" i="1" dirty="0"/>
            </a:br>
            <a:r>
              <a:rPr lang="ar-DZ" sz="4000" dirty="0"/>
              <a:t>- عرض القائمة الإلكترونية للعقود المنجزة</a:t>
            </a:r>
            <a:br>
              <a:rPr lang="ar-DZ" sz="4000" dirty="0"/>
            </a:br>
            <a:r>
              <a:rPr lang="ar-DZ" sz="4000" dirty="0"/>
              <a:t>- عرض الإحصائيات الشهرية لأداء المكتب</a:t>
            </a:r>
            <a:endParaRPr lang="fr-FR" sz="4000" dirty="0"/>
          </a:p>
        </p:txBody>
      </p:sp>
    </p:spTree>
    <p:extLst>
      <p:ext uri="{BB962C8B-B14F-4D97-AF65-F5344CB8AC3E}">
        <p14:creationId xmlns:p14="http://schemas.microsoft.com/office/powerpoint/2010/main" val="4152389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6B181E-9159-44C4-A702-66353AA25F4A}"/>
              </a:ext>
            </a:extLst>
          </p:cNvPr>
          <p:cNvSpPr>
            <a:spLocks noGrp="1"/>
          </p:cNvSpPr>
          <p:nvPr>
            <p:ph type="title"/>
          </p:nvPr>
        </p:nvSpPr>
        <p:spPr>
          <a:xfrm>
            <a:off x="947531" y="2392708"/>
            <a:ext cx="10515600" cy="1325563"/>
          </a:xfrm>
        </p:spPr>
        <p:txBody>
          <a:bodyPr/>
          <a:lstStyle/>
          <a:p>
            <a:pPr algn="ctr" rtl="1"/>
            <a:r>
              <a:rPr lang="ar-DZ" dirty="0"/>
              <a:t>عرض الفهرس اليومي للعقود</a:t>
            </a:r>
            <a:endParaRPr lang="fr-FR" dirty="0"/>
          </a:p>
        </p:txBody>
      </p:sp>
    </p:spTree>
    <p:extLst>
      <p:ext uri="{BB962C8B-B14F-4D97-AF65-F5344CB8AC3E}">
        <p14:creationId xmlns:p14="http://schemas.microsoft.com/office/powerpoint/2010/main" val="2051499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DD1F0D-E3AE-C713-5365-079415024D38}"/>
              </a:ext>
            </a:extLst>
          </p:cNvPr>
          <p:cNvPicPr>
            <a:picLocks noChangeAspect="1"/>
          </p:cNvPicPr>
          <p:nvPr/>
        </p:nvPicPr>
        <p:blipFill>
          <a:blip r:embed="rId2"/>
          <a:stretch>
            <a:fillRect/>
          </a:stretch>
        </p:blipFill>
        <p:spPr>
          <a:xfrm>
            <a:off x="123518" y="561827"/>
            <a:ext cx="11944964" cy="5734345"/>
          </a:xfrm>
          <a:prstGeom prst="rect">
            <a:avLst/>
          </a:prstGeom>
        </p:spPr>
      </p:pic>
      <p:sp>
        <p:nvSpPr>
          <p:cNvPr id="3" name="TextBox 2">
            <a:extLst>
              <a:ext uri="{FF2B5EF4-FFF2-40B4-BE49-F238E27FC236}">
                <a16:creationId xmlns:a16="http://schemas.microsoft.com/office/drawing/2014/main" id="{05F25653-5D11-4F23-8805-3EB096F44789}"/>
              </a:ext>
            </a:extLst>
          </p:cNvPr>
          <p:cNvSpPr txBox="1"/>
          <p:nvPr/>
        </p:nvSpPr>
        <p:spPr>
          <a:xfrm>
            <a:off x="2476713" y="3593185"/>
            <a:ext cx="5287257" cy="4676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r" rtl="1">
              <a:lnSpc>
                <a:spcPct val="107000"/>
              </a:lnSpc>
              <a:spcAft>
                <a:spcPts val="800"/>
              </a:spcAft>
            </a:pPr>
            <a:r>
              <a:rPr lang="ar-DZ" sz="2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تجد الفهرس اليومي للعقود في أسفل </a:t>
            </a:r>
            <a:r>
              <a:rPr lang="ar-DZ" sz="2400" dirty="0">
                <a:solidFill>
                  <a:srgbClr val="C00000"/>
                </a:solidFill>
                <a:latin typeface="Calibri" panose="020F0502020204030204" pitchFamily="34" charset="0"/>
                <a:ea typeface="Calibri" panose="020F0502020204030204" pitchFamily="34" charset="0"/>
                <a:cs typeface="Arial" panose="020B0604020202020204" pitchFamily="34" charset="0"/>
              </a:rPr>
              <a:t>استمارة </a:t>
            </a:r>
            <a:r>
              <a:rPr lang="ar-DZ" sz="2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الفهرسة</a:t>
            </a:r>
            <a:endParaRPr lang="fr-FR" sz="24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5" name="Connecteur droit avec flèche 4">
            <a:extLst>
              <a:ext uri="{FF2B5EF4-FFF2-40B4-BE49-F238E27FC236}">
                <a16:creationId xmlns:a16="http://schemas.microsoft.com/office/drawing/2014/main" id="{F2EEB664-A3C9-44CB-8ACB-6BE6EFA62B8B}"/>
              </a:ext>
            </a:extLst>
          </p:cNvPr>
          <p:cNvCxnSpPr>
            <a:cxnSpLocks/>
          </p:cNvCxnSpPr>
          <p:nvPr/>
        </p:nvCxnSpPr>
        <p:spPr>
          <a:xfrm>
            <a:off x="5926238" y="4074289"/>
            <a:ext cx="2692719" cy="50361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424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105A21-D851-9080-1B96-96608ED6C516}"/>
              </a:ext>
            </a:extLst>
          </p:cNvPr>
          <p:cNvPicPr>
            <a:picLocks noChangeAspect="1"/>
          </p:cNvPicPr>
          <p:nvPr/>
        </p:nvPicPr>
        <p:blipFill>
          <a:blip r:embed="rId2"/>
          <a:stretch>
            <a:fillRect/>
          </a:stretch>
        </p:blipFill>
        <p:spPr>
          <a:xfrm>
            <a:off x="0" y="679827"/>
            <a:ext cx="12192000" cy="4375633"/>
          </a:xfrm>
          <a:prstGeom prst="rect">
            <a:avLst/>
          </a:prstGeom>
        </p:spPr>
      </p:pic>
      <p:sp>
        <p:nvSpPr>
          <p:cNvPr id="3" name="TextBox 2">
            <a:extLst>
              <a:ext uri="{FF2B5EF4-FFF2-40B4-BE49-F238E27FC236}">
                <a16:creationId xmlns:a16="http://schemas.microsoft.com/office/drawing/2014/main" id="{D05CA9C5-E230-4C3E-AD50-C70B71D84AD6}"/>
              </a:ext>
            </a:extLst>
          </p:cNvPr>
          <p:cNvSpPr txBox="1"/>
          <p:nvPr/>
        </p:nvSpPr>
        <p:spPr>
          <a:xfrm>
            <a:off x="1500912" y="4725981"/>
            <a:ext cx="8816008" cy="14521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8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يتضمن الفهرس اليومي للعقود المعلومات الأساسية للعقد بما في ذلك: </a:t>
            </a:r>
            <a:r>
              <a:rPr lang="ar-DZ" sz="28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رقم الفهرس، تواريخ التوقيع، أسماء الأطراف</a:t>
            </a:r>
            <a:r>
              <a:rPr lang="ar-DZ" sz="28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 كما يتضمن معلومات ثانوية وهي: </a:t>
            </a:r>
            <a:r>
              <a:rPr lang="ar-DZ" sz="28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قيمة العقد وعدد صفحات ونسخ الأصل</a:t>
            </a:r>
            <a:r>
              <a:rPr lang="ar-DZ" sz="28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 </a:t>
            </a:r>
            <a:endParaRPr lang="fr-FR" sz="28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74704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EC8C5-DE88-E56E-6F61-FCFE83FA7C0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CCD9109-6F19-897B-7B0A-321BE2C2B86B}"/>
              </a:ext>
            </a:extLst>
          </p:cNvPr>
          <p:cNvSpPr>
            <a:spLocks noGrp="1"/>
          </p:cNvSpPr>
          <p:nvPr>
            <p:ph type="title"/>
          </p:nvPr>
        </p:nvSpPr>
        <p:spPr>
          <a:xfrm>
            <a:off x="947531" y="2392708"/>
            <a:ext cx="10515600" cy="1325563"/>
          </a:xfrm>
        </p:spPr>
        <p:txBody>
          <a:bodyPr/>
          <a:lstStyle/>
          <a:p>
            <a:pPr algn="ctr" rtl="1"/>
            <a:r>
              <a:rPr lang="ar-DZ" dirty="0"/>
              <a:t>تعديل عقد مفهرس</a:t>
            </a:r>
            <a:endParaRPr lang="fr-FR" dirty="0"/>
          </a:p>
        </p:txBody>
      </p:sp>
    </p:spTree>
    <p:extLst>
      <p:ext uri="{BB962C8B-B14F-4D97-AF65-F5344CB8AC3E}">
        <p14:creationId xmlns:p14="http://schemas.microsoft.com/office/powerpoint/2010/main" val="1952849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0B39E-1CD0-5701-1E07-1F7F0775C177}"/>
            </a:ext>
          </a:extLst>
        </p:cNvPr>
        <p:cNvGrpSpPr/>
        <p:nvPr/>
      </p:nvGrpSpPr>
      <p:grpSpPr>
        <a:xfrm>
          <a:off x="0" y="0"/>
          <a:ext cx="0" cy="0"/>
          <a:chOff x="0" y="0"/>
          <a:chExt cx="0" cy="0"/>
        </a:xfrm>
      </p:grpSpPr>
      <p:pic>
        <p:nvPicPr>
          <p:cNvPr id="12" name="Image 11" descr="Une image contenant texte, capture d’écran, logiciel, Icône d’ordinateur&#10;&#10;Le contenu généré par l’IA peut être incorrect.">
            <a:extLst>
              <a:ext uri="{FF2B5EF4-FFF2-40B4-BE49-F238E27FC236}">
                <a16:creationId xmlns:a16="http://schemas.microsoft.com/office/drawing/2014/main" id="{AEE83487-8E37-976C-9C24-73841DD5DFD7}"/>
              </a:ext>
            </a:extLst>
          </p:cNvPr>
          <p:cNvPicPr>
            <a:picLocks noChangeAspect="1"/>
          </p:cNvPicPr>
          <p:nvPr/>
        </p:nvPicPr>
        <p:blipFill>
          <a:blip r:embed="rId2"/>
          <a:stretch>
            <a:fillRect/>
          </a:stretch>
        </p:blipFill>
        <p:spPr>
          <a:xfrm>
            <a:off x="0" y="393700"/>
            <a:ext cx="12192000" cy="6070600"/>
          </a:xfrm>
          <a:prstGeom prst="rect">
            <a:avLst/>
          </a:prstGeom>
        </p:spPr>
      </p:pic>
      <p:sp>
        <p:nvSpPr>
          <p:cNvPr id="3" name="TextBox 2">
            <a:extLst>
              <a:ext uri="{FF2B5EF4-FFF2-40B4-BE49-F238E27FC236}">
                <a16:creationId xmlns:a16="http://schemas.microsoft.com/office/drawing/2014/main" id="{58BB323D-C423-60F8-5B94-EEBC376FC44D}"/>
              </a:ext>
            </a:extLst>
          </p:cNvPr>
          <p:cNvSpPr txBox="1"/>
          <p:nvPr/>
        </p:nvSpPr>
        <p:spPr>
          <a:xfrm>
            <a:off x="2763114" y="3653245"/>
            <a:ext cx="2612192" cy="8628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r" rtl="1">
              <a:lnSpc>
                <a:spcPct val="107000"/>
              </a:lnSpc>
              <a:spcAft>
                <a:spcPts val="800"/>
              </a:spcAft>
            </a:pPr>
            <a:r>
              <a:rPr lang="ar-DZ" sz="2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انقر على زر </a:t>
            </a:r>
            <a:r>
              <a:rPr lang="ar-DZ"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"تحكم" </a:t>
            </a:r>
            <a:r>
              <a:rPr lang="ar-DZ" sz="2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ثم انقر على </a:t>
            </a:r>
            <a:r>
              <a:rPr lang="ar-DZ"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"تعديل العقد"</a:t>
            </a:r>
            <a:endParaRPr lang="fr-FR"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5" name="Connecteur droit avec flèche 4">
            <a:extLst>
              <a:ext uri="{FF2B5EF4-FFF2-40B4-BE49-F238E27FC236}">
                <a16:creationId xmlns:a16="http://schemas.microsoft.com/office/drawing/2014/main" id="{7A3357A9-8C31-D7D1-4082-CDB6B7ADFD60}"/>
              </a:ext>
            </a:extLst>
          </p:cNvPr>
          <p:cNvCxnSpPr>
            <a:cxnSpLocks/>
            <a:stCxn id="3" idx="1"/>
          </p:cNvCxnSpPr>
          <p:nvPr/>
        </p:nvCxnSpPr>
        <p:spPr>
          <a:xfrm flipH="1">
            <a:off x="1871529" y="4084645"/>
            <a:ext cx="891585" cy="34207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D1F8A9B-E6C9-C2D3-758A-D32099ED616E}"/>
              </a:ext>
            </a:extLst>
          </p:cNvPr>
          <p:cNvSpPr/>
          <p:nvPr/>
        </p:nvSpPr>
        <p:spPr>
          <a:xfrm>
            <a:off x="846035" y="4674550"/>
            <a:ext cx="1204956" cy="22186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388648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F5461-937E-3DD1-0610-CDDC9E29FDA5}"/>
            </a:ext>
          </a:extLst>
        </p:cNvPr>
        <p:cNvGrpSpPr/>
        <p:nvPr/>
      </p:nvGrpSpPr>
      <p:grpSpPr>
        <a:xfrm>
          <a:off x="0" y="0"/>
          <a:ext cx="0" cy="0"/>
          <a:chOff x="0" y="0"/>
          <a:chExt cx="0" cy="0"/>
        </a:xfrm>
      </p:grpSpPr>
      <p:pic>
        <p:nvPicPr>
          <p:cNvPr id="8" name="Image 7" descr="Une image contenant texte, capture d’écran, logiciel, Icône d’ordinateur&#10;&#10;Le contenu généré par l’IA peut être incorrect.">
            <a:extLst>
              <a:ext uri="{FF2B5EF4-FFF2-40B4-BE49-F238E27FC236}">
                <a16:creationId xmlns:a16="http://schemas.microsoft.com/office/drawing/2014/main" id="{68DAAC84-5761-B988-552E-190D1FEDB819}"/>
              </a:ext>
            </a:extLst>
          </p:cNvPr>
          <p:cNvPicPr>
            <a:picLocks noChangeAspect="1"/>
          </p:cNvPicPr>
          <p:nvPr/>
        </p:nvPicPr>
        <p:blipFill>
          <a:blip r:embed="rId2"/>
          <a:stretch>
            <a:fillRect/>
          </a:stretch>
        </p:blipFill>
        <p:spPr>
          <a:xfrm>
            <a:off x="0" y="381000"/>
            <a:ext cx="12192000" cy="6096000"/>
          </a:xfrm>
          <a:prstGeom prst="rect">
            <a:avLst/>
          </a:prstGeom>
        </p:spPr>
      </p:pic>
      <p:sp>
        <p:nvSpPr>
          <p:cNvPr id="3" name="TextBox 2">
            <a:extLst>
              <a:ext uri="{FF2B5EF4-FFF2-40B4-BE49-F238E27FC236}">
                <a16:creationId xmlns:a16="http://schemas.microsoft.com/office/drawing/2014/main" id="{B5D134B1-0A6F-5F97-6C7A-4A55E977630A}"/>
              </a:ext>
            </a:extLst>
          </p:cNvPr>
          <p:cNvSpPr txBox="1"/>
          <p:nvPr/>
        </p:nvSpPr>
        <p:spPr>
          <a:xfrm>
            <a:off x="5244270" y="1055324"/>
            <a:ext cx="4147558" cy="73436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1) إذا لم تكن محاسبة العقد </a:t>
            </a:r>
            <a:r>
              <a:rPr lang="ar-DZ"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معتمدة</a:t>
            </a:r>
            <a:r>
              <a:rPr lang="ar-DZ" sz="20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 ستستطيع تعديل وتصحيح معلومات العقد</a:t>
            </a:r>
            <a:endParaRPr lang="fr-FR"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Box 2">
            <a:extLst>
              <a:ext uri="{FF2B5EF4-FFF2-40B4-BE49-F238E27FC236}">
                <a16:creationId xmlns:a16="http://schemas.microsoft.com/office/drawing/2014/main" id="{851C4DCD-FD7A-822E-CF08-344BBEE99BAF}"/>
              </a:ext>
            </a:extLst>
          </p:cNvPr>
          <p:cNvSpPr txBox="1"/>
          <p:nvPr/>
        </p:nvSpPr>
        <p:spPr>
          <a:xfrm>
            <a:off x="1031193" y="5977701"/>
            <a:ext cx="4147558" cy="73436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2) عند الانتهاء من التعديل أو التصحيح، اضغط على زر </a:t>
            </a:r>
            <a:r>
              <a:rPr lang="ar-DZ"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"تعديل معلومات العقد"</a:t>
            </a:r>
            <a:endParaRPr lang="fr-FR"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14100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A281F-FF27-F0F0-1669-E1B08F65478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9465828-83C7-0D27-6C35-587420D9A980}"/>
              </a:ext>
            </a:extLst>
          </p:cNvPr>
          <p:cNvSpPr>
            <a:spLocks noGrp="1"/>
          </p:cNvSpPr>
          <p:nvPr>
            <p:ph type="title"/>
          </p:nvPr>
        </p:nvSpPr>
        <p:spPr>
          <a:xfrm>
            <a:off x="947531" y="2392708"/>
            <a:ext cx="10515600" cy="1325563"/>
          </a:xfrm>
        </p:spPr>
        <p:txBody>
          <a:bodyPr/>
          <a:lstStyle/>
          <a:p>
            <a:pPr algn="ctr" rtl="1"/>
            <a:r>
              <a:rPr lang="ar-DZ" dirty="0"/>
              <a:t>حذف فهرس عقد</a:t>
            </a:r>
            <a:endParaRPr lang="fr-FR" dirty="0"/>
          </a:p>
        </p:txBody>
      </p:sp>
    </p:spTree>
    <p:extLst>
      <p:ext uri="{BB962C8B-B14F-4D97-AF65-F5344CB8AC3E}">
        <p14:creationId xmlns:p14="http://schemas.microsoft.com/office/powerpoint/2010/main" val="2849410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1465C-06B3-3AFD-F8FE-D352BE1DA963}"/>
            </a:ext>
          </a:extLst>
        </p:cNvPr>
        <p:cNvGrpSpPr/>
        <p:nvPr/>
      </p:nvGrpSpPr>
      <p:grpSpPr>
        <a:xfrm>
          <a:off x="0" y="0"/>
          <a:ext cx="0" cy="0"/>
          <a:chOff x="0" y="0"/>
          <a:chExt cx="0" cy="0"/>
        </a:xfrm>
      </p:grpSpPr>
      <p:pic>
        <p:nvPicPr>
          <p:cNvPr id="12" name="Image 11" descr="Une image contenant texte, capture d’écran, logiciel, Icône d’ordinateur&#10;&#10;Le contenu généré par l’IA peut être incorrect.">
            <a:extLst>
              <a:ext uri="{FF2B5EF4-FFF2-40B4-BE49-F238E27FC236}">
                <a16:creationId xmlns:a16="http://schemas.microsoft.com/office/drawing/2014/main" id="{AB7BA846-6CF4-5B8B-F0E9-4554EBB0DE94}"/>
              </a:ext>
            </a:extLst>
          </p:cNvPr>
          <p:cNvPicPr>
            <a:picLocks noChangeAspect="1"/>
          </p:cNvPicPr>
          <p:nvPr/>
        </p:nvPicPr>
        <p:blipFill>
          <a:blip r:embed="rId2"/>
          <a:stretch>
            <a:fillRect/>
          </a:stretch>
        </p:blipFill>
        <p:spPr>
          <a:xfrm>
            <a:off x="0" y="393700"/>
            <a:ext cx="12192000" cy="6070600"/>
          </a:xfrm>
          <a:prstGeom prst="rect">
            <a:avLst/>
          </a:prstGeom>
        </p:spPr>
      </p:pic>
      <p:sp>
        <p:nvSpPr>
          <p:cNvPr id="3" name="TextBox 2">
            <a:extLst>
              <a:ext uri="{FF2B5EF4-FFF2-40B4-BE49-F238E27FC236}">
                <a16:creationId xmlns:a16="http://schemas.microsoft.com/office/drawing/2014/main" id="{632080EC-C7FE-B6F7-D82C-6AD848697FD8}"/>
              </a:ext>
            </a:extLst>
          </p:cNvPr>
          <p:cNvSpPr txBox="1"/>
          <p:nvPr/>
        </p:nvSpPr>
        <p:spPr>
          <a:xfrm>
            <a:off x="2763114" y="3653245"/>
            <a:ext cx="2612192" cy="8628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r" rtl="1">
              <a:lnSpc>
                <a:spcPct val="107000"/>
              </a:lnSpc>
              <a:spcAft>
                <a:spcPts val="800"/>
              </a:spcAft>
            </a:pPr>
            <a:r>
              <a:rPr lang="ar-DZ" sz="2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انقر على زر </a:t>
            </a:r>
            <a:r>
              <a:rPr lang="ar-DZ"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"تحكم" </a:t>
            </a:r>
            <a:r>
              <a:rPr lang="ar-DZ" sz="2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ثم انقر على </a:t>
            </a:r>
            <a:r>
              <a:rPr lang="ar-DZ"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"حذف العقد"</a:t>
            </a:r>
            <a:endParaRPr lang="fr-FR"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5" name="Connecteur droit avec flèche 4">
            <a:extLst>
              <a:ext uri="{FF2B5EF4-FFF2-40B4-BE49-F238E27FC236}">
                <a16:creationId xmlns:a16="http://schemas.microsoft.com/office/drawing/2014/main" id="{BAF8BCB9-9BB1-DF70-8B57-21A2EC5367CC}"/>
              </a:ext>
            </a:extLst>
          </p:cNvPr>
          <p:cNvCxnSpPr>
            <a:cxnSpLocks/>
            <a:stCxn id="3" idx="1"/>
          </p:cNvCxnSpPr>
          <p:nvPr/>
        </p:nvCxnSpPr>
        <p:spPr>
          <a:xfrm flipH="1">
            <a:off x="1974079" y="4084645"/>
            <a:ext cx="789035" cy="77347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D4F5B3C-F9CA-1B08-6845-EA5DDCB91BC4}"/>
              </a:ext>
            </a:extLst>
          </p:cNvPr>
          <p:cNvSpPr/>
          <p:nvPr/>
        </p:nvSpPr>
        <p:spPr>
          <a:xfrm>
            <a:off x="837490" y="4858121"/>
            <a:ext cx="1204956" cy="22186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896147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4CE1F-B451-547D-1B89-DBADFA53D32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AAB4624-A11F-6C99-645A-D01DC966ACBF}"/>
              </a:ext>
            </a:extLst>
          </p:cNvPr>
          <p:cNvSpPr>
            <a:spLocks noGrp="1"/>
          </p:cNvSpPr>
          <p:nvPr>
            <p:ph type="title"/>
          </p:nvPr>
        </p:nvSpPr>
        <p:spPr>
          <a:xfrm>
            <a:off x="1114647" y="999460"/>
            <a:ext cx="10515600" cy="5305646"/>
          </a:xfrm>
        </p:spPr>
        <p:txBody>
          <a:bodyPr>
            <a:normAutofit fontScale="90000"/>
          </a:bodyPr>
          <a:lstStyle/>
          <a:p>
            <a:pPr algn="r" rtl="1">
              <a:lnSpc>
                <a:spcPct val="107000"/>
              </a:lnSpc>
              <a:spcAft>
                <a:spcPts val="800"/>
              </a:spcAft>
            </a:pPr>
            <a:br>
              <a:rPr lang="ar-DZ" sz="3600" dirty="0"/>
            </a:br>
            <a:r>
              <a:rPr lang="fr-FR" sz="3600" b="1" dirty="0"/>
              <a:t>I </a:t>
            </a:r>
            <a:r>
              <a:rPr lang="ar-DZ" sz="4000" b="1" dirty="0"/>
              <a:t>- فهرسة العقد في الحالتين:</a:t>
            </a:r>
            <a:br>
              <a:rPr lang="ar-DZ" sz="3600" dirty="0"/>
            </a:br>
            <a:r>
              <a:rPr lang="ar-DZ" sz="3600" dirty="0"/>
              <a:t>الحالة الأولى: الفهرسة المباشرة</a:t>
            </a:r>
            <a:r>
              <a:rPr lang="fr-FR" sz="3600" dirty="0"/>
              <a:t> </a:t>
            </a:r>
            <a:br>
              <a:rPr lang="ar-DZ" sz="3600" dirty="0"/>
            </a:br>
            <a:r>
              <a:rPr lang="ar-DZ" sz="3600" dirty="0"/>
              <a:t>الحالة الثانية: فهرسة العقد بعد استقبال العقد أو بعد تحريره</a:t>
            </a:r>
            <a:br>
              <a:rPr lang="ar-DZ" sz="3600" dirty="0"/>
            </a:br>
            <a:br>
              <a:rPr lang="ar-DZ" sz="3600" dirty="0"/>
            </a:br>
            <a:r>
              <a:rPr lang="fr-FR" sz="3600" b="1" dirty="0"/>
              <a:t>II</a:t>
            </a:r>
            <a:r>
              <a:rPr lang="ar-DZ" sz="3600" b="1" dirty="0"/>
              <a:t>- عرض الفهرس اليومي للعقود والإحصائيات الشهرية لأداء المكتب: </a:t>
            </a:r>
            <a:br>
              <a:rPr lang="ar-DZ" sz="3600" dirty="0"/>
            </a:br>
            <a:r>
              <a:rPr lang="ar-DZ" sz="3600" dirty="0"/>
              <a:t>- عرض الفهرس اليومي للعقود</a:t>
            </a:r>
            <a:br>
              <a:rPr lang="ar-DZ" sz="3600" dirty="0"/>
            </a:br>
            <a:r>
              <a:rPr lang="ar-DZ" sz="3600" dirty="0"/>
              <a:t>- عرض الإحصائيات الشهرية لأداء المكتب</a:t>
            </a:r>
            <a:br>
              <a:rPr lang="ar-DZ" sz="3600" dirty="0"/>
            </a:br>
            <a:r>
              <a:rPr lang="fr-FR" sz="3600" dirty="0"/>
              <a:t> </a:t>
            </a:r>
            <a:endParaRPr lang="fr-FR" sz="6600" dirty="0"/>
          </a:p>
        </p:txBody>
      </p:sp>
    </p:spTree>
    <p:extLst>
      <p:ext uri="{BB962C8B-B14F-4D97-AF65-F5344CB8AC3E}">
        <p14:creationId xmlns:p14="http://schemas.microsoft.com/office/powerpoint/2010/main" val="1359204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iciel, Icône d’ordinateur&#10;&#10;Le contenu généré par l’IA peut être incorrect.">
            <a:extLst>
              <a:ext uri="{FF2B5EF4-FFF2-40B4-BE49-F238E27FC236}">
                <a16:creationId xmlns:a16="http://schemas.microsoft.com/office/drawing/2014/main" id="{FD622BE6-8845-3C3F-3188-9A8EEF4CDEE1}"/>
              </a:ext>
            </a:extLst>
          </p:cNvPr>
          <p:cNvPicPr>
            <a:picLocks noChangeAspect="1"/>
          </p:cNvPicPr>
          <p:nvPr/>
        </p:nvPicPr>
        <p:blipFill>
          <a:blip r:embed="rId2"/>
          <a:srcRect l="982" r="608" b="63445"/>
          <a:stretch>
            <a:fillRect/>
          </a:stretch>
        </p:blipFill>
        <p:spPr>
          <a:xfrm>
            <a:off x="94003" y="433744"/>
            <a:ext cx="11998296" cy="2189816"/>
          </a:xfrm>
          <a:prstGeom prst="rect">
            <a:avLst/>
          </a:prstGeom>
          <a:ln>
            <a:noFill/>
          </a:ln>
          <a:effectLst>
            <a:outerShdw blurRad="190500" algn="tl" rotWithShape="0">
              <a:srgbClr val="000000">
                <a:alpha val="70000"/>
              </a:srgbClr>
            </a:outerShdw>
          </a:effectLst>
        </p:spPr>
      </p:pic>
      <p:sp>
        <p:nvSpPr>
          <p:cNvPr id="5" name="TextBox 2">
            <a:extLst>
              <a:ext uri="{FF2B5EF4-FFF2-40B4-BE49-F238E27FC236}">
                <a16:creationId xmlns:a16="http://schemas.microsoft.com/office/drawing/2014/main" id="{8476CDB4-24A5-1896-4C54-99317CA9FF25}"/>
              </a:ext>
            </a:extLst>
          </p:cNvPr>
          <p:cNvSpPr txBox="1"/>
          <p:nvPr/>
        </p:nvSpPr>
        <p:spPr>
          <a:xfrm>
            <a:off x="4609007" y="833133"/>
            <a:ext cx="2407090" cy="8628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انقر على زر </a:t>
            </a:r>
            <a:r>
              <a:rPr lang="ar-DZ"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"حذف" </a:t>
            </a:r>
            <a:r>
              <a:rPr lang="ar-DZ" sz="2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لتأكيد العملية</a:t>
            </a:r>
            <a:endParaRPr lang="fr-FR" sz="24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6" name="Connecteur droit avec flèche 5">
            <a:extLst>
              <a:ext uri="{FF2B5EF4-FFF2-40B4-BE49-F238E27FC236}">
                <a16:creationId xmlns:a16="http://schemas.microsoft.com/office/drawing/2014/main" id="{775812A1-06E7-15BC-C891-E8B4E7FCA45C}"/>
              </a:ext>
            </a:extLst>
          </p:cNvPr>
          <p:cNvCxnSpPr>
            <a:cxnSpLocks/>
            <a:stCxn id="5" idx="3"/>
          </p:cNvCxnSpPr>
          <p:nvPr/>
        </p:nvCxnSpPr>
        <p:spPr>
          <a:xfrm>
            <a:off x="7016097" y="1264533"/>
            <a:ext cx="521294" cy="7608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EE0943D-BA1B-9211-5336-8BD759A06DB1}"/>
              </a:ext>
            </a:extLst>
          </p:cNvPr>
          <p:cNvSpPr/>
          <p:nvPr/>
        </p:nvSpPr>
        <p:spPr>
          <a:xfrm flipV="1">
            <a:off x="7503207" y="2025352"/>
            <a:ext cx="538385" cy="29055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Image 12">
            <a:extLst>
              <a:ext uri="{FF2B5EF4-FFF2-40B4-BE49-F238E27FC236}">
                <a16:creationId xmlns:a16="http://schemas.microsoft.com/office/drawing/2014/main" id="{3B78A60D-7ED7-6BFF-8290-3E8A30862FF0}"/>
              </a:ext>
            </a:extLst>
          </p:cNvPr>
          <p:cNvPicPr>
            <a:picLocks noChangeAspect="1"/>
          </p:cNvPicPr>
          <p:nvPr/>
        </p:nvPicPr>
        <p:blipFill>
          <a:blip r:embed="rId3"/>
          <a:stretch>
            <a:fillRect/>
          </a:stretch>
        </p:blipFill>
        <p:spPr>
          <a:xfrm>
            <a:off x="94003" y="4001612"/>
            <a:ext cx="11998296" cy="1127958"/>
          </a:xfrm>
          <a:prstGeom prst="rect">
            <a:avLst/>
          </a:prstGeom>
          <a:ln>
            <a:noFill/>
          </a:ln>
          <a:effectLst>
            <a:outerShdw blurRad="190500" algn="tl" rotWithShape="0">
              <a:srgbClr val="000000">
                <a:alpha val="70000"/>
              </a:srgbClr>
            </a:outerShdw>
          </a:effectLst>
        </p:spPr>
      </p:pic>
      <p:sp>
        <p:nvSpPr>
          <p:cNvPr id="14" name="TextBox 2">
            <a:extLst>
              <a:ext uri="{FF2B5EF4-FFF2-40B4-BE49-F238E27FC236}">
                <a16:creationId xmlns:a16="http://schemas.microsoft.com/office/drawing/2014/main" id="{2A1FA8C5-8055-BBAC-A974-228BA26CFE05}"/>
              </a:ext>
            </a:extLst>
          </p:cNvPr>
          <p:cNvSpPr txBox="1"/>
          <p:nvPr/>
        </p:nvSpPr>
        <p:spPr>
          <a:xfrm>
            <a:off x="2529555" y="3352368"/>
            <a:ext cx="4734369" cy="8628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400" dirty="0">
                <a:solidFill>
                  <a:srgbClr val="C00000"/>
                </a:solidFill>
                <a:latin typeface="Calibri" panose="020F0502020204030204" pitchFamily="34" charset="0"/>
                <a:ea typeface="Calibri" panose="020F0502020204030204" pitchFamily="34" charset="0"/>
                <a:cs typeface="Arial" panose="020B0604020202020204" pitchFamily="34" charset="0"/>
              </a:rPr>
              <a:t>اذا كان العقد قد تم إيداعه لدى مصلحة التسجيل فلن يمكنك حذفه </a:t>
            </a:r>
            <a:endParaRPr lang="fr-FR" sz="24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15" name="Connecteur droit avec flèche 14">
            <a:extLst>
              <a:ext uri="{FF2B5EF4-FFF2-40B4-BE49-F238E27FC236}">
                <a16:creationId xmlns:a16="http://schemas.microsoft.com/office/drawing/2014/main" id="{957EAD35-0812-2829-D277-51A4BD61F653}"/>
              </a:ext>
            </a:extLst>
          </p:cNvPr>
          <p:cNvCxnSpPr>
            <a:cxnSpLocks/>
            <a:stCxn id="14" idx="3"/>
          </p:cNvCxnSpPr>
          <p:nvPr/>
        </p:nvCxnSpPr>
        <p:spPr>
          <a:xfrm>
            <a:off x="7263924" y="3783768"/>
            <a:ext cx="777668" cy="5985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E33AAC2-73E0-2175-6669-3377BDFF7563}"/>
              </a:ext>
            </a:extLst>
          </p:cNvPr>
          <p:cNvSpPr/>
          <p:nvPr/>
        </p:nvSpPr>
        <p:spPr>
          <a:xfrm flipV="1">
            <a:off x="7639937" y="4382307"/>
            <a:ext cx="4366902" cy="48185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357834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91CB8-E381-8C37-5FE8-024075F57200}"/>
              </a:ext>
            </a:extLst>
          </p:cNvPr>
          <p:cNvSpPr>
            <a:spLocks noGrp="1"/>
          </p:cNvSpPr>
          <p:nvPr>
            <p:ph type="title"/>
          </p:nvPr>
        </p:nvSpPr>
        <p:spPr>
          <a:xfrm>
            <a:off x="838200" y="2611175"/>
            <a:ext cx="10515600" cy="1325563"/>
          </a:xfrm>
        </p:spPr>
        <p:txBody>
          <a:bodyPr/>
          <a:lstStyle/>
          <a:p>
            <a:pPr algn="ctr" rtl="1"/>
            <a:r>
              <a:rPr lang="ar-DZ" dirty="0"/>
              <a:t>عرض الإحصائيات الشهرية لأداء المكتب</a:t>
            </a:r>
            <a:endParaRPr lang="fr-FR" dirty="0"/>
          </a:p>
        </p:txBody>
      </p:sp>
    </p:spTree>
    <p:extLst>
      <p:ext uri="{BB962C8B-B14F-4D97-AF65-F5344CB8AC3E}">
        <p14:creationId xmlns:p14="http://schemas.microsoft.com/office/powerpoint/2010/main" val="1553108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5577F7-82F2-AF73-E40E-0E08CCA23177}"/>
              </a:ext>
            </a:extLst>
          </p:cNvPr>
          <p:cNvPicPr>
            <a:picLocks noChangeAspect="1"/>
          </p:cNvPicPr>
          <p:nvPr/>
        </p:nvPicPr>
        <p:blipFill>
          <a:blip r:embed="rId2"/>
          <a:stretch>
            <a:fillRect/>
          </a:stretch>
        </p:blipFill>
        <p:spPr>
          <a:xfrm>
            <a:off x="0" y="1265903"/>
            <a:ext cx="12192000" cy="4326194"/>
          </a:xfrm>
          <a:prstGeom prst="rect">
            <a:avLst/>
          </a:prstGeom>
        </p:spPr>
      </p:pic>
      <p:sp>
        <p:nvSpPr>
          <p:cNvPr id="5" name="TextBox 2">
            <a:extLst>
              <a:ext uri="{FF2B5EF4-FFF2-40B4-BE49-F238E27FC236}">
                <a16:creationId xmlns:a16="http://schemas.microsoft.com/office/drawing/2014/main" id="{DD540D34-B46D-444F-A91E-A90F7ADFA95D}"/>
              </a:ext>
            </a:extLst>
          </p:cNvPr>
          <p:cNvSpPr txBox="1"/>
          <p:nvPr/>
        </p:nvSpPr>
        <p:spPr>
          <a:xfrm>
            <a:off x="1391478" y="5754758"/>
            <a:ext cx="8547652" cy="9911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8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كما تجد في </a:t>
            </a:r>
            <a:r>
              <a:rPr lang="ar-DZ" sz="28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أسفل فضاء الفهرسة</a:t>
            </a:r>
            <a:r>
              <a:rPr lang="ar-DZ" sz="28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 </a:t>
            </a:r>
            <a:r>
              <a:rPr lang="ar-DZ" sz="28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الرسم البياني والإحصائيات الشهرية </a:t>
            </a:r>
            <a:r>
              <a:rPr lang="ar-DZ" sz="28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التي تُقدِّر أداء المكتب حسب نوعية العقود ال</a:t>
            </a:r>
            <a:r>
              <a:rPr lang="ar-DZ" sz="2800" dirty="0">
                <a:solidFill>
                  <a:srgbClr val="C00000"/>
                </a:solidFill>
                <a:latin typeface="Calibri" panose="020F0502020204030204" pitchFamily="34" charset="0"/>
                <a:ea typeface="Calibri" panose="020F0502020204030204" pitchFamily="34" charset="0"/>
                <a:cs typeface="Arial" panose="020B0604020202020204" pitchFamily="34" charset="0"/>
              </a:rPr>
              <a:t>منجز</a:t>
            </a:r>
            <a:r>
              <a:rPr lang="ar-DZ" sz="28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ة وحسب المستخدم </a:t>
            </a:r>
            <a:endParaRPr lang="fr-FR" sz="28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79418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E96B9-6EDF-1C2C-8A88-B12BDF2907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AB90AE-BB63-F5BF-FB7A-82E073749142}"/>
              </a:ext>
            </a:extLst>
          </p:cNvPr>
          <p:cNvSpPr>
            <a:spLocks noGrp="1"/>
          </p:cNvSpPr>
          <p:nvPr>
            <p:ph type="title"/>
          </p:nvPr>
        </p:nvSpPr>
        <p:spPr>
          <a:xfrm>
            <a:off x="838200" y="2611175"/>
            <a:ext cx="10515600" cy="1325563"/>
          </a:xfrm>
        </p:spPr>
        <p:txBody>
          <a:bodyPr/>
          <a:lstStyle/>
          <a:p>
            <a:pPr algn="ctr"/>
            <a:r>
              <a:rPr lang="ar-DZ" dirty="0"/>
              <a:t>دمج ملف مودع مع الفهرس (في حالة نسيان من الاستقبال)</a:t>
            </a:r>
            <a:endParaRPr lang="fr-FR" dirty="0"/>
          </a:p>
        </p:txBody>
      </p:sp>
    </p:spTree>
    <p:extLst>
      <p:ext uri="{BB962C8B-B14F-4D97-AF65-F5344CB8AC3E}">
        <p14:creationId xmlns:p14="http://schemas.microsoft.com/office/powerpoint/2010/main" val="3404815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5F46E-9A26-BCB7-93E7-51DF448268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AA0660-30ED-C3B8-DA6C-86909457CC17}"/>
              </a:ext>
            </a:extLst>
          </p:cNvPr>
          <p:cNvSpPr>
            <a:spLocks noGrp="1"/>
          </p:cNvSpPr>
          <p:nvPr>
            <p:ph type="title"/>
          </p:nvPr>
        </p:nvSpPr>
        <p:spPr>
          <a:xfrm>
            <a:off x="697907" y="1420437"/>
            <a:ext cx="10796186" cy="3707040"/>
          </a:xfrm>
        </p:spPr>
        <p:txBody>
          <a:bodyPr>
            <a:normAutofit/>
          </a:bodyPr>
          <a:lstStyle/>
          <a:p>
            <a:pPr algn="ctr"/>
            <a:r>
              <a:rPr lang="ar-DZ" dirty="0"/>
              <a:t>يحدث أن يتم استقبال عقد معين، وعدم فهرسته في النظام، ثم التوجه لفضاء فهرسة العقود وإضافة فهرس جديد للعقد ذاته، وبالتالي وجب دمج الملف المستقبل مع الفهرس المضاف للتمكن من متابعة العقد وباقي إجراءاته وتفادي ازدواجية الفهرسة</a:t>
            </a:r>
            <a:endParaRPr lang="fr-FR" dirty="0"/>
          </a:p>
        </p:txBody>
      </p:sp>
    </p:spTree>
    <p:extLst>
      <p:ext uri="{BB962C8B-B14F-4D97-AF65-F5344CB8AC3E}">
        <p14:creationId xmlns:p14="http://schemas.microsoft.com/office/powerpoint/2010/main" val="2705888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C4F2B-251B-1279-80BF-3A2FF46B951A}"/>
            </a:ext>
          </a:extLst>
        </p:cNvPr>
        <p:cNvGrpSpPr/>
        <p:nvPr/>
      </p:nvGrpSpPr>
      <p:grpSpPr>
        <a:xfrm>
          <a:off x="0" y="0"/>
          <a:ext cx="0" cy="0"/>
          <a:chOff x="0" y="0"/>
          <a:chExt cx="0" cy="0"/>
        </a:xfrm>
      </p:grpSpPr>
      <p:pic>
        <p:nvPicPr>
          <p:cNvPr id="4" name="Image 3" descr="Une image contenant texte, capture d’écran, logiciel, Icône d’ordinateur&#10;&#10;Le contenu généré par l’IA peut être incorrect.">
            <a:extLst>
              <a:ext uri="{FF2B5EF4-FFF2-40B4-BE49-F238E27FC236}">
                <a16:creationId xmlns:a16="http://schemas.microsoft.com/office/drawing/2014/main" id="{B4C5F136-1B8B-4925-66B2-C7370B509571}"/>
              </a:ext>
            </a:extLst>
          </p:cNvPr>
          <p:cNvPicPr>
            <a:picLocks noChangeAspect="1"/>
          </p:cNvPicPr>
          <p:nvPr/>
        </p:nvPicPr>
        <p:blipFill>
          <a:blip r:embed="rId2"/>
          <a:stretch>
            <a:fillRect/>
          </a:stretch>
        </p:blipFill>
        <p:spPr>
          <a:xfrm>
            <a:off x="0" y="414992"/>
            <a:ext cx="12192000" cy="6028015"/>
          </a:xfrm>
          <a:prstGeom prst="rect">
            <a:avLst/>
          </a:prstGeom>
        </p:spPr>
      </p:pic>
      <p:sp>
        <p:nvSpPr>
          <p:cNvPr id="7" name="TextBox 2">
            <a:extLst>
              <a:ext uri="{FF2B5EF4-FFF2-40B4-BE49-F238E27FC236}">
                <a16:creationId xmlns:a16="http://schemas.microsoft.com/office/drawing/2014/main" id="{218F868F-CC02-F855-7073-EDB323292156}"/>
              </a:ext>
            </a:extLst>
          </p:cNvPr>
          <p:cNvSpPr txBox="1"/>
          <p:nvPr/>
        </p:nvSpPr>
        <p:spPr>
          <a:xfrm>
            <a:off x="3469593" y="3123406"/>
            <a:ext cx="3904544" cy="8628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r" rtl="1">
              <a:lnSpc>
                <a:spcPct val="107000"/>
              </a:lnSpc>
              <a:spcAft>
                <a:spcPts val="800"/>
              </a:spcAft>
            </a:pPr>
            <a:r>
              <a:rPr lang="ar-DZ" sz="2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2) انقر على زر </a:t>
            </a:r>
            <a:r>
              <a:rPr lang="ar-DZ"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"معلومات الإيداع" </a:t>
            </a:r>
            <a:r>
              <a:rPr lang="ar-DZ" sz="2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للعقد الذي تريد دمجه مع فهرس</a:t>
            </a:r>
            <a:endParaRPr lang="fr-FR" sz="24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Connecteur droit avec flèche 7">
            <a:extLst>
              <a:ext uri="{FF2B5EF4-FFF2-40B4-BE49-F238E27FC236}">
                <a16:creationId xmlns:a16="http://schemas.microsoft.com/office/drawing/2014/main" id="{BABC6A89-8D0D-300D-691A-C4D5A3AB13B4}"/>
              </a:ext>
            </a:extLst>
          </p:cNvPr>
          <p:cNvCxnSpPr>
            <a:cxnSpLocks/>
            <a:stCxn id="7" idx="1"/>
          </p:cNvCxnSpPr>
          <p:nvPr/>
        </p:nvCxnSpPr>
        <p:spPr>
          <a:xfrm flipH="1">
            <a:off x="2973936" y="3554806"/>
            <a:ext cx="495657" cy="5899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F650565-A5F0-6433-A3B1-4B16AEBC0E5F}"/>
              </a:ext>
            </a:extLst>
          </p:cNvPr>
          <p:cNvSpPr/>
          <p:nvPr/>
        </p:nvSpPr>
        <p:spPr>
          <a:xfrm>
            <a:off x="2290274" y="4144710"/>
            <a:ext cx="683662" cy="26491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extBox 2">
            <a:extLst>
              <a:ext uri="{FF2B5EF4-FFF2-40B4-BE49-F238E27FC236}">
                <a16:creationId xmlns:a16="http://schemas.microsoft.com/office/drawing/2014/main" id="{5A504B4C-A766-DACC-D39F-F49C78206D45}"/>
              </a:ext>
            </a:extLst>
          </p:cNvPr>
          <p:cNvSpPr txBox="1"/>
          <p:nvPr/>
        </p:nvSpPr>
        <p:spPr>
          <a:xfrm>
            <a:off x="4662616" y="906399"/>
            <a:ext cx="3904544" cy="8628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r" rtl="1">
              <a:lnSpc>
                <a:spcPct val="107000"/>
              </a:lnSpc>
              <a:spcAft>
                <a:spcPts val="800"/>
              </a:spcAft>
            </a:pPr>
            <a:r>
              <a:rPr lang="ar-DZ" sz="2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1) انتقل إلى </a:t>
            </a:r>
            <a:r>
              <a:rPr lang="ar-DZ"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"استقبال/تحرير العقود" </a:t>
            </a:r>
            <a:r>
              <a:rPr lang="ar-DZ" sz="2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تحت قائمة </a:t>
            </a:r>
            <a:r>
              <a:rPr lang="ar-DZ"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"فهرس العقود"</a:t>
            </a:r>
            <a:endParaRPr lang="fr-FR"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11" name="Connecteur droit avec flèche 10">
            <a:extLst>
              <a:ext uri="{FF2B5EF4-FFF2-40B4-BE49-F238E27FC236}">
                <a16:creationId xmlns:a16="http://schemas.microsoft.com/office/drawing/2014/main" id="{634C0C8D-F1FD-582B-93D0-1DCB23BEC098}"/>
              </a:ext>
            </a:extLst>
          </p:cNvPr>
          <p:cNvCxnSpPr>
            <a:cxnSpLocks/>
            <a:stCxn id="10" idx="3"/>
          </p:cNvCxnSpPr>
          <p:nvPr/>
        </p:nvCxnSpPr>
        <p:spPr>
          <a:xfrm>
            <a:off x="8567160" y="1337799"/>
            <a:ext cx="2439823" cy="55082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629E1A31-385D-A5A3-9D01-8A5B4B2FA76F}"/>
              </a:ext>
            </a:extLst>
          </p:cNvPr>
          <p:cNvSpPr/>
          <p:nvPr/>
        </p:nvSpPr>
        <p:spPr>
          <a:xfrm>
            <a:off x="10977074" y="1888621"/>
            <a:ext cx="1214925" cy="30764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048403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24FEC-D555-52B6-7E84-96942306EF8C}"/>
            </a:ext>
          </a:extLst>
        </p:cNvPr>
        <p:cNvGrpSpPr/>
        <p:nvPr/>
      </p:nvGrpSpPr>
      <p:grpSpPr>
        <a:xfrm>
          <a:off x="0" y="0"/>
          <a:ext cx="0" cy="0"/>
          <a:chOff x="0" y="0"/>
          <a:chExt cx="0" cy="0"/>
        </a:xfrm>
      </p:grpSpPr>
      <p:pic>
        <p:nvPicPr>
          <p:cNvPr id="3" name="Image 2" descr="Une image contenant texte, capture d’écran, logiciel, Page web&#10;&#10;Le contenu généré par l’IA peut être incorrect.">
            <a:extLst>
              <a:ext uri="{FF2B5EF4-FFF2-40B4-BE49-F238E27FC236}">
                <a16:creationId xmlns:a16="http://schemas.microsoft.com/office/drawing/2014/main" id="{AFC98852-1DAB-6C54-EEB3-8D65F49F72A0}"/>
              </a:ext>
            </a:extLst>
          </p:cNvPr>
          <p:cNvPicPr>
            <a:picLocks noChangeAspect="1"/>
          </p:cNvPicPr>
          <p:nvPr/>
        </p:nvPicPr>
        <p:blipFill>
          <a:blip r:embed="rId2"/>
          <a:stretch>
            <a:fillRect/>
          </a:stretch>
        </p:blipFill>
        <p:spPr>
          <a:xfrm>
            <a:off x="0" y="356616"/>
            <a:ext cx="12192000" cy="6144768"/>
          </a:xfrm>
          <a:prstGeom prst="rect">
            <a:avLst/>
          </a:prstGeom>
        </p:spPr>
      </p:pic>
      <p:sp>
        <p:nvSpPr>
          <p:cNvPr id="10" name="TextBox 2">
            <a:extLst>
              <a:ext uri="{FF2B5EF4-FFF2-40B4-BE49-F238E27FC236}">
                <a16:creationId xmlns:a16="http://schemas.microsoft.com/office/drawing/2014/main" id="{25C42C72-0939-BAD5-571D-901B09644FA8}"/>
              </a:ext>
            </a:extLst>
          </p:cNvPr>
          <p:cNvSpPr txBox="1"/>
          <p:nvPr/>
        </p:nvSpPr>
        <p:spPr>
          <a:xfrm>
            <a:off x="5239265" y="906399"/>
            <a:ext cx="3327895" cy="125797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على يسار زر </a:t>
            </a:r>
            <a:r>
              <a:rPr lang="ar-DZ"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"فهرسة" </a:t>
            </a:r>
            <a:r>
              <a:rPr lang="ar-DZ" sz="2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افتح القائمة الجانبية وانقر على </a:t>
            </a:r>
            <a:r>
              <a:rPr lang="ar-DZ"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"دمج ملفات الاستقبال مع فهرس"</a:t>
            </a:r>
            <a:endParaRPr lang="fr-FR"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11" name="Connecteur droit avec flèche 10">
            <a:extLst>
              <a:ext uri="{FF2B5EF4-FFF2-40B4-BE49-F238E27FC236}">
                <a16:creationId xmlns:a16="http://schemas.microsoft.com/office/drawing/2014/main" id="{5210E75E-1459-770B-A6C8-DC4B1D69C39F}"/>
              </a:ext>
            </a:extLst>
          </p:cNvPr>
          <p:cNvCxnSpPr>
            <a:cxnSpLocks/>
            <a:stCxn id="10" idx="3"/>
          </p:cNvCxnSpPr>
          <p:nvPr/>
        </p:nvCxnSpPr>
        <p:spPr>
          <a:xfrm>
            <a:off x="8567160" y="1535386"/>
            <a:ext cx="837488" cy="2338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6C89508A-D315-CC3A-8219-AF7CE0AF9B8A}"/>
              </a:ext>
            </a:extLst>
          </p:cNvPr>
          <p:cNvSpPr/>
          <p:nvPr/>
        </p:nvSpPr>
        <p:spPr>
          <a:xfrm>
            <a:off x="9404648" y="1734796"/>
            <a:ext cx="1824526" cy="75202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2400962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iciel, Icône d’ordinateur&#10;&#10;Le contenu généré par l’IA peut être incorrect.">
            <a:extLst>
              <a:ext uri="{FF2B5EF4-FFF2-40B4-BE49-F238E27FC236}">
                <a16:creationId xmlns:a16="http://schemas.microsoft.com/office/drawing/2014/main" id="{01DD1E24-D624-CF62-A03C-BDD3C18892D3}"/>
              </a:ext>
            </a:extLst>
          </p:cNvPr>
          <p:cNvPicPr>
            <a:picLocks noChangeAspect="1"/>
          </p:cNvPicPr>
          <p:nvPr/>
        </p:nvPicPr>
        <p:blipFill>
          <a:blip r:embed="rId2"/>
          <a:stretch>
            <a:fillRect/>
          </a:stretch>
        </p:blipFill>
        <p:spPr>
          <a:xfrm>
            <a:off x="0" y="385810"/>
            <a:ext cx="12192000" cy="6086380"/>
          </a:xfrm>
          <a:prstGeom prst="rect">
            <a:avLst/>
          </a:prstGeom>
        </p:spPr>
      </p:pic>
      <p:sp>
        <p:nvSpPr>
          <p:cNvPr id="5" name="TextBox 2">
            <a:extLst>
              <a:ext uri="{FF2B5EF4-FFF2-40B4-BE49-F238E27FC236}">
                <a16:creationId xmlns:a16="http://schemas.microsoft.com/office/drawing/2014/main" id="{8ACF1B83-8F7A-8364-74DB-8805E3128985}"/>
              </a:ext>
            </a:extLst>
          </p:cNvPr>
          <p:cNvSpPr txBox="1"/>
          <p:nvPr/>
        </p:nvSpPr>
        <p:spPr>
          <a:xfrm>
            <a:off x="478565" y="1709703"/>
            <a:ext cx="4858286" cy="8628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r" rtl="1">
              <a:lnSpc>
                <a:spcPct val="107000"/>
              </a:lnSpc>
              <a:spcAft>
                <a:spcPts val="800"/>
              </a:spcAft>
            </a:pPr>
            <a:r>
              <a:rPr lang="ar-DZ" sz="2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ابحث في القائمة عن أطراف العقد لتجد الفهرس المقصود دمجه مع ملف الاستقبال، ثم قم باختياره</a:t>
            </a:r>
            <a:endParaRPr lang="fr-FR"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6" name="Connecteur droit avec flèche 5">
            <a:extLst>
              <a:ext uri="{FF2B5EF4-FFF2-40B4-BE49-F238E27FC236}">
                <a16:creationId xmlns:a16="http://schemas.microsoft.com/office/drawing/2014/main" id="{03FCCF9A-F07A-BF62-EF87-A54F57AD8F62}"/>
              </a:ext>
            </a:extLst>
          </p:cNvPr>
          <p:cNvCxnSpPr>
            <a:cxnSpLocks/>
            <a:stCxn id="5" idx="3"/>
          </p:cNvCxnSpPr>
          <p:nvPr/>
        </p:nvCxnSpPr>
        <p:spPr>
          <a:xfrm>
            <a:off x="5336851" y="2141103"/>
            <a:ext cx="837487" cy="4314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296248A7-A38A-4BDA-A2CC-8AC1990F2688}"/>
              </a:ext>
            </a:extLst>
          </p:cNvPr>
          <p:cNvSpPr/>
          <p:nvPr/>
        </p:nvSpPr>
        <p:spPr>
          <a:xfrm>
            <a:off x="4050707" y="2538100"/>
            <a:ext cx="3948157" cy="146987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extBox 2">
            <a:extLst>
              <a:ext uri="{FF2B5EF4-FFF2-40B4-BE49-F238E27FC236}">
                <a16:creationId xmlns:a16="http://schemas.microsoft.com/office/drawing/2014/main" id="{40A2FB60-FD57-6925-16F0-1BFCA5D2330F}"/>
              </a:ext>
            </a:extLst>
          </p:cNvPr>
          <p:cNvSpPr txBox="1"/>
          <p:nvPr/>
        </p:nvSpPr>
        <p:spPr>
          <a:xfrm>
            <a:off x="3839199" y="4404975"/>
            <a:ext cx="2756021" cy="4676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r" rtl="1">
              <a:lnSpc>
                <a:spcPct val="107000"/>
              </a:lnSpc>
              <a:spcAft>
                <a:spcPts val="800"/>
              </a:spcAft>
            </a:pPr>
            <a:r>
              <a:rPr lang="ar-DZ" sz="2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ثم اضغط على زر </a:t>
            </a:r>
            <a:r>
              <a:rPr lang="ar-DZ"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"دمج"</a:t>
            </a:r>
            <a:endParaRPr lang="fr-FR"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11" name="Connecteur droit avec flèche 10">
            <a:extLst>
              <a:ext uri="{FF2B5EF4-FFF2-40B4-BE49-F238E27FC236}">
                <a16:creationId xmlns:a16="http://schemas.microsoft.com/office/drawing/2014/main" id="{ACFA900D-D33A-5B51-64BE-C7148EE54E58}"/>
              </a:ext>
            </a:extLst>
          </p:cNvPr>
          <p:cNvCxnSpPr>
            <a:cxnSpLocks/>
            <a:stCxn id="10" idx="3"/>
          </p:cNvCxnSpPr>
          <p:nvPr/>
        </p:nvCxnSpPr>
        <p:spPr>
          <a:xfrm flipV="1">
            <a:off x="6595220" y="4404975"/>
            <a:ext cx="463606" cy="2338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84314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C313A-975A-BED2-F2DB-489AA519A2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13C372-FF06-8FAF-56D6-9AF76C6606C2}"/>
              </a:ext>
            </a:extLst>
          </p:cNvPr>
          <p:cNvSpPr>
            <a:spLocks noGrp="1"/>
          </p:cNvSpPr>
          <p:nvPr>
            <p:ph type="title"/>
          </p:nvPr>
        </p:nvSpPr>
        <p:spPr>
          <a:xfrm>
            <a:off x="838200" y="2611175"/>
            <a:ext cx="10515600" cy="1325563"/>
          </a:xfrm>
        </p:spPr>
        <p:txBody>
          <a:bodyPr/>
          <a:lstStyle/>
          <a:p>
            <a:pPr algn="ctr"/>
            <a:r>
              <a:rPr lang="ar-DZ" dirty="0"/>
              <a:t>الفهرس الرسمي للعقود</a:t>
            </a:r>
            <a:endParaRPr lang="fr-FR" dirty="0"/>
          </a:p>
        </p:txBody>
      </p:sp>
    </p:spTree>
    <p:extLst>
      <p:ext uri="{BB962C8B-B14F-4D97-AF65-F5344CB8AC3E}">
        <p14:creationId xmlns:p14="http://schemas.microsoft.com/office/powerpoint/2010/main" val="195550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14321-D75A-3A15-4B89-E971E899D2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313FC4-5BA0-4486-2E8E-1B74BCB9F8C3}"/>
              </a:ext>
            </a:extLst>
          </p:cNvPr>
          <p:cNvSpPr>
            <a:spLocks noGrp="1"/>
          </p:cNvSpPr>
          <p:nvPr>
            <p:ph type="title"/>
          </p:nvPr>
        </p:nvSpPr>
        <p:spPr>
          <a:xfrm>
            <a:off x="838200" y="2611175"/>
            <a:ext cx="10515600" cy="1325563"/>
          </a:xfrm>
        </p:spPr>
        <p:txBody>
          <a:bodyPr/>
          <a:lstStyle/>
          <a:p>
            <a:pPr algn="ctr" rtl="1"/>
            <a:r>
              <a:rPr lang="ar-DZ" dirty="0"/>
              <a:t>حفظ/تعديل ملخص العقد في سجل الفهرس الرسمي</a:t>
            </a:r>
            <a:endParaRPr lang="fr-FR" dirty="0"/>
          </a:p>
        </p:txBody>
      </p:sp>
    </p:spTree>
    <p:extLst>
      <p:ext uri="{BB962C8B-B14F-4D97-AF65-F5344CB8AC3E}">
        <p14:creationId xmlns:p14="http://schemas.microsoft.com/office/powerpoint/2010/main" val="849584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28CF6-A79B-5009-CF6E-4DD229F326C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15869F8-23AB-3A41-5CE9-AA27037DA2D0}"/>
              </a:ext>
            </a:extLst>
          </p:cNvPr>
          <p:cNvSpPr>
            <a:spLocks noGrp="1"/>
          </p:cNvSpPr>
          <p:nvPr>
            <p:ph type="title"/>
          </p:nvPr>
        </p:nvSpPr>
        <p:spPr>
          <a:xfrm>
            <a:off x="838200" y="1401022"/>
            <a:ext cx="10515600" cy="4339902"/>
          </a:xfrm>
        </p:spPr>
        <p:txBody>
          <a:bodyPr>
            <a:noAutofit/>
          </a:bodyPr>
          <a:lstStyle/>
          <a:p>
            <a:pPr algn="r" rtl="1"/>
            <a:r>
              <a:rPr lang="ar-DZ" sz="2800" b="1" dirty="0"/>
              <a:t>النتيجة المُحققة:</a:t>
            </a:r>
            <a:br>
              <a:rPr lang="ar-DZ" sz="2800" b="1" dirty="0"/>
            </a:br>
            <a:br>
              <a:rPr lang="ar-DZ" sz="2800" b="1" dirty="0"/>
            </a:br>
            <a:r>
              <a:rPr lang="ar-DZ" sz="2800" dirty="0"/>
              <a:t>يعد الفهرس الإلكتروني بمثابة محور الدوران الذي تلتقي عنده جميع العمليات اللاحقة مثل:  المحاسبة التوثيقية، التسجيل، الشهر العقاري وحفظ الأصول والوثائق لكونها تشترك في نفس المعلومات المتضمنة في الفهرس، مما يختزل جهد إعادة إدراجها في كل مرحلة من المراحل الموالية مما يضمن الربط الآلي بين مختلف الإجراءات.</a:t>
            </a:r>
            <a:br>
              <a:rPr lang="ar-DZ" sz="2800" dirty="0"/>
            </a:br>
            <a:br>
              <a:rPr lang="ar-DZ" sz="2800" dirty="0"/>
            </a:br>
            <a:r>
              <a:rPr lang="ar-DZ" sz="2800" dirty="0"/>
              <a:t>تسمح الفهرسة الإلكترونية المدرجة ضمن النظام باستغلال محرك البحث في العقود المفهرسة من خلال تحديد الكلمات المفتاحية كاسم أحد الأطراف أو نوعية العقد لإيجاد العقود بشكل آنٍ  عوض البحث فيها بالطريقة التقليدية بين المجلدات الورقية المتكدسة. </a:t>
            </a:r>
            <a:br>
              <a:rPr lang="ar-DZ" sz="2800" dirty="0"/>
            </a:br>
            <a:br>
              <a:rPr lang="ar-DZ" sz="2800" dirty="0"/>
            </a:br>
            <a:r>
              <a:rPr lang="ar-DZ" sz="2800" dirty="0"/>
              <a:t>وهو ما يعزّز من أداء واحترافية المكتب ويسرّع من وتيرة العمل ويقلل من الضغوطات.</a:t>
            </a:r>
            <a:br>
              <a:rPr lang="ar-DZ" sz="3200" dirty="0"/>
            </a:br>
            <a:endParaRPr lang="ar-DZ" sz="2800" dirty="0"/>
          </a:p>
        </p:txBody>
      </p:sp>
    </p:spTree>
    <p:extLst>
      <p:ext uri="{BB962C8B-B14F-4D97-AF65-F5344CB8AC3E}">
        <p14:creationId xmlns:p14="http://schemas.microsoft.com/office/powerpoint/2010/main" val="2517319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3F51E-D564-8AC7-5584-9EF628B9B6E2}"/>
            </a:ext>
          </a:extLst>
        </p:cNvPr>
        <p:cNvGrpSpPr/>
        <p:nvPr/>
      </p:nvGrpSpPr>
      <p:grpSpPr>
        <a:xfrm>
          <a:off x="0" y="0"/>
          <a:ext cx="0" cy="0"/>
          <a:chOff x="0" y="0"/>
          <a:chExt cx="0" cy="0"/>
        </a:xfrm>
      </p:grpSpPr>
      <p:pic>
        <p:nvPicPr>
          <p:cNvPr id="3" name="Image 2" descr="Une image contenant texte, capture d’écran, logiciel, Icône d’ordinateur&#10;&#10;Le contenu généré par l’IA peut être incorrect.">
            <a:extLst>
              <a:ext uri="{FF2B5EF4-FFF2-40B4-BE49-F238E27FC236}">
                <a16:creationId xmlns:a16="http://schemas.microsoft.com/office/drawing/2014/main" id="{E6F4A7BF-2160-1C0E-C349-9E1B31568711}"/>
              </a:ext>
            </a:extLst>
          </p:cNvPr>
          <p:cNvPicPr>
            <a:picLocks noChangeAspect="1"/>
          </p:cNvPicPr>
          <p:nvPr/>
        </p:nvPicPr>
        <p:blipFill>
          <a:blip r:embed="rId2"/>
          <a:stretch>
            <a:fillRect/>
          </a:stretch>
        </p:blipFill>
        <p:spPr>
          <a:xfrm>
            <a:off x="0" y="369788"/>
            <a:ext cx="12192000" cy="6118424"/>
          </a:xfrm>
          <a:prstGeom prst="rect">
            <a:avLst/>
          </a:prstGeom>
        </p:spPr>
      </p:pic>
      <p:sp>
        <p:nvSpPr>
          <p:cNvPr id="5" name="TextBox 2">
            <a:extLst>
              <a:ext uri="{FF2B5EF4-FFF2-40B4-BE49-F238E27FC236}">
                <a16:creationId xmlns:a16="http://schemas.microsoft.com/office/drawing/2014/main" id="{A381FEB2-AFC6-ABF2-63C0-A7309FCDC8C2}"/>
              </a:ext>
            </a:extLst>
          </p:cNvPr>
          <p:cNvSpPr txBox="1"/>
          <p:nvPr/>
        </p:nvSpPr>
        <p:spPr>
          <a:xfrm>
            <a:off x="6722076" y="1692753"/>
            <a:ext cx="3434603" cy="8628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r" rtl="1">
              <a:lnSpc>
                <a:spcPct val="107000"/>
              </a:lnSpc>
              <a:spcAft>
                <a:spcPts val="800"/>
              </a:spcAft>
            </a:pPr>
            <a:r>
              <a:rPr lang="ar-DZ" sz="2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1) توجه إلى </a:t>
            </a:r>
            <a:r>
              <a:rPr lang="ar-DZ"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"الفهرس الرسمي"</a:t>
            </a:r>
            <a:r>
              <a:rPr lang="ar-DZ" sz="2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 تحت قائمة </a:t>
            </a:r>
            <a:r>
              <a:rPr lang="ar-DZ"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"فهرس العقود"</a:t>
            </a:r>
            <a:endParaRPr lang="fr-FR"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6" name="Connecteur droit avec flèche 5">
            <a:extLst>
              <a:ext uri="{FF2B5EF4-FFF2-40B4-BE49-F238E27FC236}">
                <a16:creationId xmlns:a16="http://schemas.microsoft.com/office/drawing/2014/main" id="{303DDD45-F21E-3310-B9ED-53729F4CBC74}"/>
              </a:ext>
            </a:extLst>
          </p:cNvPr>
          <p:cNvCxnSpPr>
            <a:cxnSpLocks/>
            <a:stCxn id="5" idx="3"/>
          </p:cNvCxnSpPr>
          <p:nvPr/>
        </p:nvCxnSpPr>
        <p:spPr>
          <a:xfrm>
            <a:off x="10156679" y="2124153"/>
            <a:ext cx="705026" cy="107197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EA527891-83FC-52B1-043A-4F5A286E5449}"/>
              </a:ext>
            </a:extLst>
          </p:cNvPr>
          <p:cNvSpPr/>
          <p:nvPr/>
        </p:nvSpPr>
        <p:spPr>
          <a:xfrm>
            <a:off x="10519871" y="3136305"/>
            <a:ext cx="1593084" cy="3076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extBox 2">
            <a:extLst>
              <a:ext uri="{FF2B5EF4-FFF2-40B4-BE49-F238E27FC236}">
                <a16:creationId xmlns:a16="http://schemas.microsoft.com/office/drawing/2014/main" id="{67DE4425-FAB7-9601-DFE9-ED328415F989}"/>
              </a:ext>
            </a:extLst>
          </p:cNvPr>
          <p:cNvSpPr txBox="1"/>
          <p:nvPr/>
        </p:nvSpPr>
        <p:spPr>
          <a:xfrm>
            <a:off x="6539670" y="3794333"/>
            <a:ext cx="3831768" cy="8628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r" rtl="1">
              <a:lnSpc>
                <a:spcPct val="107000"/>
              </a:lnSpc>
              <a:spcAft>
                <a:spcPts val="800"/>
              </a:spcAft>
            </a:pPr>
            <a:r>
              <a:rPr lang="ar-DZ" sz="2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2) هنا يمكنك إما </a:t>
            </a:r>
            <a:r>
              <a:rPr lang="ar-DZ"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نسخ ولصق </a:t>
            </a:r>
            <a:r>
              <a:rPr lang="ar-DZ" sz="2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ملخص العقد أو </a:t>
            </a:r>
            <a:r>
              <a:rPr lang="ar-DZ"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كتابته</a:t>
            </a:r>
            <a:r>
              <a:rPr lang="ar-DZ" sz="2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 يدويا </a:t>
            </a:r>
            <a:r>
              <a:rPr lang="ar-DZ" sz="2400">
                <a:solidFill>
                  <a:srgbClr val="C00000"/>
                </a:solidFill>
                <a:effectLst/>
                <a:latin typeface="Calibri" panose="020F0502020204030204" pitchFamily="34" charset="0"/>
                <a:ea typeface="Calibri" panose="020F0502020204030204" pitchFamily="34" charset="0"/>
                <a:cs typeface="Arial" panose="020B0604020202020204" pitchFamily="34" charset="0"/>
              </a:rPr>
              <a:t>أو </a:t>
            </a:r>
            <a:r>
              <a:rPr lang="ar-DZ" sz="2400" b="1">
                <a:solidFill>
                  <a:srgbClr val="C00000"/>
                </a:solidFill>
                <a:effectLst/>
                <a:latin typeface="Calibri" panose="020F0502020204030204" pitchFamily="34" charset="0"/>
                <a:ea typeface="Calibri" panose="020F0502020204030204" pitchFamily="34" charset="0"/>
                <a:cs typeface="Arial" panose="020B0604020202020204" pitchFamily="34" charset="0"/>
              </a:rPr>
              <a:t>تعديله</a:t>
            </a:r>
            <a:endParaRPr lang="fr-FR"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11" name="Connecteur droit avec flèche 10">
            <a:extLst>
              <a:ext uri="{FF2B5EF4-FFF2-40B4-BE49-F238E27FC236}">
                <a16:creationId xmlns:a16="http://schemas.microsoft.com/office/drawing/2014/main" id="{6602B310-D652-A754-48D2-44F95B5842C5}"/>
              </a:ext>
            </a:extLst>
          </p:cNvPr>
          <p:cNvCxnSpPr>
            <a:cxnSpLocks/>
            <a:stCxn id="10" idx="1"/>
          </p:cNvCxnSpPr>
          <p:nvPr/>
        </p:nvCxnSpPr>
        <p:spPr>
          <a:xfrm flipH="1" flipV="1">
            <a:off x="5785503" y="3700329"/>
            <a:ext cx="754167" cy="5254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2">
            <a:extLst>
              <a:ext uri="{FF2B5EF4-FFF2-40B4-BE49-F238E27FC236}">
                <a16:creationId xmlns:a16="http://schemas.microsoft.com/office/drawing/2014/main" id="{1E55EB3F-6F49-68C6-3734-F8B23C672225}"/>
              </a:ext>
            </a:extLst>
          </p:cNvPr>
          <p:cNvSpPr txBox="1"/>
          <p:nvPr/>
        </p:nvSpPr>
        <p:spPr>
          <a:xfrm>
            <a:off x="133173" y="3794333"/>
            <a:ext cx="2430566" cy="8628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r" rtl="1">
              <a:lnSpc>
                <a:spcPct val="107000"/>
              </a:lnSpc>
              <a:spcAft>
                <a:spcPts val="800"/>
              </a:spcAft>
            </a:pPr>
            <a:r>
              <a:rPr lang="ar-DZ" sz="2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3) عند الانتهاء اضغط على زر </a:t>
            </a:r>
            <a:r>
              <a:rPr lang="ar-DZ"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"حفظ"</a:t>
            </a:r>
            <a:endParaRPr lang="fr-FR"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20" name="Connecteur droit avec flèche 19">
            <a:extLst>
              <a:ext uri="{FF2B5EF4-FFF2-40B4-BE49-F238E27FC236}">
                <a16:creationId xmlns:a16="http://schemas.microsoft.com/office/drawing/2014/main" id="{04DE4C09-64F8-5C10-2945-B63FF8ACF5E8}"/>
              </a:ext>
            </a:extLst>
          </p:cNvPr>
          <p:cNvCxnSpPr>
            <a:cxnSpLocks/>
            <a:stCxn id="19" idx="3"/>
          </p:cNvCxnSpPr>
          <p:nvPr/>
        </p:nvCxnSpPr>
        <p:spPr>
          <a:xfrm>
            <a:off x="2563739" y="4225733"/>
            <a:ext cx="957128" cy="2346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202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91CB8-E381-8C37-5FE8-024075F57200}"/>
              </a:ext>
            </a:extLst>
          </p:cNvPr>
          <p:cNvSpPr>
            <a:spLocks noGrp="1"/>
          </p:cNvSpPr>
          <p:nvPr>
            <p:ph type="title"/>
          </p:nvPr>
        </p:nvSpPr>
        <p:spPr>
          <a:xfrm>
            <a:off x="838200" y="2583676"/>
            <a:ext cx="10515600" cy="1325563"/>
          </a:xfrm>
        </p:spPr>
        <p:txBody>
          <a:bodyPr/>
          <a:lstStyle/>
          <a:p>
            <a:pPr algn="ctr"/>
            <a:r>
              <a:rPr lang="ar-DZ" dirty="0"/>
              <a:t>الحالة الأولى: الفهرسة المباشرة</a:t>
            </a:r>
            <a:endParaRPr lang="fr-FR" dirty="0"/>
          </a:p>
        </p:txBody>
      </p:sp>
    </p:spTree>
    <p:extLst>
      <p:ext uri="{BB962C8B-B14F-4D97-AF65-F5344CB8AC3E}">
        <p14:creationId xmlns:p14="http://schemas.microsoft.com/office/powerpoint/2010/main" val="2205634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93205-59BA-2FE4-0D57-59007C61343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3A584AD-EDE4-8C5F-641C-FADC35493954}"/>
              </a:ext>
            </a:extLst>
          </p:cNvPr>
          <p:cNvPicPr>
            <a:picLocks noChangeAspect="1"/>
          </p:cNvPicPr>
          <p:nvPr/>
        </p:nvPicPr>
        <p:blipFill>
          <a:blip r:embed="rId2"/>
          <a:stretch>
            <a:fillRect/>
          </a:stretch>
        </p:blipFill>
        <p:spPr>
          <a:xfrm>
            <a:off x="0" y="483454"/>
            <a:ext cx="12192000" cy="5891092"/>
          </a:xfrm>
          <a:prstGeom prst="rect">
            <a:avLst/>
          </a:prstGeom>
        </p:spPr>
      </p:pic>
      <p:sp>
        <p:nvSpPr>
          <p:cNvPr id="3" name="TextBox 2">
            <a:extLst>
              <a:ext uri="{FF2B5EF4-FFF2-40B4-BE49-F238E27FC236}">
                <a16:creationId xmlns:a16="http://schemas.microsoft.com/office/drawing/2014/main" id="{96D3B475-950B-7575-D73D-E9C5C789A1D6}"/>
              </a:ext>
            </a:extLst>
          </p:cNvPr>
          <p:cNvSpPr txBox="1"/>
          <p:nvPr/>
        </p:nvSpPr>
        <p:spPr>
          <a:xfrm>
            <a:off x="7332955" y="3779213"/>
            <a:ext cx="4347838"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DZ" sz="3200" dirty="0">
                <a:effectLst/>
                <a:ea typeface="Calibri" panose="020F0502020204030204" pitchFamily="34" charset="0"/>
                <a:cs typeface="Times New Roman" panose="02020603050405020304" pitchFamily="18" charset="0"/>
              </a:rPr>
              <a:t>لُج إلى نظام الموثق وأدخل اسم المستخدم وكلمة المرور</a:t>
            </a:r>
            <a:endParaRPr lang="fr-FR" sz="3200" dirty="0"/>
          </a:p>
        </p:txBody>
      </p:sp>
    </p:spTree>
    <p:extLst>
      <p:ext uri="{BB962C8B-B14F-4D97-AF65-F5344CB8AC3E}">
        <p14:creationId xmlns:p14="http://schemas.microsoft.com/office/powerpoint/2010/main" val="1904430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811D4A3-9556-5394-9BA9-8D47D2C50F76}"/>
              </a:ext>
            </a:extLst>
          </p:cNvPr>
          <p:cNvPicPr>
            <a:picLocks noChangeAspect="1"/>
          </p:cNvPicPr>
          <p:nvPr/>
        </p:nvPicPr>
        <p:blipFill>
          <a:blip r:embed="rId2"/>
          <a:stretch>
            <a:fillRect/>
          </a:stretch>
        </p:blipFill>
        <p:spPr>
          <a:xfrm>
            <a:off x="0" y="393807"/>
            <a:ext cx="12192000" cy="6070386"/>
          </a:xfrm>
          <a:prstGeom prst="rect">
            <a:avLst/>
          </a:prstGeom>
        </p:spPr>
      </p:pic>
      <p:sp>
        <p:nvSpPr>
          <p:cNvPr id="13" name="Rectangle 12">
            <a:extLst>
              <a:ext uri="{FF2B5EF4-FFF2-40B4-BE49-F238E27FC236}">
                <a16:creationId xmlns:a16="http://schemas.microsoft.com/office/drawing/2014/main" id="{10860560-6D4B-69F4-E9B1-B96AB2769EA9}"/>
              </a:ext>
            </a:extLst>
          </p:cNvPr>
          <p:cNvSpPr/>
          <p:nvPr/>
        </p:nvSpPr>
        <p:spPr>
          <a:xfrm>
            <a:off x="10376260" y="2134559"/>
            <a:ext cx="1815740" cy="33891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Box 2">
            <a:extLst>
              <a:ext uri="{FF2B5EF4-FFF2-40B4-BE49-F238E27FC236}">
                <a16:creationId xmlns:a16="http://schemas.microsoft.com/office/drawing/2014/main" id="{FF9DF2D9-46BB-44DE-87F7-A9DEAE1057E4}"/>
              </a:ext>
            </a:extLst>
          </p:cNvPr>
          <p:cNvSpPr txBox="1"/>
          <p:nvPr/>
        </p:nvSpPr>
        <p:spPr>
          <a:xfrm>
            <a:off x="4756036" y="2029427"/>
            <a:ext cx="4767624" cy="67044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r" rtl="1">
              <a:lnSpc>
                <a:spcPct val="107000"/>
              </a:lnSpc>
              <a:spcAft>
                <a:spcPts val="800"/>
              </a:spcAft>
            </a:pPr>
            <a:r>
              <a:rPr lang="ar-DZ" dirty="0">
                <a:solidFill>
                  <a:srgbClr val="C00000"/>
                </a:solidFill>
                <a:latin typeface="Calibri" panose="020F0502020204030204" pitchFamily="34" charset="0"/>
                <a:ea typeface="Calibri" panose="020F0502020204030204" pitchFamily="34" charset="0"/>
                <a:cs typeface="Times New Roman" panose="02020603050405020304" pitchFamily="18" charset="0"/>
              </a:rPr>
              <a:t>توجه إلى القائمة الجانبية، افتح قائمة </a:t>
            </a:r>
            <a:r>
              <a:rPr lang="ar-D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"فهرس العقود" </a:t>
            </a:r>
            <a:r>
              <a:rPr lang="ar-DZ" dirty="0">
                <a:solidFill>
                  <a:srgbClr val="C00000"/>
                </a:solidFill>
                <a:latin typeface="Calibri" panose="020F0502020204030204" pitchFamily="34" charset="0"/>
                <a:ea typeface="Calibri" panose="020F0502020204030204" pitchFamily="34" charset="0"/>
                <a:cs typeface="Times New Roman" panose="02020603050405020304" pitchFamily="18" charset="0"/>
              </a:rPr>
              <a:t>وانقر على خانة </a:t>
            </a:r>
            <a:r>
              <a:rPr lang="ar-D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a:t>
            </a:r>
            <a:r>
              <a:rPr lang="ar-DZ"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الفهرس اليومي للعقود"</a:t>
            </a:r>
            <a:endParaRPr lang="fr-FR" sz="14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3" name="Connecteur droit avec flèche 2">
            <a:extLst>
              <a:ext uri="{FF2B5EF4-FFF2-40B4-BE49-F238E27FC236}">
                <a16:creationId xmlns:a16="http://schemas.microsoft.com/office/drawing/2014/main" id="{68F3F91A-F6EE-4CD9-AC88-13A3876D889A}"/>
              </a:ext>
            </a:extLst>
          </p:cNvPr>
          <p:cNvCxnSpPr>
            <a:stCxn id="4" idx="3"/>
            <a:endCxn id="13" idx="1"/>
          </p:cNvCxnSpPr>
          <p:nvPr/>
        </p:nvCxnSpPr>
        <p:spPr>
          <a:xfrm flipV="1">
            <a:off x="9523660" y="2304014"/>
            <a:ext cx="852600" cy="606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069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80ECFCE-10B2-92E6-D315-097A16DA37DE}"/>
              </a:ext>
            </a:extLst>
          </p:cNvPr>
          <p:cNvPicPr>
            <a:picLocks noChangeAspect="1"/>
          </p:cNvPicPr>
          <p:nvPr/>
        </p:nvPicPr>
        <p:blipFill>
          <a:blip r:embed="rId2"/>
          <a:stretch>
            <a:fillRect/>
          </a:stretch>
        </p:blipFill>
        <p:spPr>
          <a:xfrm>
            <a:off x="0" y="373000"/>
            <a:ext cx="12192000" cy="6112000"/>
          </a:xfrm>
          <a:prstGeom prst="rect">
            <a:avLst/>
          </a:prstGeom>
        </p:spPr>
      </p:pic>
      <p:sp>
        <p:nvSpPr>
          <p:cNvPr id="2" name="Rectangle 1">
            <a:extLst>
              <a:ext uri="{FF2B5EF4-FFF2-40B4-BE49-F238E27FC236}">
                <a16:creationId xmlns:a16="http://schemas.microsoft.com/office/drawing/2014/main" id="{7FD508B2-6375-C738-5555-8EEA8E2094BB}"/>
              </a:ext>
            </a:extLst>
          </p:cNvPr>
          <p:cNvSpPr/>
          <p:nvPr/>
        </p:nvSpPr>
        <p:spPr>
          <a:xfrm>
            <a:off x="3623417" y="5887821"/>
            <a:ext cx="6761670" cy="46762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Box 2">
            <a:extLst>
              <a:ext uri="{FF2B5EF4-FFF2-40B4-BE49-F238E27FC236}">
                <a16:creationId xmlns:a16="http://schemas.microsoft.com/office/drawing/2014/main" id="{27B966A6-D3DE-4B29-9C17-3F6D3928DE3C}"/>
              </a:ext>
            </a:extLst>
          </p:cNvPr>
          <p:cNvSpPr txBox="1"/>
          <p:nvPr/>
        </p:nvSpPr>
        <p:spPr>
          <a:xfrm>
            <a:off x="3743058" y="373000"/>
            <a:ext cx="5452217" cy="4676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1) يُرجى ملء الاستمارة كاملة بعناية قبل حفظ العقد</a:t>
            </a:r>
            <a:endParaRPr lang="fr-FR" sz="24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2">
            <a:extLst>
              <a:ext uri="{FF2B5EF4-FFF2-40B4-BE49-F238E27FC236}">
                <a16:creationId xmlns:a16="http://schemas.microsoft.com/office/drawing/2014/main" id="{36397FAA-89E1-40F7-93E0-A752B75D5FFC}"/>
              </a:ext>
            </a:extLst>
          </p:cNvPr>
          <p:cNvSpPr txBox="1"/>
          <p:nvPr/>
        </p:nvSpPr>
        <p:spPr>
          <a:xfrm>
            <a:off x="3307222" y="4078954"/>
            <a:ext cx="5345179" cy="4676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2) أنقر على زر </a:t>
            </a:r>
            <a:r>
              <a:rPr lang="ar-DZ" sz="2400" b="1" dirty="0">
                <a:solidFill>
                  <a:srgbClr val="C00000"/>
                </a:solidFill>
                <a:latin typeface="Calibri" panose="020F0502020204030204" pitchFamily="34" charset="0"/>
                <a:ea typeface="Calibri" panose="020F0502020204030204" pitchFamily="34" charset="0"/>
                <a:cs typeface="Arial" panose="020B0604020202020204" pitchFamily="34" charset="0"/>
              </a:rPr>
              <a:t>"</a:t>
            </a:r>
            <a:r>
              <a:rPr lang="ar-DZ"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حفظ العقد" </a:t>
            </a:r>
            <a:r>
              <a:rPr lang="ar-DZ" sz="2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لإتمام عملية الفهرسة</a:t>
            </a:r>
            <a:endParaRPr lang="fr-FR" sz="24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9" name="Connecteur droit avec flèche 8">
            <a:extLst>
              <a:ext uri="{FF2B5EF4-FFF2-40B4-BE49-F238E27FC236}">
                <a16:creationId xmlns:a16="http://schemas.microsoft.com/office/drawing/2014/main" id="{0D99C5D1-E1AE-40C2-BEF4-525D24C1237E}"/>
              </a:ext>
            </a:extLst>
          </p:cNvPr>
          <p:cNvCxnSpPr>
            <a:cxnSpLocks/>
          </p:cNvCxnSpPr>
          <p:nvPr/>
        </p:nvCxnSpPr>
        <p:spPr>
          <a:xfrm>
            <a:off x="6452075" y="4546583"/>
            <a:ext cx="410198" cy="13412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6352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700183A-2AFE-2C2E-8F7D-0A1C8041135B}"/>
              </a:ext>
            </a:extLst>
          </p:cNvPr>
          <p:cNvSpPr txBox="1">
            <a:spLocks/>
          </p:cNvSpPr>
          <p:nvPr/>
        </p:nvSpPr>
        <p:spPr>
          <a:xfrm>
            <a:off x="838200" y="239640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DZ" dirty="0"/>
              <a:t>الحالة الثانية:</a:t>
            </a:r>
            <a:r>
              <a:rPr lang="ar-DZ" sz="8000" dirty="0"/>
              <a:t> </a:t>
            </a:r>
            <a:r>
              <a:rPr lang="ar-DZ" dirty="0"/>
              <a:t>فهرسة العقد بعد استقبال العقد أو بعد تحريره</a:t>
            </a:r>
            <a:endParaRPr lang="fr-FR" dirty="0"/>
          </a:p>
        </p:txBody>
      </p:sp>
    </p:spTree>
    <p:extLst>
      <p:ext uri="{BB962C8B-B14F-4D97-AF65-F5344CB8AC3E}">
        <p14:creationId xmlns:p14="http://schemas.microsoft.com/office/powerpoint/2010/main" val="32483806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1277</TotalTime>
  <Words>880</Words>
  <Application>Microsoft Office PowerPoint</Application>
  <PresentationFormat>Grand écran</PresentationFormat>
  <Paragraphs>51</Paragraphs>
  <Slides>40</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40</vt:i4>
      </vt:variant>
    </vt:vector>
  </HeadingPairs>
  <TitlesOfParts>
    <vt:vector size="44" baseType="lpstr">
      <vt:lpstr>Arial</vt:lpstr>
      <vt:lpstr>Calibri</vt:lpstr>
      <vt:lpstr>Calibri Light</vt:lpstr>
      <vt:lpstr>Office Theme</vt:lpstr>
      <vt:lpstr>Présentation PowerPoint</vt:lpstr>
      <vt:lpstr>الهدف:   تعتبر رقمنة فهرس العقود المنجزة خطوة واعدة ضمن مسار الثورة الرقمية التي تشهدها مهنة التوثيق على المستويين المحلي والعالمي، والتي تقودها أدوات وأنظمة تكنولوجيا القانون وفي مقدمتها نظام الموثق الجزائري.   ويعد الفهرس الإلكتروني بمثابة قائمة رقمية تتضمن المعلومات الأساسية  للعقد مثل رقم الفهرس، نوع العقد، تواريخ التوقيع وأسماء الأطراف، إلى جانب بعض المعلومات الثانوية مثل قيمة العقد وعدد الصفحات، ونسخ الأصل.  </vt:lpstr>
      <vt:lpstr> I - فهرسة العقد في الحالتين: الحالة الأولى: الفهرسة المباشرة  الحالة الثانية: فهرسة العقد بعد استقبال العقد أو بعد تحريره  II- عرض الفهرس اليومي للعقود والإحصائيات الشهرية لأداء المكتب:  - عرض الفهرس اليومي للعقود - عرض الإحصائيات الشهرية لأداء المكتب  </vt:lpstr>
      <vt:lpstr>النتيجة المُحققة:  يعد الفهرس الإلكتروني بمثابة محور الدوران الذي تلتقي عنده جميع العمليات اللاحقة مثل:  المحاسبة التوثيقية، التسجيل، الشهر العقاري وحفظ الأصول والوثائق لكونها تشترك في نفس المعلومات المتضمنة في الفهرس، مما يختزل جهد إعادة إدراجها في كل مرحلة من المراحل الموالية مما يضمن الربط الآلي بين مختلف الإجراءات.  تسمح الفهرسة الإلكترونية المدرجة ضمن النظام باستغلال محرك البحث في العقود المفهرسة من خلال تحديد الكلمات المفتاحية كاسم أحد الأطراف أو نوعية العقد لإيجاد العقود بشكل آنٍ  عوض البحث فيها بالطريقة التقليدية بين المجلدات الورقية المتكدسة.   وهو ما يعزّز من أداء واحترافية المكتب ويسرّع من وتيرة العمل ويقلل من الضغوطات. </vt:lpstr>
      <vt:lpstr>الحالة الأولى: الفهرسة المباشرة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بإمكانك حفظ العقد في حالة ما إذا كانت نتائج العمليات الحسابية مضبوطة، أما في الحالات الاستثنائية، فيرجى اتباع الخطوات التالية:</vt:lpstr>
      <vt:lpstr>Présentation PowerPoint</vt:lpstr>
      <vt:lpstr>Présentation PowerPoint</vt:lpstr>
      <vt:lpstr>Présentation PowerPoint</vt:lpstr>
      <vt:lpstr>Présentation PowerPoint</vt:lpstr>
      <vt:lpstr>Présentation PowerPoint</vt:lpstr>
      <vt:lpstr>Présentation PowerPoint</vt:lpstr>
      <vt:lpstr>II- عرض الفهرس اليومي للعقود والإحصائيات الشهرية لأداء المكتب:  - عرض القائمة الإلكترونية للعقود المنجزة - عرض الإحصائيات الشهرية لأداء المكتب</vt:lpstr>
      <vt:lpstr>عرض الفهرس اليومي للعقود</vt:lpstr>
      <vt:lpstr>Présentation PowerPoint</vt:lpstr>
      <vt:lpstr>Présentation PowerPoint</vt:lpstr>
      <vt:lpstr>تعديل عقد مفهرس</vt:lpstr>
      <vt:lpstr>Présentation PowerPoint</vt:lpstr>
      <vt:lpstr>Présentation PowerPoint</vt:lpstr>
      <vt:lpstr>حذف فهرس عقد</vt:lpstr>
      <vt:lpstr>Présentation PowerPoint</vt:lpstr>
      <vt:lpstr>Présentation PowerPoint</vt:lpstr>
      <vt:lpstr>عرض الإحصائيات الشهرية لأداء المكتب</vt:lpstr>
      <vt:lpstr>Présentation PowerPoint</vt:lpstr>
      <vt:lpstr>دمج ملف مودع مع الفهرس (في حالة نسيان من الاستقبال)</vt:lpstr>
      <vt:lpstr>يحدث أن يتم استقبال عقد معين، وعدم فهرسته في النظام، ثم التوجه لفضاء فهرسة العقود وإضافة فهرس جديد للعقد ذاته، وبالتالي وجب دمج الملف المستقبل مع الفهرس المضاف للتمكن من متابعة العقد وباقي إجراءاته وتفادي ازدواجية الفهرسة</vt:lpstr>
      <vt:lpstr>Présentation PowerPoint</vt:lpstr>
      <vt:lpstr>Présentation PowerPoint</vt:lpstr>
      <vt:lpstr>Présentation PowerPoint</vt:lpstr>
      <vt:lpstr>الفهرس الرسمي للعقود</vt:lpstr>
      <vt:lpstr>حفظ/تعديل ملخص العقد في سجل الفهرس الرسمي</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(العنوان):</dc:title>
  <dc:creator>abdellah Deroueche</dc:creator>
  <cp:lastModifiedBy>éléctro nium</cp:lastModifiedBy>
  <cp:revision>54</cp:revision>
  <dcterms:created xsi:type="dcterms:W3CDTF">2024-03-10T14:04:43Z</dcterms:created>
  <dcterms:modified xsi:type="dcterms:W3CDTF">2026-01-14T21:36:29Z</dcterms:modified>
</cp:coreProperties>
</file>