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89" r:id="rId8"/>
    <p:sldId id="290" r:id="rId9"/>
    <p:sldId id="261" r:id="rId10"/>
    <p:sldId id="262" r:id="rId11"/>
    <p:sldId id="263" r:id="rId12"/>
    <p:sldId id="284" r:id="rId13"/>
    <p:sldId id="285" r:id="rId14"/>
    <p:sldId id="264" r:id="rId15"/>
    <p:sldId id="288" r:id="rId16"/>
    <p:sldId id="275" r:id="rId17"/>
    <p:sldId id="273" r:id="rId18"/>
    <p:sldId id="265" r:id="rId19"/>
    <p:sldId id="266" r:id="rId20"/>
    <p:sldId id="267" r:id="rId21"/>
    <p:sldId id="281" r:id="rId22"/>
    <p:sldId id="286" r:id="rId23"/>
    <p:sldId id="282" r:id="rId24"/>
    <p:sldId id="283" r:id="rId25"/>
    <p:sldId id="269" r:id="rId26"/>
    <p:sldId id="298" r:id="rId27"/>
    <p:sldId id="293" r:id="rId28"/>
    <p:sldId id="299" r:id="rId29"/>
    <p:sldId id="296" r:id="rId30"/>
    <p:sldId id="297" r:id="rId31"/>
    <p:sldId id="294" r:id="rId32"/>
    <p:sldId id="301" r:id="rId33"/>
    <p:sldId id="303" r:id="rId34"/>
    <p:sldId id="274" r:id="rId35"/>
    <p:sldId id="270" r:id="rId36"/>
    <p:sldId id="271" r:id="rId37"/>
    <p:sldId id="276" r:id="rId38"/>
    <p:sldId id="300" r:id="rId39"/>
    <p:sldId id="295" r:id="rId40"/>
    <p:sldId id="277" r:id="rId41"/>
    <p:sldId id="278" r:id="rId42"/>
    <p:sldId id="280" r:id="rId43"/>
    <p:sldId id="291" r:id="rId44"/>
    <p:sldId id="287"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ستقبال ملف العقد ومسح الوثائق المودعة لحفظها واسترجاع النصوص بتقنية OCR" id="{21D841AB-7E25-4182-A214-35745A0AAD96}">
          <p14:sldIdLst>
            <p14:sldId id="256"/>
            <p14:sldId id="257"/>
            <p14:sldId id="258"/>
            <p14:sldId id="259"/>
          </p14:sldIdLst>
        </p14:section>
        <p14:section name="المرحلة الأولى : إستقبال ملف العقد" id="{BA876824-A0E3-48F6-A230-962322E12765}">
          <p14:sldIdLst>
            <p14:sldId id="272"/>
            <p14:sldId id="260"/>
            <p14:sldId id="289"/>
            <p14:sldId id="290"/>
            <p14:sldId id="261"/>
            <p14:sldId id="262"/>
            <p14:sldId id="263"/>
            <p14:sldId id="284"/>
            <p14:sldId id="285"/>
            <p14:sldId id="264"/>
            <p14:sldId id="288"/>
            <p14:sldId id="275"/>
          </p14:sldIdLst>
        </p14:section>
        <p14:section name="المرحلة الثانية : مسح الوثائق المودعة" id="{0E4542D8-DA1F-43EE-8EEB-F0776C25F6F1}">
          <p14:sldIdLst>
            <p14:sldId id="273"/>
            <p14:sldId id="265"/>
            <p14:sldId id="266"/>
            <p14:sldId id="267"/>
            <p14:sldId id="281"/>
            <p14:sldId id="286"/>
            <p14:sldId id="282"/>
            <p14:sldId id="283"/>
            <p14:sldId id="269"/>
          </p14:sldIdLst>
        </p14:section>
        <p14:section name="تجميع الملفات وأهميته" id="{F78D50F2-D5B1-4AAE-BD66-9A945C753185}">
          <p14:sldIdLst>
            <p14:sldId id="298"/>
            <p14:sldId id="293"/>
          </p14:sldIdLst>
        </p14:section>
        <p14:section name="تعديل أسماء الملفات الممسوحة/المجموعة في PDF" id="{6368A99B-ED45-4A34-B9F7-42EF86DD173D}">
          <p14:sldIdLst>
            <p14:sldId id="299"/>
            <p14:sldId id="296"/>
          </p14:sldIdLst>
        </p14:section>
        <p14:section name="تحديث تاريخ التوقيع لملف مودع" id="{B9CCB709-61EA-4780-823A-27B3A3B347E9}">
          <p14:sldIdLst>
            <p14:sldId id="297"/>
            <p14:sldId id="294"/>
          </p14:sldIdLst>
        </p14:section>
        <p14:section name="طباعة وصل الإيداع" id="{9B181413-3542-415F-9542-BC58155D3C75}">
          <p14:sldIdLst>
            <p14:sldId id="301"/>
            <p14:sldId id="303"/>
          </p14:sldIdLst>
        </p14:section>
        <p14:section name="المرحلة الثالثة : إسترجاع النصوص من الوثائق المودعة بتقنية OCR" id="{E135BA3D-5BFA-4A7F-9F55-414396F23F8E}">
          <p14:sldIdLst>
            <p14:sldId id="274"/>
            <p14:sldId id="270"/>
            <p14:sldId id="271"/>
            <p14:sldId id="276"/>
          </p14:sldIdLst>
        </p14:section>
        <p14:section name="حذف معلومات إيداع/ استقبال ملف" id="{71FBA35E-838A-42FA-8F82-ABA68CA762FD}">
          <p14:sldIdLst>
            <p14:sldId id="300"/>
            <p14:sldId id="295"/>
          </p14:sldIdLst>
        </p14:section>
        <p14:section name="تمهيد حول تحرير العقود" id="{AF5A879B-1EC1-4972-84A3-7BBD43AC0908}">
          <p14:sldIdLst>
            <p14:sldId id="277"/>
            <p14:sldId id="278"/>
            <p14:sldId id="280"/>
            <p14:sldId id="291"/>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6ECF-5618-D147-E6A7-5432AF938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B746B33-8261-930B-C207-88199524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EC88852-BB61-979E-9069-B44184257763}"/>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E47CCED0-941D-76F6-61B9-117F5F207B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4D0E0F4-F656-430C-12BD-CA7A5968B41F}"/>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20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3B2D-6FEA-BE87-1C06-9C2BE4C7C90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58F917B-5E49-9F07-B88D-27EB47767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463EC61-D56A-0CB6-67B5-481C34AAAA81}"/>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7EF28039-A688-B779-E6EF-0009D45279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C72840-44C3-A022-A4A1-93C3C2831EF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6097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F6859-AE2F-83D5-10DD-7537C7E4E2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C28B2E-EC25-DF38-E76F-1FB02F1A3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4F97039-B096-566E-96B2-67F86A23B5F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D686010E-CCF3-951D-0057-F51CEC4BB4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80D98A-893D-9195-2178-A6889A94EAE9}"/>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3073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753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88D-EEC3-DA1C-3570-38DD22828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34E05E-F6A5-C81D-FC5F-B6A308784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CA-92D3-C6B4-6288-CA778F843058}"/>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822AD05A-9976-9AC5-B2D8-79C72BA69D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83C99A3-756B-5B9C-07CA-E4803CD976BC}"/>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405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43A9-7640-BE4E-A19A-5BB765B5AA0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FF2769C-2333-D395-D861-40E77EB94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300CDD-9F21-0666-119A-36F434A0D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E1E05E7-E067-8054-907F-38C8B23B0CA0}"/>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C948B38F-CD8E-77FE-6104-18C8CC655F5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156561-743F-FF66-7623-347DD36DE43D}"/>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11823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1128-67F2-98B8-9270-2F1476E7B85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3C3F1-FCA1-93C8-9454-BDC20D2F6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7F944-CB1A-407C-CEF5-D9E00B23B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339292-C8B5-22EA-FB27-31D6274A7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37C3-D3AE-9405-A1CC-E549BAB80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61023782-BB83-0000-08A5-F2D10CDADAA7}"/>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8" name="Footer Placeholder 7">
            <a:extLst>
              <a:ext uri="{FF2B5EF4-FFF2-40B4-BE49-F238E27FC236}">
                <a16:creationId xmlns:a16="http://schemas.microsoft.com/office/drawing/2014/main" id="{4A64B041-636E-1B1A-B12B-7288CA08A8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CE3E677-2B59-A9AA-E48F-620A164964B2}"/>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423519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68C-0588-599D-CEF0-570527F483F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5067FDE-E39E-043F-8D33-768450141A21}"/>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4" name="Footer Placeholder 3">
            <a:extLst>
              <a:ext uri="{FF2B5EF4-FFF2-40B4-BE49-F238E27FC236}">
                <a16:creationId xmlns:a16="http://schemas.microsoft.com/office/drawing/2014/main" id="{C9339CD4-3FD3-73A1-755D-F02844C0F5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EF2C77-09A0-F1F8-DA66-40177C55244E}"/>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9939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0013-9C94-4CDC-BC2E-02DB4CB126AC}"/>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3" name="Footer Placeholder 2">
            <a:extLst>
              <a:ext uri="{FF2B5EF4-FFF2-40B4-BE49-F238E27FC236}">
                <a16:creationId xmlns:a16="http://schemas.microsoft.com/office/drawing/2014/main" id="{D4EF2E8B-82E7-B596-E15B-50F1068ED05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9C5A6C4-622D-D173-3514-48E960E8C2D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6439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0A7-C671-12BE-F2AB-9534901E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3444DF-6E55-4B8D-002A-251723A6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F463035-046B-9711-5B61-E0C2AC369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D8E2-A7F3-72C5-2CA0-EC6DCFB1F4F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BE351270-400A-40C5-3161-5872316675B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CE3994C-7F8D-D23E-EDD2-82553AC8E2F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4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914-EF12-ABF5-0B27-4671E3C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D3F6FB3-8A3F-E95D-57AE-8C88B6F0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FB04CE-516B-2F47-86AE-B498111C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35CC-2DC7-963E-59CD-0F96C44A54E4}"/>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5EE4E46D-24A0-8DEB-D247-AD55E25112D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BF5D7A-F4F9-7016-A975-457043929288}"/>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7121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32F93-5C9F-0395-B253-367C7D73F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F7E74E5-E9B0-7D35-15E7-5F8B76CE0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3AD507C-DEA1-EDE7-D00A-03DE18B75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A777C250-69B3-B91F-9AED-F2BAFFC1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787711F-66E8-0FDA-0A4A-BF1A1478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69E4-3EDF-450F-9DB5-9E3CCB8D812E}" type="slidenum">
              <a:rPr lang="fr-FR" smtClean="0"/>
              <a:t>‹N°›</a:t>
            </a:fld>
            <a:endParaRPr lang="fr-FR"/>
          </a:p>
        </p:txBody>
      </p:sp>
    </p:spTree>
    <p:extLst>
      <p:ext uri="{BB962C8B-B14F-4D97-AF65-F5344CB8AC3E}">
        <p14:creationId xmlns:p14="http://schemas.microsoft.com/office/powerpoint/2010/main" val="138046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5A097-43FB-3BDF-BD5B-FA6A465AF264}"/>
              </a:ext>
            </a:extLst>
          </p:cNvPr>
          <p:cNvSpPr>
            <a:spLocks noGrp="1"/>
          </p:cNvSpPr>
          <p:nvPr>
            <p:ph type="title"/>
          </p:nvPr>
        </p:nvSpPr>
        <p:spPr>
          <a:xfrm>
            <a:off x="838200" y="2466343"/>
            <a:ext cx="10515600" cy="1925314"/>
          </a:xfrm>
        </p:spPr>
        <p:txBody>
          <a:bodyPr/>
          <a:lstStyle/>
          <a:p>
            <a:pPr algn="ctr" rtl="1"/>
            <a:r>
              <a:rPr lang="ar-DZ" dirty="0"/>
              <a:t>استقبال ملف العقد ومسح الوثائق المودعة لحفظها واسترجاع النصوص بتقنية </a:t>
            </a:r>
            <a:r>
              <a:rPr lang="fr-FR" b="1" dirty="0">
                <a:latin typeface="Times New Roman" panose="02020603050405020304" pitchFamily="18" charset="0"/>
                <a:cs typeface="Times New Roman" panose="02020603050405020304" pitchFamily="18" charset="0"/>
              </a:rPr>
              <a:t>OCR</a:t>
            </a:r>
          </a:p>
        </p:txBody>
      </p:sp>
    </p:spTree>
    <p:extLst>
      <p:ext uri="{BB962C8B-B14F-4D97-AF65-F5344CB8AC3E}">
        <p14:creationId xmlns:p14="http://schemas.microsoft.com/office/powerpoint/2010/main" val="175405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BEE49-DDB1-B0C7-2E43-3A9F800730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7AADBB6-9F16-3C1D-E9B0-21CE8B942DEF}"/>
              </a:ext>
            </a:extLst>
          </p:cNvPr>
          <p:cNvPicPr>
            <a:picLocks noChangeAspect="1"/>
          </p:cNvPicPr>
          <p:nvPr/>
        </p:nvPicPr>
        <p:blipFill>
          <a:blip r:embed="rId2"/>
          <a:stretch>
            <a:fillRect/>
          </a:stretch>
        </p:blipFill>
        <p:spPr>
          <a:xfrm>
            <a:off x="0" y="177281"/>
            <a:ext cx="12192000" cy="5973305"/>
          </a:xfrm>
          <a:prstGeom prst="rect">
            <a:avLst/>
          </a:prstGeom>
        </p:spPr>
      </p:pic>
      <p:sp>
        <p:nvSpPr>
          <p:cNvPr id="8" name="TextBox 7">
            <a:extLst>
              <a:ext uri="{FF2B5EF4-FFF2-40B4-BE49-F238E27FC236}">
                <a16:creationId xmlns:a16="http://schemas.microsoft.com/office/drawing/2014/main" id="{020462C9-7E75-FE77-B7D7-2E6E7EBB7648}"/>
              </a:ext>
            </a:extLst>
          </p:cNvPr>
          <p:cNvSpPr txBox="1"/>
          <p:nvPr/>
        </p:nvSpPr>
        <p:spPr>
          <a:xfrm>
            <a:off x="182880" y="1413322"/>
            <a:ext cx="6096000"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أ</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ُنقر على زر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إيداع</a:t>
            </a:r>
            <a:r>
              <a:rPr lang="ar-DZ"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ملف </a:t>
            </a:r>
            <a:r>
              <a:rPr lang="fr-FR"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t>
            </a:r>
            <a:r>
              <a:rPr lang="ar-DZ" sz="24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ar-DZ"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تحرير عقد جديد"</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لإظهار الإستمارة الخاصة بالاستقبال</a:t>
            </a:r>
            <a:endParaRPr lang="fr-FR"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C5FCC4CF-7394-BD46-7CE1-A2599A41BA7F}"/>
              </a:ext>
            </a:extLst>
          </p:cNvPr>
          <p:cNvCxnSpPr>
            <a:cxnSpLocks/>
          </p:cNvCxnSpPr>
          <p:nvPr/>
        </p:nvCxnSpPr>
        <p:spPr>
          <a:xfrm>
            <a:off x="6278880" y="1600200"/>
            <a:ext cx="2072640" cy="186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118D4A1-2A72-0494-B86E-897A2205A0FE}"/>
              </a:ext>
            </a:extLst>
          </p:cNvPr>
          <p:cNvSpPr/>
          <p:nvPr/>
        </p:nvSpPr>
        <p:spPr>
          <a:xfrm>
            <a:off x="8351520" y="1695338"/>
            <a:ext cx="1835829" cy="3740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434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D636-0F39-FDBC-043D-50B169ED40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17CCB0-67F4-987B-B55E-74BC2E7FF019}"/>
              </a:ext>
            </a:extLst>
          </p:cNvPr>
          <p:cNvPicPr>
            <a:picLocks noChangeAspect="1"/>
          </p:cNvPicPr>
          <p:nvPr/>
        </p:nvPicPr>
        <p:blipFill>
          <a:blip r:embed="rId2"/>
          <a:stretch>
            <a:fillRect/>
          </a:stretch>
        </p:blipFill>
        <p:spPr>
          <a:xfrm>
            <a:off x="0" y="382665"/>
            <a:ext cx="12192000" cy="6092670"/>
          </a:xfrm>
          <a:prstGeom prst="rect">
            <a:avLst/>
          </a:prstGeom>
        </p:spPr>
      </p:pic>
      <p:sp>
        <p:nvSpPr>
          <p:cNvPr id="4" name="TextBox 3">
            <a:extLst>
              <a:ext uri="{FF2B5EF4-FFF2-40B4-BE49-F238E27FC236}">
                <a16:creationId xmlns:a16="http://schemas.microsoft.com/office/drawing/2014/main" id="{FCCEF594-1728-9EAE-9DE5-F04D3F0B2D48}"/>
              </a:ext>
            </a:extLst>
          </p:cNvPr>
          <p:cNvSpPr txBox="1"/>
          <p:nvPr/>
        </p:nvSpPr>
        <p:spPr>
          <a:xfrm>
            <a:off x="3954162" y="2026286"/>
            <a:ext cx="361234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حدد طبيعة العقد من بين الخيارات المتاحة التي تظهر ضمن قائمة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أنواع العقود</a:t>
            </a:r>
            <a:endParaRPr lang="fr-FR"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D51C8B84-08EF-E7C7-B0E9-81CEDD85DACB}"/>
              </a:ext>
            </a:extLst>
          </p:cNvPr>
          <p:cNvCxnSpPr>
            <a:cxnSpLocks/>
          </p:cNvCxnSpPr>
          <p:nvPr/>
        </p:nvCxnSpPr>
        <p:spPr>
          <a:xfrm>
            <a:off x="5896895" y="2756843"/>
            <a:ext cx="121402" cy="457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BB64F35-ED4C-102D-B9A5-11B070588749}"/>
              </a:ext>
            </a:extLst>
          </p:cNvPr>
          <p:cNvSpPr/>
          <p:nvPr/>
        </p:nvSpPr>
        <p:spPr>
          <a:xfrm>
            <a:off x="3592286" y="3209731"/>
            <a:ext cx="4730620" cy="3452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65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BEDC-9DE0-9DF7-3D66-BD9DE70220E8}"/>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CBF05B26-0A60-E76B-9502-7C7A89930D8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7041" t="109" r="3110" b="-109"/>
          <a:stretch/>
        </p:blipFill>
        <p:spPr>
          <a:xfrm>
            <a:off x="-55880" y="146765"/>
            <a:ext cx="12303760" cy="6711235"/>
          </a:xfrm>
          <a:prstGeom prst="rect">
            <a:avLst/>
          </a:prstGeom>
        </p:spPr>
      </p:pic>
      <p:pic>
        <p:nvPicPr>
          <p:cNvPr id="8" name="Picture 7">
            <a:extLst>
              <a:ext uri="{FF2B5EF4-FFF2-40B4-BE49-F238E27FC236}">
                <a16:creationId xmlns:a16="http://schemas.microsoft.com/office/drawing/2014/main" id="{B12A0685-A034-3CD8-54A1-94C088B9AF6D}"/>
              </a:ext>
            </a:extLst>
          </p:cNvPr>
          <p:cNvPicPr>
            <a:picLocks noChangeAspect="1"/>
          </p:cNvPicPr>
          <p:nvPr/>
        </p:nvPicPr>
        <p:blipFill rotWithShape="1">
          <a:blip r:embed="rId4"/>
          <a:srcRect r="70917"/>
          <a:stretch/>
        </p:blipFill>
        <p:spPr>
          <a:xfrm>
            <a:off x="8219440" y="699442"/>
            <a:ext cx="3545840" cy="5882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E691103F-D0BA-061E-BDD0-FD257F5B44A4}"/>
              </a:ext>
            </a:extLst>
          </p:cNvPr>
          <p:cNvPicPr>
            <a:picLocks noChangeAspect="1"/>
          </p:cNvPicPr>
          <p:nvPr/>
        </p:nvPicPr>
        <p:blipFill>
          <a:blip r:embed="rId5"/>
          <a:stretch>
            <a:fillRect/>
          </a:stretch>
        </p:blipFill>
        <p:spPr>
          <a:xfrm>
            <a:off x="4282975" y="699441"/>
            <a:ext cx="3448071" cy="59007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8F7C3572-6E63-76C4-6B50-A66E14B1834F}"/>
              </a:ext>
            </a:extLst>
          </p:cNvPr>
          <p:cNvPicPr>
            <a:picLocks noChangeAspect="1"/>
          </p:cNvPicPr>
          <p:nvPr/>
        </p:nvPicPr>
        <p:blipFill>
          <a:blip r:embed="rId6"/>
          <a:stretch>
            <a:fillRect/>
          </a:stretch>
        </p:blipFill>
        <p:spPr>
          <a:xfrm>
            <a:off x="426720" y="699441"/>
            <a:ext cx="3367862" cy="5882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3E8E4699-DB6B-6265-7C20-F1F89C2242F6}"/>
              </a:ext>
            </a:extLst>
          </p:cNvPr>
          <p:cNvSpPr txBox="1"/>
          <p:nvPr/>
        </p:nvSpPr>
        <p:spPr>
          <a:xfrm>
            <a:off x="2397760" y="532123"/>
            <a:ext cx="6308289"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بمجرد تحديد نوع العقد، يتم توليد</a:t>
            </a:r>
            <a:r>
              <a:rPr lang="ar-DZ" dirty="0">
                <a:latin typeface="Calibri" panose="020F0502020204030204" pitchFamily="34" charset="0"/>
                <a:ea typeface="Calibri" panose="020F0502020204030204" pitchFamily="34" charset="0"/>
                <a:cs typeface="Times New Roman" panose="02020603050405020304" pitchFamily="18" charset="0"/>
              </a:rPr>
              <a:t> :</a:t>
            </a:r>
            <a:r>
              <a:rPr lang="ar-DZ" sz="1800" dirty="0">
                <a:effectLst/>
                <a:latin typeface="Calibri" panose="020F0502020204030204" pitchFamily="34" charset="0"/>
                <a:ea typeface="Calibri" panose="020F0502020204030204" pitchFamily="34" charset="0"/>
                <a:cs typeface="Times New Roman" panose="02020603050405020304" pitchFamily="18" charset="0"/>
              </a:rPr>
              <a:t>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الأمر بالدفع</a:t>
            </a:r>
            <a:r>
              <a:rPr lang="ar-DZ" sz="1800" dirty="0">
                <a:effectLst/>
                <a:latin typeface="Calibri" panose="020F0502020204030204" pitchFamily="34" charset="0"/>
                <a:ea typeface="Calibri" panose="020F0502020204030204" pitchFamily="34" charset="0"/>
                <a:cs typeface="Times New Roman" panose="02020603050405020304" pitchFamily="18" charset="0"/>
              </a:rPr>
              <a:t>" لإرساله إلى الخزينة العمومية، الاطلاع على قائمة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الوثائق اللازمة </a:t>
            </a:r>
            <a:r>
              <a:rPr lang="ar-DZ" b="1" dirty="0">
                <a:latin typeface="Calibri" panose="020F0502020204030204" pitchFamily="34" charset="0"/>
                <a:ea typeface="Calibri" panose="020F0502020204030204" pitchFamily="34" charset="0"/>
                <a:cs typeface="Times New Roman" panose="02020603050405020304" pitchFamily="18" charset="0"/>
              </a:rPr>
              <a:t>ل</a:t>
            </a:r>
            <a:r>
              <a:rPr lang="ar-DZ" sz="1800" b="1" dirty="0">
                <a:effectLst/>
                <a:latin typeface="Calibri" panose="020F0502020204030204" pitchFamily="34" charset="0"/>
                <a:ea typeface="Calibri" panose="020F0502020204030204" pitchFamily="34" charset="0"/>
                <a:cs typeface="Times New Roman" panose="02020603050405020304" pitchFamily="18" charset="0"/>
              </a:rPr>
              <a:t>لعقد</a:t>
            </a:r>
            <a:r>
              <a:rPr lang="ar-DZ" sz="1800" dirty="0">
                <a:effectLst/>
                <a:latin typeface="Calibri" panose="020F0502020204030204" pitchFamily="34" charset="0"/>
                <a:ea typeface="Calibri" panose="020F0502020204030204" pitchFamily="34" charset="0"/>
                <a:cs typeface="Times New Roman" panose="02020603050405020304" pitchFamily="18" charset="0"/>
              </a:rPr>
              <a:t>" بالإضافة إلى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حساب تكاليف العقد</a:t>
            </a:r>
            <a:r>
              <a:rPr lang="ar-DZ" sz="1800"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AED2B6D6-2051-E6B5-A930-795333FA1A8E}"/>
              </a:ext>
            </a:extLst>
          </p:cNvPr>
          <p:cNvCxnSpPr>
            <a:cxnSpLocks/>
          </p:cNvCxnSpPr>
          <p:nvPr/>
        </p:nvCxnSpPr>
        <p:spPr>
          <a:xfrm flipH="1">
            <a:off x="3479645" y="1202563"/>
            <a:ext cx="803330" cy="546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87C7571-F561-976C-792A-FD3258D29C54}"/>
              </a:ext>
            </a:extLst>
          </p:cNvPr>
          <p:cNvCxnSpPr>
            <a:cxnSpLocks/>
          </p:cNvCxnSpPr>
          <p:nvPr/>
        </p:nvCxnSpPr>
        <p:spPr>
          <a:xfrm>
            <a:off x="5854391" y="1202563"/>
            <a:ext cx="0" cy="6596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6303CE-FCA1-86D1-F692-175A710594A5}"/>
              </a:ext>
            </a:extLst>
          </p:cNvPr>
          <p:cNvCxnSpPr>
            <a:cxnSpLocks/>
          </p:cNvCxnSpPr>
          <p:nvPr/>
        </p:nvCxnSpPr>
        <p:spPr>
          <a:xfrm>
            <a:off x="7743592" y="1202563"/>
            <a:ext cx="1450850" cy="546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9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5AC75-13FE-CF35-EF55-8CEAF77AFE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236905-074D-51F3-2BB0-7DBE4D71B673}"/>
              </a:ext>
            </a:extLst>
          </p:cNvPr>
          <p:cNvPicPr>
            <a:picLocks noChangeAspect="1"/>
          </p:cNvPicPr>
          <p:nvPr/>
        </p:nvPicPr>
        <p:blipFill>
          <a:blip r:embed="rId2"/>
          <a:stretch>
            <a:fillRect/>
          </a:stretch>
        </p:blipFill>
        <p:spPr>
          <a:xfrm>
            <a:off x="0" y="390971"/>
            <a:ext cx="12192000" cy="6076057"/>
          </a:xfrm>
          <a:prstGeom prst="rect">
            <a:avLst/>
          </a:prstGeom>
        </p:spPr>
      </p:pic>
      <p:sp>
        <p:nvSpPr>
          <p:cNvPr id="4" name="TextBox 3">
            <a:extLst>
              <a:ext uri="{FF2B5EF4-FFF2-40B4-BE49-F238E27FC236}">
                <a16:creationId xmlns:a16="http://schemas.microsoft.com/office/drawing/2014/main" id="{93E5DA1F-4214-44C1-6F69-7FB22961AF2F}"/>
              </a:ext>
            </a:extLst>
          </p:cNvPr>
          <p:cNvSpPr txBox="1"/>
          <p:nvPr/>
        </p:nvSpPr>
        <p:spPr>
          <a:xfrm>
            <a:off x="8034072" y="654686"/>
            <a:ext cx="330200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 حدد نوع العقد من بين الخيارات المتاحة التي تظهر ضمن قائمة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أنواع العقود</a:t>
            </a:r>
            <a:endParaRPr lang="fr-FR"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530270F-8320-965B-B2FC-0F604E77E41A}"/>
              </a:ext>
            </a:extLst>
          </p:cNvPr>
          <p:cNvSpPr txBox="1"/>
          <p:nvPr/>
        </p:nvSpPr>
        <p:spPr>
          <a:xfrm>
            <a:off x="1499286" y="2470015"/>
            <a:ext cx="2734946"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solidFill>
                  <a:srgbClr val="C00000"/>
                </a:solidFill>
                <a:latin typeface="Calibri" panose="020F0502020204030204" pitchFamily="34" charset="0"/>
                <a:ea typeface="Calibri" panose="020F0502020204030204" pitchFamily="34" charset="0"/>
                <a:cs typeface="Times New Roman" panose="02020603050405020304" pitchFamily="18" charset="0"/>
              </a:rPr>
              <a:t>2) ي</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ُرجى ملء خانة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الطرف الأول </a:t>
            </a: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على الأقل أو كل الاستمارة</a:t>
            </a:r>
            <a:endParaRPr lang="fr-FR"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76C45A-C778-F06D-D849-C14118402E01}"/>
              </a:ext>
            </a:extLst>
          </p:cNvPr>
          <p:cNvSpPr txBox="1"/>
          <p:nvPr/>
        </p:nvSpPr>
        <p:spPr>
          <a:xfrm>
            <a:off x="1564640" y="4018245"/>
            <a:ext cx="3302000" cy="374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 أُنقر على </a:t>
            </a:r>
            <a:r>
              <a:rPr lang="ar-DZ"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"تسجيل الملف"</a:t>
            </a:r>
            <a:endParaRPr lang="fr-FR" sz="18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4F65B704-F728-D0C0-0ADF-D88CA128D56C}"/>
              </a:ext>
            </a:extLst>
          </p:cNvPr>
          <p:cNvCxnSpPr>
            <a:cxnSpLocks/>
          </p:cNvCxnSpPr>
          <p:nvPr/>
        </p:nvCxnSpPr>
        <p:spPr>
          <a:xfrm>
            <a:off x="4234232" y="2745077"/>
            <a:ext cx="10769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FD6B08-C87D-5B65-BD4F-92206FF41CFD}"/>
              </a:ext>
            </a:extLst>
          </p:cNvPr>
          <p:cNvCxnSpPr>
            <a:cxnSpLocks/>
          </p:cNvCxnSpPr>
          <p:nvPr/>
        </p:nvCxnSpPr>
        <p:spPr>
          <a:xfrm>
            <a:off x="4866640" y="4205283"/>
            <a:ext cx="1229360" cy="504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8930907-738F-16B6-5268-2BE77271A470}"/>
              </a:ext>
            </a:extLst>
          </p:cNvPr>
          <p:cNvCxnSpPr>
            <a:cxnSpLocks/>
          </p:cNvCxnSpPr>
          <p:nvPr/>
        </p:nvCxnSpPr>
        <p:spPr>
          <a:xfrm flipH="1">
            <a:off x="8466390" y="1321898"/>
            <a:ext cx="985520" cy="4970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DBE4DFA-2501-8665-0E04-9E623852E7FD}"/>
              </a:ext>
            </a:extLst>
          </p:cNvPr>
          <p:cNvSpPr/>
          <p:nvPr/>
        </p:nvSpPr>
        <p:spPr>
          <a:xfrm>
            <a:off x="3629608" y="1670180"/>
            <a:ext cx="4836782" cy="306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40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81F6-DA4E-298F-51E2-93A211E0932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B49242-0913-E458-3B58-64B9CC2B0928}"/>
              </a:ext>
            </a:extLst>
          </p:cNvPr>
          <p:cNvPicPr>
            <a:picLocks noChangeAspect="1"/>
          </p:cNvPicPr>
          <p:nvPr/>
        </p:nvPicPr>
        <p:blipFill>
          <a:blip r:embed="rId2"/>
          <a:stretch>
            <a:fillRect/>
          </a:stretch>
        </p:blipFill>
        <p:spPr>
          <a:xfrm>
            <a:off x="0" y="461720"/>
            <a:ext cx="12192000" cy="5934559"/>
          </a:xfrm>
          <a:prstGeom prst="rect">
            <a:avLst/>
          </a:prstGeom>
        </p:spPr>
      </p:pic>
      <p:sp>
        <p:nvSpPr>
          <p:cNvPr id="4" name="TextBox 3">
            <a:extLst>
              <a:ext uri="{FF2B5EF4-FFF2-40B4-BE49-F238E27FC236}">
                <a16:creationId xmlns:a16="http://schemas.microsoft.com/office/drawing/2014/main" id="{BB209B28-7DE8-292F-0305-39A3D029154D}"/>
              </a:ext>
            </a:extLst>
          </p:cNvPr>
          <p:cNvSpPr txBox="1"/>
          <p:nvPr/>
        </p:nvSpPr>
        <p:spPr>
          <a:xfrm>
            <a:off x="996778" y="576023"/>
            <a:ext cx="4777946"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عند استكمال عملية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استقبال ملف العقد</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تظهر كل البيانات التي تم حفظها مع إمكانية تعديلها في أي وقت</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15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C57866-7382-4047-AFFE-8C9E416390F2}"/>
              </a:ext>
            </a:extLst>
          </p:cNvPr>
          <p:cNvPicPr>
            <a:picLocks noChangeAspect="1"/>
          </p:cNvPicPr>
          <p:nvPr/>
        </p:nvPicPr>
        <p:blipFill>
          <a:blip r:embed="rId2"/>
          <a:stretch>
            <a:fillRect/>
          </a:stretch>
        </p:blipFill>
        <p:spPr>
          <a:xfrm>
            <a:off x="-18661" y="400922"/>
            <a:ext cx="12192000" cy="6056156"/>
          </a:xfrm>
          <a:prstGeom prst="rect">
            <a:avLst/>
          </a:prstGeom>
        </p:spPr>
      </p:pic>
      <p:sp>
        <p:nvSpPr>
          <p:cNvPr id="2" name="TextBox 3">
            <a:extLst>
              <a:ext uri="{FF2B5EF4-FFF2-40B4-BE49-F238E27FC236}">
                <a16:creationId xmlns:a16="http://schemas.microsoft.com/office/drawing/2014/main" id="{25274CA1-0EC4-C359-5FF2-A443B2B2D5F3}"/>
              </a:ext>
            </a:extLst>
          </p:cNvPr>
          <p:cNvSpPr txBox="1"/>
          <p:nvPr/>
        </p:nvSpPr>
        <p:spPr>
          <a:xfrm>
            <a:off x="3089189" y="2448979"/>
            <a:ext cx="3614498"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يمكنك تكليف أحد أعضاء المكتب بمتابعة هذا العقد بكافة مراحله وإجراءاته </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Arrow Connector 9">
            <a:extLst>
              <a:ext uri="{FF2B5EF4-FFF2-40B4-BE49-F238E27FC236}">
                <a16:creationId xmlns:a16="http://schemas.microsoft.com/office/drawing/2014/main" id="{746BF0B4-0C48-DBCD-5227-B2D1921860D0}"/>
              </a:ext>
            </a:extLst>
          </p:cNvPr>
          <p:cNvCxnSpPr>
            <a:cxnSpLocks/>
            <a:stCxn id="2" idx="2"/>
            <a:endCxn id="4" idx="0"/>
          </p:cNvCxnSpPr>
          <p:nvPr/>
        </p:nvCxnSpPr>
        <p:spPr>
          <a:xfrm>
            <a:off x="4896438" y="3183667"/>
            <a:ext cx="1848484" cy="3670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5626D87-3F55-CE9A-1E13-330BC8171032}"/>
              </a:ext>
            </a:extLst>
          </p:cNvPr>
          <p:cNvSpPr/>
          <p:nvPr/>
        </p:nvSpPr>
        <p:spPr>
          <a:xfrm>
            <a:off x="3401687" y="3550738"/>
            <a:ext cx="6686469" cy="306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96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8CC44-7E38-D49F-C5D4-E770F26B050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3FFBBA2-2A86-4D5A-9B37-046D8618EB2D}"/>
              </a:ext>
            </a:extLst>
          </p:cNvPr>
          <p:cNvPicPr>
            <a:picLocks noChangeAspect="1"/>
          </p:cNvPicPr>
          <p:nvPr/>
        </p:nvPicPr>
        <p:blipFill>
          <a:blip r:embed="rId2"/>
          <a:stretch>
            <a:fillRect/>
          </a:stretch>
        </p:blipFill>
        <p:spPr>
          <a:xfrm>
            <a:off x="-10160" y="467430"/>
            <a:ext cx="12202160" cy="5977892"/>
          </a:xfrm>
          <a:prstGeom prst="rect">
            <a:avLst/>
          </a:prstGeom>
        </p:spPr>
      </p:pic>
      <p:sp>
        <p:nvSpPr>
          <p:cNvPr id="3" name="TextBox 2">
            <a:extLst>
              <a:ext uri="{FF2B5EF4-FFF2-40B4-BE49-F238E27FC236}">
                <a16:creationId xmlns:a16="http://schemas.microsoft.com/office/drawing/2014/main" id="{EAFDA68A-7D1D-D989-02E1-DA15D2BDDD20}"/>
              </a:ext>
            </a:extLst>
          </p:cNvPr>
          <p:cNvSpPr txBox="1"/>
          <p:nvPr/>
        </p:nvSpPr>
        <p:spPr>
          <a:xfrm>
            <a:off x="396789" y="3200311"/>
            <a:ext cx="406290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أُنقر على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"استخدام الماسح"</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من أجل الانتقال إلى المرحلة الموالية :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مسح الوثائق المودعة</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E9F674E5-4AF1-D0B3-D9CD-786588B5DC52}"/>
              </a:ext>
            </a:extLst>
          </p:cNvPr>
          <p:cNvCxnSpPr>
            <a:cxnSpLocks/>
          </p:cNvCxnSpPr>
          <p:nvPr/>
        </p:nvCxnSpPr>
        <p:spPr>
          <a:xfrm flipH="1" flipV="1">
            <a:off x="1786071" y="2059536"/>
            <a:ext cx="642169" cy="1140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0F444F-5CA1-C135-69B0-71AA6137CBA4}"/>
              </a:ext>
            </a:extLst>
          </p:cNvPr>
          <p:cNvSpPr txBox="1"/>
          <p:nvPr/>
        </p:nvSpPr>
        <p:spPr>
          <a:xfrm>
            <a:off x="5082746" y="990660"/>
            <a:ext cx="4396534"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عند استكمال عملية </a:t>
            </a:r>
            <a:r>
              <a:rPr lang="ar-DZ"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استقبال ملف العقد</a:t>
            </a:r>
            <a:r>
              <a:rPr lang="ar-DZ"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تظهر كل البيانات التي تم حفظها مع إمكانية تعديلها في أي وقت</a:t>
            </a:r>
            <a:endParaRPr lang="fr-FR"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040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30A3-77E6-CD71-548A-B22B9A8F21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51B057-7137-5C4F-B4EE-EC0C9C80E865}"/>
              </a:ext>
            </a:extLst>
          </p:cNvPr>
          <p:cNvSpPr>
            <a:spLocks noGrp="1"/>
          </p:cNvSpPr>
          <p:nvPr>
            <p:ph type="title"/>
          </p:nvPr>
        </p:nvSpPr>
        <p:spPr>
          <a:xfrm>
            <a:off x="2272496" y="2766219"/>
            <a:ext cx="7647008" cy="1157600"/>
          </a:xfrm>
          <a:solidFill>
            <a:schemeClr val="bg1">
              <a:alpha val="90000"/>
            </a:schemeClr>
          </a:solidFill>
        </p:spPr>
        <p:txBody>
          <a:bodyPr/>
          <a:lstStyle/>
          <a:p>
            <a:pPr algn="ctr" rtl="1"/>
            <a:r>
              <a:rPr lang="ar-DZ" sz="4400" b="1" dirty="0">
                <a:effectLst/>
                <a:latin typeface="Calibri" panose="020F0502020204030204" pitchFamily="34" charset="0"/>
                <a:ea typeface="Calibri" panose="020F0502020204030204" pitchFamily="34" charset="0"/>
                <a:cs typeface="Times New Roman" panose="02020603050405020304" pitchFamily="18" charset="0"/>
              </a:rPr>
              <a:t>المرحلة الثانية: مسح الوثائق المودعة</a:t>
            </a:r>
            <a:endParaRPr lang="fr-FR" b="1" dirty="0"/>
          </a:p>
        </p:txBody>
      </p:sp>
    </p:spTree>
    <p:extLst>
      <p:ext uri="{BB962C8B-B14F-4D97-AF65-F5344CB8AC3E}">
        <p14:creationId xmlns:p14="http://schemas.microsoft.com/office/powerpoint/2010/main" val="282497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DDE0-88DD-6ADD-59AD-466EA7E606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D55529-552D-3308-68AA-15AB10BA7854}"/>
              </a:ext>
            </a:extLst>
          </p:cNvPr>
          <p:cNvPicPr>
            <a:picLocks noChangeAspect="1"/>
          </p:cNvPicPr>
          <p:nvPr/>
        </p:nvPicPr>
        <p:blipFill>
          <a:blip r:embed="rId2"/>
          <a:stretch>
            <a:fillRect/>
          </a:stretch>
        </p:blipFill>
        <p:spPr>
          <a:xfrm>
            <a:off x="0" y="476300"/>
            <a:ext cx="12192000" cy="5905399"/>
          </a:xfrm>
          <a:prstGeom prst="rect">
            <a:avLst/>
          </a:prstGeom>
        </p:spPr>
      </p:pic>
      <p:sp>
        <p:nvSpPr>
          <p:cNvPr id="6" name="TextBox 5">
            <a:extLst>
              <a:ext uri="{FF2B5EF4-FFF2-40B4-BE49-F238E27FC236}">
                <a16:creationId xmlns:a16="http://schemas.microsoft.com/office/drawing/2014/main" id="{4F76385B-0AE7-3BBE-D0E5-EE08A490B90A}"/>
              </a:ext>
            </a:extLst>
          </p:cNvPr>
          <p:cNvSpPr txBox="1"/>
          <p:nvPr/>
        </p:nvSpPr>
        <p:spPr>
          <a:xfrm>
            <a:off x="428368" y="1304796"/>
            <a:ext cx="5430108"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إذا أردت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مسح الوثائق المودعة </a:t>
            </a:r>
            <a:r>
              <a:rPr lang="ar-DZ" sz="2000" dirty="0">
                <a:effectLst/>
                <a:latin typeface="Calibri" panose="020F0502020204030204" pitchFamily="34" charset="0"/>
                <a:ea typeface="Calibri" panose="020F0502020204030204" pitchFamily="34" charset="0"/>
                <a:cs typeface="Times New Roman" panose="02020603050405020304" pitchFamily="18" charset="0"/>
              </a:rPr>
              <a:t>أو مسح أية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وثائق إضافية </a:t>
            </a:r>
            <a:r>
              <a:rPr lang="ar-DZ" sz="2000" dirty="0">
                <a:effectLst/>
                <a:latin typeface="Calibri" panose="020F0502020204030204" pitchFamily="34" charset="0"/>
                <a:ea typeface="Calibri" panose="020F0502020204030204" pitchFamily="34" charset="0"/>
                <a:cs typeface="Times New Roman" panose="02020603050405020304" pitchFamily="18" charset="0"/>
              </a:rPr>
              <a:t>لإدراجها في ملفات سبق إيداعها، أُنقرعلى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"استخدام الماسح"</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126DFEAD-DABC-6CBB-3A68-A71BBBCF831F}"/>
              </a:ext>
            </a:extLst>
          </p:cNvPr>
          <p:cNvCxnSpPr>
            <a:cxnSpLocks/>
            <a:stCxn id="6" idx="2"/>
          </p:cNvCxnSpPr>
          <p:nvPr/>
        </p:nvCxnSpPr>
        <p:spPr>
          <a:xfrm flipH="1">
            <a:off x="1878227" y="2039484"/>
            <a:ext cx="1265195" cy="1305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256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17B2-8A04-F3F9-D241-57CAB1F734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852714-A459-8425-4C55-5BD82BD8FF00}"/>
              </a:ext>
            </a:extLst>
          </p:cNvPr>
          <p:cNvPicPr>
            <a:picLocks noChangeAspect="1"/>
          </p:cNvPicPr>
          <p:nvPr/>
        </p:nvPicPr>
        <p:blipFill>
          <a:blip r:embed="rId2"/>
          <a:stretch>
            <a:fillRect/>
          </a:stretch>
        </p:blipFill>
        <p:spPr>
          <a:xfrm>
            <a:off x="0" y="510736"/>
            <a:ext cx="12192000" cy="5836528"/>
          </a:xfrm>
          <a:prstGeom prst="rect">
            <a:avLst/>
          </a:prstGeom>
        </p:spPr>
      </p:pic>
      <p:sp>
        <p:nvSpPr>
          <p:cNvPr id="8" name="TextBox 7">
            <a:extLst>
              <a:ext uri="{FF2B5EF4-FFF2-40B4-BE49-F238E27FC236}">
                <a16:creationId xmlns:a16="http://schemas.microsoft.com/office/drawing/2014/main" id="{030D5DD7-6758-602E-B39D-8681CF8BDE6F}"/>
              </a:ext>
            </a:extLst>
          </p:cNvPr>
          <p:cNvSpPr txBox="1"/>
          <p:nvPr/>
        </p:nvSpPr>
        <p:spPr>
          <a:xfrm>
            <a:off x="5090160" y="1844961"/>
            <a:ext cx="2804160"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latin typeface="Calibri" panose="020F0502020204030204" pitchFamily="34" charset="0"/>
                <a:ea typeface="Calibri" panose="020F0502020204030204" pitchFamily="34" charset="0"/>
                <a:cs typeface="Times New Roman" panose="02020603050405020304" pitchFamily="18" charset="0"/>
              </a:rPr>
              <a:t>أُ</a:t>
            </a:r>
            <a:r>
              <a:rPr lang="ar-DZ" sz="2000" dirty="0">
                <a:effectLst/>
                <a:latin typeface="Calibri" panose="020F0502020204030204" pitchFamily="34" charset="0"/>
                <a:ea typeface="Calibri" panose="020F0502020204030204" pitchFamily="34" charset="0"/>
                <a:cs typeface="Times New Roman" panose="02020603050405020304" pitchFamily="18" charset="0"/>
              </a:rPr>
              <a:t>نقر على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a:t>
            </a:r>
            <a:r>
              <a:rPr lang="ar-DZ" sz="2000" b="1" dirty="0" err="1">
                <a:effectLst/>
                <a:latin typeface="Calibri" panose="020F0502020204030204" pitchFamily="34" charset="0"/>
                <a:ea typeface="Calibri" panose="020F0502020204030204" pitchFamily="34" charset="0"/>
                <a:cs typeface="Times New Roman" panose="02020603050405020304" pitchFamily="18" charset="0"/>
              </a:rPr>
              <a:t>إبدأ</a:t>
            </a:r>
            <a:r>
              <a:rPr lang="ar-DZ" sz="2000" b="1" dirty="0">
                <a:effectLst/>
                <a:latin typeface="Calibri" panose="020F0502020204030204" pitchFamily="34" charset="0"/>
                <a:ea typeface="Calibri" panose="020F0502020204030204" pitchFamily="34" charset="0"/>
                <a:cs typeface="Times New Roman" panose="02020603050405020304" pitchFamily="18" charset="0"/>
              </a:rPr>
              <a:t> المسح"</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6743BBED-9A33-5A7A-737E-F8FC37D8EF7D}"/>
              </a:ext>
            </a:extLst>
          </p:cNvPr>
          <p:cNvCxnSpPr>
            <a:cxnSpLocks/>
          </p:cNvCxnSpPr>
          <p:nvPr/>
        </p:nvCxnSpPr>
        <p:spPr>
          <a:xfrm>
            <a:off x="7894320" y="2032000"/>
            <a:ext cx="1107440" cy="10058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6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C051-73B2-1A9C-CED7-599ADB308B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593556-6313-F2DA-DB8A-3401280AA1FA}"/>
              </a:ext>
            </a:extLst>
          </p:cNvPr>
          <p:cNvSpPr>
            <a:spLocks noGrp="1"/>
          </p:cNvSpPr>
          <p:nvPr>
            <p:ph type="title"/>
          </p:nvPr>
        </p:nvSpPr>
        <p:spPr>
          <a:xfrm>
            <a:off x="838200" y="952700"/>
            <a:ext cx="10515600" cy="4952599"/>
          </a:xfrm>
        </p:spPr>
        <p:txBody>
          <a:bodyPr>
            <a:normAutofit/>
          </a:bodyPr>
          <a:lstStyle/>
          <a:p>
            <a:pPr algn="just" rtl="1"/>
            <a:r>
              <a:rPr lang="ar-DZ" dirty="0"/>
              <a:t>الهدف: يوضح هذا الفيديو خطوات استقبال ملف العقد لحفظه وتحديد طبيعته من خلال ملء الاستمارة الخاصة بالاستقبال، وهذا قبل الانتقال إلى مرحلة مسح الوثائق المودعة لدى مكتب التوثيق لحفظها في نظام الموثق الجزائري، واسترجاع النصوص من الوثائق بفضل تقنية التعرف الضوئي على الحروف </a:t>
            </a:r>
            <a:r>
              <a:rPr lang="fr-FR" b="1" dirty="0">
                <a:latin typeface="Times New Roman" panose="02020603050405020304" pitchFamily="18" charset="0"/>
                <a:cs typeface="Times New Roman" panose="02020603050405020304" pitchFamily="18" charset="0"/>
              </a:rPr>
              <a:t>OCR</a:t>
            </a:r>
            <a:r>
              <a:rPr lang="ar-DZ" dirty="0"/>
              <a:t> والتي تسمح بنسخ النصوص لإعادة استخدامها عند تحرير العقد. </a:t>
            </a:r>
            <a:endParaRPr lang="fr-FR" dirty="0"/>
          </a:p>
        </p:txBody>
      </p:sp>
    </p:spTree>
    <p:extLst>
      <p:ext uri="{BB962C8B-B14F-4D97-AF65-F5344CB8AC3E}">
        <p14:creationId xmlns:p14="http://schemas.microsoft.com/office/powerpoint/2010/main" val="14689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0BC5-F256-7FE0-6F6F-D5F973B325F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6EB1E36-A8E1-958C-70D3-1468AEC48365}"/>
              </a:ext>
            </a:extLst>
          </p:cNvPr>
          <p:cNvPicPr>
            <a:picLocks noChangeAspect="1"/>
          </p:cNvPicPr>
          <p:nvPr/>
        </p:nvPicPr>
        <p:blipFill>
          <a:blip r:embed="rId2"/>
          <a:stretch>
            <a:fillRect/>
          </a:stretch>
        </p:blipFill>
        <p:spPr>
          <a:xfrm>
            <a:off x="6446781" y="0"/>
            <a:ext cx="5353797" cy="5258534"/>
          </a:xfrm>
          <a:prstGeom prst="rect">
            <a:avLst/>
          </a:prstGeom>
        </p:spPr>
      </p:pic>
      <p:pic>
        <p:nvPicPr>
          <p:cNvPr id="10" name="Picture 9">
            <a:extLst>
              <a:ext uri="{FF2B5EF4-FFF2-40B4-BE49-F238E27FC236}">
                <a16:creationId xmlns:a16="http://schemas.microsoft.com/office/drawing/2014/main" id="{1EEAA96D-80FA-6566-8FC5-71C30CDD5849}"/>
              </a:ext>
            </a:extLst>
          </p:cNvPr>
          <p:cNvPicPr>
            <a:picLocks noChangeAspect="1"/>
          </p:cNvPicPr>
          <p:nvPr/>
        </p:nvPicPr>
        <p:blipFill>
          <a:blip r:embed="rId3"/>
          <a:srcRect l="21314" t="10653" r="23885" b="21852"/>
          <a:stretch>
            <a:fillRect/>
          </a:stretch>
        </p:blipFill>
        <p:spPr>
          <a:xfrm>
            <a:off x="1344185" y="1863306"/>
            <a:ext cx="4348590" cy="4494362"/>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7CCA01F3-6AC9-4029-07E6-2D24A84381EF}"/>
              </a:ext>
            </a:extLst>
          </p:cNvPr>
          <p:cNvSpPr txBox="1"/>
          <p:nvPr/>
        </p:nvSpPr>
        <p:spPr>
          <a:xfrm>
            <a:off x="6348445" y="707297"/>
            <a:ext cx="2235200" cy="530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800" dirty="0">
                <a:effectLst/>
                <a:latin typeface="Calibri" panose="020F0502020204030204" pitchFamily="34" charset="0"/>
                <a:ea typeface="Calibri" panose="020F0502020204030204" pitchFamily="34" charset="0"/>
                <a:cs typeface="Times New Roman" panose="02020603050405020304" pitchFamily="18" charset="0"/>
              </a:rPr>
              <a:t>حدد الماسح</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DBEBFC62-15AE-29EC-25C1-4C9E6617472F}"/>
              </a:ext>
            </a:extLst>
          </p:cNvPr>
          <p:cNvCxnSpPr>
            <a:cxnSpLocks/>
            <a:stCxn id="4" idx="2"/>
          </p:cNvCxnSpPr>
          <p:nvPr/>
        </p:nvCxnSpPr>
        <p:spPr>
          <a:xfrm>
            <a:off x="7466045" y="1237891"/>
            <a:ext cx="1539932" cy="797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5BFE4B-5CBA-F094-471C-857F92012785}"/>
              </a:ext>
            </a:extLst>
          </p:cNvPr>
          <p:cNvCxnSpPr>
            <a:cxnSpLocks/>
          </p:cNvCxnSpPr>
          <p:nvPr/>
        </p:nvCxnSpPr>
        <p:spPr>
          <a:xfrm flipH="1">
            <a:off x="5635690" y="2356921"/>
            <a:ext cx="3309902" cy="1487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2E7B3BA-005A-3999-F92C-290ED9C34FAB}"/>
              </a:ext>
            </a:extLst>
          </p:cNvPr>
          <p:cNvSpPr/>
          <p:nvPr/>
        </p:nvSpPr>
        <p:spPr>
          <a:xfrm>
            <a:off x="7094220" y="2035811"/>
            <a:ext cx="4175760" cy="3251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20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0B3B-0579-EB05-60EE-3AE96417D5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F2FC0B-7D58-679E-D214-A9B018821A2C}"/>
              </a:ext>
            </a:extLst>
          </p:cNvPr>
          <p:cNvPicPr>
            <a:picLocks noChangeAspect="1"/>
          </p:cNvPicPr>
          <p:nvPr/>
        </p:nvPicPr>
        <p:blipFill>
          <a:blip r:embed="rId2"/>
          <a:stretch>
            <a:fillRect/>
          </a:stretch>
        </p:blipFill>
        <p:spPr>
          <a:xfrm>
            <a:off x="3600101" y="1022032"/>
            <a:ext cx="4991797" cy="5029902"/>
          </a:xfrm>
          <a:prstGeom prst="rect">
            <a:avLst/>
          </a:prstGeom>
        </p:spPr>
      </p:pic>
      <p:sp>
        <p:nvSpPr>
          <p:cNvPr id="4" name="TextBox 3">
            <a:extLst>
              <a:ext uri="{FF2B5EF4-FFF2-40B4-BE49-F238E27FC236}">
                <a16:creationId xmlns:a16="http://schemas.microsoft.com/office/drawing/2014/main" id="{C823C183-DF86-3A9A-CB78-9759E5A768E0}"/>
              </a:ext>
            </a:extLst>
          </p:cNvPr>
          <p:cNvSpPr txBox="1"/>
          <p:nvPr/>
        </p:nvSpPr>
        <p:spPr>
          <a:xfrm>
            <a:off x="9242854" y="3002340"/>
            <a:ext cx="2899444" cy="139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1) حدد الإعدادات الأولية للمسح: الدقة، العمق، المقاس، الألوان وتفعيل مسح الوجه الأمامي والخلفي للورقة معًا</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D3587C-6720-7A98-6B24-FAE7B5EA9D97}"/>
              </a:ext>
            </a:extLst>
          </p:cNvPr>
          <p:cNvSpPr txBox="1"/>
          <p:nvPr/>
        </p:nvSpPr>
        <p:spPr>
          <a:xfrm>
            <a:off x="634314" y="4158016"/>
            <a:ext cx="2965787"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2) أُنقر على بدء المسح ليتم عرض الوثائق الممسوحة تدريجيا</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ight Brace 6">
            <a:extLst>
              <a:ext uri="{FF2B5EF4-FFF2-40B4-BE49-F238E27FC236}">
                <a16:creationId xmlns:a16="http://schemas.microsoft.com/office/drawing/2014/main" id="{84901B81-431D-6523-E533-5D38CF876C2C}"/>
              </a:ext>
            </a:extLst>
          </p:cNvPr>
          <p:cNvSpPr/>
          <p:nvPr/>
        </p:nvSpPr>
        <p:spPr>
          <a:xfrm>
            <a:off x="8113853" y="3348467"/>
            <a:ext cx="419912" cy="1834077"/>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8" name="Straight Arrow Connector 7">
            <a:extLst>
              <a:ext uri="{FF2B5EF4-FFF2-40B4-BE49-F238E27FC236}">
                <a16:creationId xmlns:a16="http://schemas.microsoft.com/office/drawing/2014/main" id="{78CC1DD6-BA61-DE65-CF7E-42E18B7E5D79}"/>
              </a:ext>
            </a:extLst>
          </p:cNvPr>
          <p:cNvCxnSpPr>
            <a:cxnSpLocks/>
            <a:stCxn id="4" idx="1"/>
          </p:cNvCxnSpPr>
          <p:nvPr/>
        </p:nvCxnSpPr>
        <p:spPr>
          <a:xfrm flipH="1">
            <a:off x="8562832" y="3699005"/>
            <a:ext cx="680022" cy="566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824773-E756-7673-8218-487547860D7C}"/>
              </a:ext>
            </a:extLst>
          </p:cNvPr>
          <p:cNvCxnSpPr>
            <a:cxnSpLocks/>
            <a:stCxn id="6" idx="2"/>
          </p:cNvCxnSpPr>
          <p:nvPr/>
        </p:nvCxnSpPr>
        <p:spPr>
          <a:xfrm>
            <a:off x="2117208" y="4892704"/>
            <a:ext cx="2119126" cy="605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1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596F-7F2B-06B4-3825-EC98DE1996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21A50F-A774-EB39-FF39-9D719D0B5B82}"/>
              </a:ext>
            </a:extLst>
          </p:cNvPr>
          <p:cNvSpPr txBox="1"/>
          <p:nvPr/>
        </p:nvSpPr>
        <p:spPr>
          <a:xfrm>
            <a:off x="807308" y="2306320"/>
            <a:ext cx="10577384" cy="18414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3600" dirty="0">
                <a:effectLst/>
                <a:latin typeface="Calibri" panose="020F0502020204030204" pitchFamily="34" charset="0"/>
                <a:ea typeface="Calibri" panose="020F0502020204030204" pitchFamily="34" charset="0"/>
                <a:cs typeface="Times New Roman" panose="02020603050405020304" pitchFamily="18" charset="0"/>
              </a:rPr>
              <a:t>إلى جانب تمتعه بالدقة والسرعة والاحترافية، يقوم الماسح </a:t>
            </a:r>
            <a:r>
              <a:rPr lang="en-US" sz="3600" b="1" dirty="0">
                <a:effectLst/>
                <a:latin typeface="Times New Roman" panose="02020603050405020304" pitchFamily="18" charset="0"/>
                <a:ea typeface="Calibri" panose="020F0502020204030204" pitchFamily="34" charset="0"/>
                <a:cs typeface="Arial" panose="020B0604020202020204" pitchFamily="34" charset="0"/>
              </a:rPr>
              <a:t>FI8150</a:t>
            </a:r>
            <a:r>
              <a:rPr lang="ar-DZ" sz="3600" dirty="0">
                <a:effectLst/>
                <a:latin typeface="Times New Roman" panose="02020603050405020304" pitchFamily="18" charset="0"/>
                <a:ea typeface="Calibri" panose="020F0502020204030204" pitchFamily="34" charset="0"/>
                <a:cs typeface="Arial" panose="020B0604020202020204" pitchFamily="34" charset="0"/>
              </a:rPr>
              <a:t> </a:t>
            </a:r>
            <a:r>
              <a:rPr lang="en-US" sz="3600" dirty="0">
                <a:effectLst/>
                <a:latin typeface="Times New Roman" panose="02020603050405020304" pitchFamily="18" charset="0"/>
                <a:ea typeface="Calibri" panose="020F0502020204030204" pitchFamily="34" charset="0"/>
                <a:cs typeface="Arial" panose="020B0604020202020204" pitchFamily="34" charset="0"/>
              </a:rPr>
              <a:t> </a:t>
            </a:r>
            <a:r>
              <a:rPr lang="ar-DZ" sz="3600" dirty="0">
                <a:effectLst/>
                <a:latin typeface="Calibri" panose="020F0502020204030204" pitchFamily="34" charset="0"/>
                <a:ea typeface="Calibri" panose="020F0502020204030204" pitchFamily="34" charset="0"/>
                <a:cs typeface="Times New Roman" panose="02020603050405020304" pitchFamily="18" charset="0"/>
              </a:rPr>
              <a:t>بحذف الأوراق البيضاء، تغيير اتجاه الورقة وغيرها من الخصائص المتقدمة آليا، والتي يمكنك تفعيلها من خلال قائمة الإعدادات المتقدمة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256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C620B-7257-DBD5-F01D-873E9E338E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179128-9541-AAEB-EAD1-77B18D5BEDAA}"/>
              </a:ext>
            </a:extLst>
          </p:cNvPr>
          <p:cNvPicPr>
            <a:picLocks noChangeAspect="1"/>
          </p:cNvPicPr>
          <p:nvPr/>
        </p:nvPicPr>
        <p:blipFill>
          <a:blip r:embed="rId2"/>
          <a:stretch>
            <a:fillRect/>
          </a:stretch>
        </p:blipFill>
        <p:spPr>
          <a:xfrm>
            <a:off x="0" y="244390"/>
            <a:ext cx="12192000" cy="6089301"/>
          </a:xfrm>
          <a:prstGeom prst="rect">
            <a:avLst/>
          </a:prstGeom>
        </p:spPr>
      </p:pic>
      <p:sp>
        <p:nvSpPr>
          <p:cNvPr id="4" name="TextBox 3">
            <a:extLst>
              <a:ext uri="{FF2B5EF4-FFF2-40B4-BE49-F238E27FC236}">
                <a16:creationId xmlns:a16="http://schemas.microsoft.com/office/drawing/2014/main" id="{26DE4C0D-E63A-1538-0DE1-E19C7EC7A31B}"/>
              </a:ext>
            </a:extLst>
          </p:cNvPr>
          <p:cNvSpPr txBox="1"/>
          <p:nvPr/>
        </p:nvSpPr>
        <p:spPr>
          <a:xfrm>
            <a:off x="461319" y="914520"/>
            <a:ext cx="4496761"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1) في حالة لم يتوفر مكتبكم على ماسح إحترافي عالي الأداء، يُمكِّنك النظام من أداء تلك العمليّات يدويا</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Oval 7">
            <a:extLst>
              <a:ext uri="{FF2B5EF4-FFF2-40B4-BE49-F238E27FC236}">
                <a16:creationId xmlns:a16="http://schemas.microsoft.com/office/drawing/2014/main" id="{FD222366-A0CF-E38F-4EB7-0EDBBA24BCCF}"/>
              </a:ext>
            </a:extLst>
          </p:cNvPr>
          <p:cNvSpPr/>
          <p:nvPr/>
        </p:nvSpPr>
        <p:spPr>
          <a:xfrm>
            <a:off x="5176001" y="1659826"/>
            <a:ext cx="420470" cy="42047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a:extLst>
              <a:ext uri="{FF2B5EF4-FFF2-40B4-BE49-F238E27FC236}">
                <a16:creationId xmlns:a16="http://schemas.microsoft.com/office/drawing/2014/main" id="{FC7BDA59-3881-9AC2-F590-A8F3D6D96CFC}"/>
              </a:ext>
            </a:extLst>
          </p:cNvPr>
          <p:cNvSpPr/>
          <p:nvPr/>
        </p:nvSpPr>
        <p:spPr>
          <a:xfrm>
            <a:off x="2741245" y="2200326"/>
            <a:ext cx="420470" cy="42047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Arrow Connector 10">
            <a:extLst>
              <a:ext uri="{FF2B5EF4-FFF2-40B4-BE49-F238E27FC236}">
                <a16:creationId xmlns:a16="http://schemas.microsoft.com/office/drawing/2014/main" id="{37BBE4B7-3DAF-EA3B-CAEF-8EDA180E9C0A}"/>
              </a:ext>
            </a:extLst>
          </p:cNvPr>
          <p:cNvCxnSpPr>
            <a:cxnSpLocks/>
            <a:stCxn id="4" idx="2"/>
          </p:cNvCxnSpPr>
          <p:nvPr/>
        </p:nvCxnSpPr>
        <p:spPr>
          <a:xfrm>
            <a:off x="2709700" y="1649208"/>
            <a:ext cx="246860" cy="551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861CBD-C1AC-936F-3295-DC434E7FA79A}"/>
              </a:ext>
            </a:extLst>
          </p:cNvPr>
          <p:cNvCxnSpPr>
            <a:cxnSpLocks/>
          </p:cNvCxnSpPr>
          <p:nvPr/>
        </p:nvCxnSpPr>
        <p:spPr>
          <a:xfrm>
            <a:off x="4958080" y="1248591"/>
            <a:ext cx="337820" cy="4114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909B1D-C797-052A-2D9C-85272A8E3936}"/>
              </a:ext>
            </a:extLst>
          </p:cNvPr>
          <p:cNvSpPr txBox="1"/>
          <p:nvPr/>
        </p:nvSpPr>
        <p:spPr>
          <a:xfrm>
            <a:off x="3822356" y="3808701"/>
            <a:ext cx="3309963"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2) أُنقر على حفظ الوثائق الممسوحة لإتمام العملية بنجاح</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A9ED41F-D78C-70FD-267A-713C32ACD222}"/>
              </a:ext>
            </a:extLst>
          </p:cNvPr>
          <p:cNvSpPr/>
          <p:nvPr/>
        </p:nvSpPr>
        <p:spPr>
          <a:xfrm>
            <a:off x="7766176" y="2899073"/>
            <a:ext cx="2357119" cy="3666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Straight Arrow Connector 17">
            <a:extLst>
              <a:ext uri="{FF2B5EF4-FFF2-40B4-BE49-F238E27FC236}">
                <a16:creationId xmlns:a16="http://schemas.microsoft.com/office/drawing/2014/main" id="{B2F51149-5B17-8305-7F81-55477532171F}"/>
              </a:ext>
            </a:extLst>
          </p:cNvPr>
          <p:cNvCxnSpPr>
            <a:cxnSpLocks/>
            <a:stCxn id="16" idx="3"/>
            <a:endCxn id="17" idx="1"/>
          </p:cNvCxnSpPr>
          <p:nvPr/>
        </p:nvCxnSpPr>
        <p:spPr>
          <a:xfrm flipV="1">
            <a:off x="7132319" y="3082394"/>
            <a:ext cx="633857" cy="10936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0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767A-A919-0858-AFE5-04B86F71B52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E3CE19-44EB-25D2-AE40-3B20E5F89CE4}"/>
              </a:ext>
            </a:extLst>
          </p:cNvPr>
          <p:cNvPicPr>
            <a:picLocks noChangeAspect="1"/>
          </p:cNvPicPr>
          <p:nvPr/>
        </p:nvPicPr>
        <p:blipFill>
          <a:blip r:embed="rId2"/>
          <a:stretch>
            <a:fillRect/>
          </a:stretch>
        </p:blipFill>
        <p:spPr>
          <a:xfrm>
            <a:off x="0" y="387691"/>
            <a:ext cx="12192000" cy="6082617"/>
          </a:xfrm>
          <a:prstGeom prst="rect">
            <a:avLst/>
          </a:prstGeom>
        </p:spPr>
      </p:pic>
      <p:sp>
        <p:nvSpPr>
          <p:cNvPr id="2" name="TextBox 15">
            <a:extLst>
              <a:ext uri="{FF2B5EF4-FFF2-40B4-BE49-F238E27FC236}">
                <a16:creationId xmlns:a16="http://schemas.microsoft.com/office/drawing/2014/main" id="{7E18CA08-2805-28A0-4504-317A951C7E58}"/>
              </a:ext>
            </a:extLst>
          </p:cNvPr>
          <p:cNvSpPr txBox="1"/>
          <p:nvPr/>
        </p:nvSpPr>
        <p:spPr>
          <a:xfrm>
            <a:off x="3691485" y="3946724"/>
            <a:ext cx="2321126"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Times New Roman" panose="02020603050405020304" pitchFamily="18" charset="0"/>
              </a:rPr>
              <a:t>انتظر قليلا ريثما يتم حفظ كل الملفات</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67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81F9-01F2-20A2-64B6-260936CB7D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159FC6-F1EC-DB07-B9DD-2B2C96034842}"/>
              </a:ext>
            </a:extLst>
          </p:cNvPr>
          <p:cNvPicPr>
            <a:picLocks noChangeAspect="1"/>
          </p:cNvPicPr>
          <p:nvPr/>
        </p:nvPicPr>
        <p:blipFill>
          <a:blip r:embed="rId2"/>
          <a:stretch>
            <a:fillRect/>
          </a:stretch>
        </p:blipFill>
        <p:spPr>
          <a:xfrm>
            <a:off x="0" y="364234"/>
            <a:ext cx="12192000" cy="6129531"/>
          </a:xfrm>
          <a:prstGeom prst="rect">
            <a:avLst/>
          </a:prstGeom>
        </p:spPr>
      </p:pic>
      <p:sp>
        <p:nvSpPr>
          <p:cNvPr id="4" name="TextBox 3">
            <a:extLst>
              <a:ext uri="{FF2B5EF4-FFF2-40B4-BE49-F238E27FC236}">
                <a16:creationId xmlns:a16="http://schemas.microsoft.com/office/drawing/2014/main" id="{42A89E54-9CBB-6514-F438-407E980505A7}"/>
              </a:ext>
            </a:extLst>
          </p:cNvPr>
          <p:cNvSpPr txBox="1"/>
          <p:nvPr/>
        </p:nvSpPr>
        <p:spPr>
          <a:xfrm>
            <a:off x="1491049" y="1630740"/>
            <a:ext cx="4797991"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عُد إلى الصفحة السابقة للانتقال إلى المرحلة الموالية: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إسترجاع النصوص من الوثائق المودعة بتقنية </a:t>
            </a:r>
            <a:r>
              <a:rPr lang="fr-FR" sz="2000" b="1" dirty="0">
                <a:effectLst/>
                <a:latin typeface="Times New Roman" panose="02020603050405020304" pitchFamily="18" charset="0"/>
                <a:ea typeface="Calibri" panose="020F0502020204030204" pitchFamily="34" charset="0"/>
                <a:cs typeface="Arial" panose="020B0604020202020204" pitchFamily="34" charset="0"/>
              </a:rPr>
              <a:t>OCR</a:t>
            </a:r>
            <a:r>
              <a:rPr lang="ar-DZ" sz="2000" dirty="0">
                <a:effectLst/>
                <a:latin typeface="Calibri" panose="020F0502020204030204" pitchFamily="34" charset="0"/>
                <a:ea typeface="Calibri" panose="020F0502020204030204" pitchFamily="34"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7EC9B849-5FEF-5A28-4153-60BF58FE8D97}"/>
              </a:ext>
            </a:extLst>
          </p:cNvPr>
          <p:cNvCxnSpPr>
            <a:cxnSpLocks/>
            <a:stCxn id="4" idx="3"/>
          </p:cNvCxnSpPr>
          <p:nvPr/>
        </p:nvCxnSpPr>
        <p:spPr>
          <a:xfrm>
            <a:off x="6289040" y="1998084"/>
            <a:ext cx="1419494" cy="116499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B161837-DBB8-7E2E-CD65-C9E83F4024D1}"/>
              </a:ext>
            </a:extLst>
          </p:cNvPr>
          <p:cNvSpPr/>
          <p:nvPr/>
        </p:nvSpPr>
        <p:spPr>
          <a:xfrm>
            <a:off x="7708534" y="3052146"/>
            <a:ext cx="2479040" cy="330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876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7D17E-5218-B552-6B89-868BDD78D4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828C16-B7DE-A706-E136-ABECD5CF9E94}"/>
              </a:ext>
            </a:extLst>
          </p:cNvPr>
          <p:cNvSpPr>
            <a:spLocks noGrp="1"/>
          </p:cNvSpPr>
          <p:nvPr>
            <p:ph type="title"/>
          </p:nvPr>
        </p:nvSpPr>
        <p:spPr>
          <a:xfrm>
            <a:off x="2679700" y="2766218"/>
            <a:ext cx="6832600" cy="1325563"/>
          </a:xfrm>
        </p:spPr>
        <p:txBody>
          <a:bodyPr/>
          <a:lstStyle/>
          <a:p>
            <a:pPr algn="ctr" rtl="1"/>
            <a:r>
              <a:rPr lang="ar-DZ" b="1" dirty="0"/>
              <a:t>تجميع الملفات وأهميته</a:t>
            </a:r>
            <a:endParaRPr lang="fr-FR" b="1" dirty="0"/>
          </a:p>
        </p:txBody>
      </p:sp>
    </p:spTree>
    <p:extLst>
      <p:ext uri="{BB962C8B-B14F-4D97-AF65-F5344CB8AC3E}">
        <p14:creationId xmlns:p14="http://schemas.microsoft.com/office/powerpoint/2010/main" val="207966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C26DDDA-073B-B999-81AF-38D61FB023B9}"/>
              </a:ext>
            </a:extLst>
          </p:cNvPr>
          <p:cNvPicPr>
            <a:picLocks noChangeAspect="1"/>
          </p:cNvPicPr>
          <p:nvPr/>
        </p:nvPicPr>
        <p:blipFill>
          <a:blip r:embed="rId2"/>
          <a:stretch>
            <a:fillRect/>
          </a:stretch>
        </p:blipFill>
        <p:spPr>
          <a:xfrm>
            <a:off x="0" y="321719"/>
            <a:ext cx="12192000" cy="5935410"/>
          </a:xfrm>
          <a:prstGeom prst="rect">
            <a:avLst/>
          </a:prstGeom>
        </p:spPr>
      </p:pic>
      <p:cxnSp>
        <p:nvCxnSpPr>
          <p:cNvPr id="11" name="Connecteur droit 10">
            <a:extLst>
              <a:ext uri="{FF2B5EF4-FFF2-40B4-BE49-F238E27FC236}">
                <a16:creationId xmlns:a16="http://schemas.microsoft.com/office/drawing/2014/main" id="{504CD4CF-8C40-C653-FAC8-A99AF27232ED}"/>
              </a:ext>
            </a:extLst>
          </p:cNvPr>
          <p:cNvCxnSpPr>
            <a:cxnSpLocks/>
          </p:cNvCxnSpPr>
          <p:nvPr/>
        </p:nvCxnSpPr>
        <p:spPr>
          <a:xfrm flipH="1">
            <a:off x="5150702" y="5785931"/>
            <a:ext cx="2605029" cy="719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4">
            <a:extLst>
              <a:ext uri="{FF2B5EF4-FFF2-40B4-BE49-F238E27FC236}">
                <a16:creationId xmlns:a16="http://schemas.microsoft.com/office/drawing/2014/main" id="{5A564E96-0170-032B-EC2B-29F26F1EC644}"/>
              </a:ext>
            </a:extLst>
          </p:cNvPr>
          <p:cNvCxnSpPr>
            <a:cxnSpLocks/>
          </p:cNvCxnSpPr>
          <p:nvPr/>
        </p:nvCxnSpPr>
        <p:spPr>
          <a:xfrm flipH="1">
            <a:off x="1508760" y="2100200"/>
            <a:ext cx="1737304" cy="1400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05DCF11-65AF-3553-B7E4-F986A7ACEC56}"/>
              </a:ext>
            </a:extLst>
          </p:cNvPr>
          <p:cNvSpPr/>
          <p:nvPr/>
        </p:nvSpPr>
        <p:spPr>
          <a:xfrm>
            <a:off x="155276" y="2151560"/>
            <a:ext cx="1327605" cy="4145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067C4551-5D22-3B0E-6A5B-EBFE6EDDFE37}"/>
              </a:ext>
            </a:extLst>
          </p:cNvPr>
          <p:cNvGrpSpPr/>
          <p:nvPr/>
        </p:nvGrpSpPr>
        <p:grpSpPr>
          <a:xfrm>
            <a:off x="2931160" y="1914596"/>
            <a:ext cx="8755614" cy="4732570"/>
            <a:chOff x="2163984" y="2021914"/>
            <a:chExt cx="8755614" cy="4732570"/>
          </a:xfrm>
        </p:grpSpPr>
        <p:pic>
          <p:nvPicPr>
            <p:cNvPr id="4" name="Image 3" descr="Une image contenant texte, capture d’écran, logiciel, Icône d’ordinateur&#10;&#10;Le contenu généré par l’IA peut être incorrect.">
              <a:extLst>
                <a:ext uri="{FF2B5EF4-FFF2-40B4-BE49-F238E27FC236}">
                  <a16:creationId xmlns:a16="http://schemas.microsoft.com/office/drawing/2014/main" id="{720064BC-3901-C393-5373-C975F2B9FADA}"/>
                </a:ext>
              </a:extLst>
            </p:cNvPr>
            <p:cNvPicPr>
              <a:picLocks noChangeAspect="1"/>
            </p:cNvPicPr>
            <p:nvPr/>
          </p:nvPicPr>
          <p:blipFill>
            <a:blip r:embed="rId3"/>
            <a:srcRect l="1211" t="4714" r="13022" b="5776"/>
            <a:stretch>
              <a:fillRect/>
            </a:stretch>
          </p:blipFill>
          <p:spPr>
            <a:xfrm>
              <a:off x="3495144" y="2878248"/>
              <a:ext cx="7424454" cy="3876236"/>
            </a:xfrm>
            <a:prstGeom prst="rect">
              <a:avLst/>
            </a:prstGeom>
            <a:ln w="28575">
              <a:solidFill>
                <a:schemeClr val="accent1"/>
              </a:solidFill>
            </a:ln>
            <a:effectLst>
              <a:outerShdw blurRad="190500" algn="tl" rotWithShape="0">
                <a:srgbClr val="000000">
                  <a:alpha val="70000"/>
                </a:srgbClr>
              </a:outerShdw>
            </a:effectLst>
          </p:spPr>
        </p:pic>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E7914086-70AC-DB59-403B-020B64E3D034}"/>
                </a:ext>
              </a:extLst>
            </p:cNvPr>
            <p:cNvPicPr>
              <a:picLocks noChangeAspect="1"/>
            </p:cNvPicPr>
            <p:nvPr/>
          </p:nvPicPr>
          <p:blipFill>
            <a:blip r:embed="rId3"/>
            <a:srcRect l="50032" t="64942" r="37312" b="27887"/>
            <a:stretch>
              <a:fillRect/>
            </a:stretch>
          </p:blipFill>
          <p:spPr>
            <a:xfrm>
              <a:off x="5150702" y="5788325"/>
              <a:ext cx="2531124" cy="717482"/>
            </a:xfrm>
            <a:prstGeom prst="rect">
              <a:avLst/>
            </a:prstGeom>
            <a:ln w="28575">
              <a:solidFill>
                <a:schemeClr val="accent1"/>
              </a:solidFill>
            </a:ln>
            <a:effectLst>
              <a:outerShdw blurRad="190500" algn="tl" rotWithShape="0">
                <a:srgbClr val="000000">
                  <a:alpha val="70000"/>
                </a:srgbClr>
              </a:outerShdw>
            </a:effectLst>
          </p:spPr>
        </p:pic>
        <p:cxnSp>
          <p:nvCxnSpPr>
            <p:cNvPr id="9" name="Connecteur droit 8">
              <a:extLst>
                <a:ext uri="{FF2B5EF4-FFF2-40B4-BE49-F238E27FC236}">
                  <a16:creationId xmlns:a16="http://schemas.microsoft.com/office/drawing/2014/main" id="{3C21C35C-2315-E5C1-0C74-59AA5855C0C5}"/>
                </a:ext>
              </a:extLst>
            </p:cNvPr>
            <p:cNvCxnSpPr>
              <a:cxnSpLocks/>
            </p:cNvCxnSpPr>
            <p:nvPr/>
          </p:nvCxnSpPr>
          <p:spPr>
            <a:xfrm flipH="1">
              <a:off x="7704872" y="5788325"/>
              <a:ext cx="1120182" cy="740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A55FFE05-9B10-F6A6-51A4-AF11AE894872}"/>
                </a:ext>
              </a:extLst>
            </p:cNvPr>
            <p:cNvCxnSpPr>
              <a:cxnSpLocks/>
            </p:cNvCxnSpPr>
            <p:nvPr/>
          </p:nvCxnSpPr>
          <p:spPr>
            <a:xfrm flipH="1">
              <a:off x="7700110" y="5494957"/>
              <a:ext cx="1124944" cy="272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99F421B-EC8E-1F72-CE69-D6C93EDF1C6E}"/>
                </a:ext>
              </a:extLst>
            </p:cNvPr>
            <p:cNvCxnSpPr>
              <a:cxnSpLocks/>
            </p:cNvCxnSpPr>
            <p:nvPr/>
          </p:nvCxnSpPr>
          <p:spPr>
            <a:xfrm flipH="1">
              <a:off x="5127656" y="5479087"/>
              <a:ext cx="2607510" cy="285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a:extLst>
                <a:ext uri="{FF2B5EF4-FFF2-40B4-BE49-F238E27FC236}">
                  <a16:creationId xmlns:a16="http://schemas.microsoft.com/office/drawing/2014/main" id="{BA442552-DB4F-82F6-0C70-63B3757087FC}"/>
                </a:ext>
              </a:extLst>
            </p:cNvPr>
            <p:cNvSpPr txBox="1"/>
            <p:nvPr/>
          </p:nvSpPr>
          <p:spPr>
            <a:xfrm>
              <a:off x="2163984" y="2021914"/>
              <a:ext cx="5674344"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يمكنك تجميع الصور الممسوحة في ملف واحد، بالضغط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"تجميع الوثائق في ملف" </a:t>
              </a:r>
              <a:r>
                <a:rPr lang="ar-DZ" sz="2000" dirty="0">
                  <a:effectLst/>
                  <a:latin typeface="Calibri" panose="020F0502020204030204" pitchFamily="34" charset="0"/>
                  <a:ea typeface="Calibri" panose="020F0502020204030204" pitchFamily="34" charset="0"/>
                  <a:cs typeface="Times New Roman" panose="02020603050405020304" pitchFamily="18" charset="0"/>
                </a:rPr>
                <a:t>من واجهة تفاصيل ملف العقد أو بالضغط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"تجميع الصور في ملف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PDF</a:t>
              </a:r>
              <a:r>
                <a:rPr lang="ar-DZ" sz="2000" b="1" dirty="0">
                  <a:effectLst/>
                  <a:latin typeface="Calibri" panose="020F0502020204030204" pitchFamily="34" charset="0"/>
                  <a:ea typeface="Calibri" panose="020F0502020204030204" pitchFamily="34" charset="0"/>
                  <a:cs typeface="Times New Roman" panose="02020603050405020304" pitchFamily="18" charset="0"/>
                </a:rPr>
                <a:t>" </a:t>
              </a:r>
              <a:r>
                <a:rPr lang="ar-DZ" sz="2000" dirty="0">
                  <a:effectLst/>
                  <a:latin typeface="Calibri" panose="020F0502020204030204" pitchFamily="34" charset="0"/>
                  <a:ea typeface="Calibri" panose="020F0502020204030204" pitchFamily="34" charset="0"/>
                  <a:cs typeface="Times New Roman" panose="02020603050405020304" pitchFamily="18" charset="0"/>
                </a:rPr>
                <a:t>من واجهة الماسح الضوئي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Straight Arrow Connector 4">
              <a:extLst>
                <a:ext uri="{FF2B5EF4-FFF2-40B4-BE49-F238E27FC236}">
                  <a16:creationId xmlns:a16="http://schemas.microsoft.com/office/drawing/2014/main" id="{4D4E7B06-D43C-2CDE-34AD-638AF7C703A2}"/>
                </a:ext>
              </a:extLst>
            </p:cNvPr>
            <p:cNvCxnSpPr>
              <a:cxnSpLocks/>
            </p:cNvCxnSpPr>
            <p:nvPr/>
          </p:nvCxnSpPr>
          <p:spPr>
            <a:xfrm>
              <a:off x="7229940" y="3085923"/>
              <a:ext cx="608388" cy="23931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F43D23D-4C7C-3FE1-D911-7C1E942A6288}"/>
                </a:ext>
              </a:extLst>
            </p:cNvPr>
            <p:cNvSpPr/>
            <p:nvPr/>
          </p:nvSpPr>
          <p:spPr>
            <a:xfrm>
              <a:off x="7735166" y="5484443"/>
              <a:ext cx="1089888" cy="3038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TextBox 3">
            <a:extLst>
              <a:ext uri="{FF2B5EF4-FFF2-40B4-BE49-F238E27FC236}">
                <a16:creationId xmlns:a16="http://schemas.microsoft.com/office/drawing/2014/main" id="{06EE419D-61DE-82DD-5DA5-ECD940ED0FDC}"/>
              </a:ext>
            </a:extLst>
          </p:cNvPr>
          <p:cNvSpPr txBox="1"/>
          <p:nvPr/>
        </p:nvSpPr>
        <p:spPr>
          <a:xfrm>
            <a:off x="3194441" y="139614"/>
            <a:ext cx="5803118"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Times New Roman" panose="02020603050405020304" pitchFamily="18" charset="0"/>
              </a:rPr>
              <a:t>يسمح تجميع الوثائق بتجميع وترتيب الملفات كلٌّ على حدة، كي لا يحدث خلط لصفحات ملف مع ملف آخر</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997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8A27-B6BC-7C51-31A1-D5435EF091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DB57D7-DD4F-F16C-E2A2-DBE0C83080B7}"/>
              </a:ext>
            </a:extLst>
          </p:cNvPr>
          <p:cNvSpPr>
            <a:spLocks noGrp="1"/>
          </p:cNvSpPr>
          <p:nvPr>
            <p:ph type="title"/>
          </p:nvPr>
        </p:nvSpPr>
        <p:spPr>
          <a:xfrm>
            <a:off x="2679700" y="2766218"/>
            <a:ext cx="6832600" cy="1325563"/>
          </a:xfrm>
        </p:spPr>
        <p:txBody>
          <a:bodyPr/>
          <a:lstStyle/>
          <a:p>
            <a:pPr algn="ctr" rtl="1"/>
            <a:r>
              <a:rPr lang="ar-DZ" b="1" dirty="0"/>
              <a:t>تعديل أسماء الملفات الممسوحة/المجموعة في </a:t>
            </a:r>
            <a:r>
              <a:rPr lang="fr-FR" b="1" dirty="0"/>
              <a:t>PDF</a:t>
            </a:r>
            <a:r>
              <a:rPr lang="ar-DZ" b="1" dirty="0"/>
              <a:t> </a:t>
            </a:r>
            <a:endParaRPr lang="fr-FR" b="1" dirty="0"/>
          </a:p>
        </p:txBody>
      </p:sp>
    </p:spTree>
    <p:extLst>
      <p:ext uri="{BB962C8B-B14F-4D97-AF65-F5344CB8AC3E}">
        <p14:creationId xmlns:p14="http://schemas.microsoft.com/office/powerpoint/2010/main" val="379083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CB4E1-2BB3-0373-4EEC-FBE9EC00D213}"/>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E916DA79-FCFD-370B-B213-853904BD7666}"/>
              </a:ext>
            </a:extLst>
          </p:cNvPr>
          <p:cNvPicPr>
            <a:picLocks noChangeAspect="1"/>
          </p:cNvPicPr>
          <p:nvPr/>
        </p:nvPicPr>
        <p:blipFill>
          <a:blip r:embed="rId2"/>
          <a:stretch>
            <a:fillRect/>
          </a:stretch>
        </p:blipFill>
        <p:spPr>
          <a:xfrm>
            <a:off x="0" y="321719"/>
            <a:ext cx="12192000" cy="5935410"/>
          </a:xfrm>
          <a:prstGeom prst="rect">
            <a:avLst/>
          </a:prstGeom>
        </p:spPr>
      </p:pic>
      <p:sp>
        <p:nvSpPr>
          <p:cNvPr id="35" name="Rectangle 34">
            <a:extLst>
              <a:ext uri="{FF2B5EF4-FFF2-40B4-BE49-F238E27FC236}">
                <a16:creationId xmlns:a16="http://schemas.microsoft.com/office/drawing/2014/main" id="{2EEEF466-6F92-3AFF-6B79-71A912AAF8E7}"/>
              </a:ext>
            </a:extLst>
          </p:cNvPr>
          <p:cNvSpPr/>
          <p:nvPr/>
        </p:nvSpPr>
        <p:spPr>
          <a:xfrm>
            <a:off x="2700068" y="3759823"/>
            <a:ext cx="572457" cy="2514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Straight Arrow Connector 4">
            <a:extLst>
              <a:ext uri="{FF2B5EF4-FFF2-40B4-BE49-F238E27FC236}">
                <a16:creationId xmlns:a16="http://schemas.microsoft.com/office/drawing/2014/main" id="{6E1E932C-34A2-2956-4E81-7B79A55E3AC3}"/>
              </a:ext>
            </a:extLst>
          </p:cNvPr>
          <p:cNvCxnSpPr>
            <a:cxnSpLocks/>
            <a:stCxn id="37" idx="3"/>
          </p:cNvCxnSpPr>
          <p:nvPr/>
        </p:nvCxnSpPr>
        <p:spPr>
          <a:xfrm>
            <a:off x="2171545" y="3371603"/>
            <a:ext cx="528523" cy="3960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
            <a:extLst>
              <a:ext uri="{FF2B5EF4-FFF2-40B4-BE49-F238E27FC236}">
                <a16:creationId xmlns:a16="http://schemas.microsoft.com/office/drawing/2014/main" id="{3963828D-CEF1-29C1-37C5-8F54BFD7FDAA}"/>
              </a:ext>
            </a:extLst>
          </p:cNvPr>
          <p:cNvSpPr txBox="1"/>
          <p:nvPr/>
        </p:nvSpPr>
        <p:spPr>
          <a:xfrm>
            <a:off x="190555" y="3036383"/>
            <a:ext cx="198099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اضغط على هذا الزر </a:t>
            </a:r>
            <a:r>
              <a:rPr lang="ar-DZ" sz="1800" b="1" dirty="0">
                <a:effectLst/>
                <a:latin typeface="Calibri" panose="020F0502020204030204" pitchFamily="34" charset="0"/>
                <a:ea typeface="Calibri" panose="020F0502020204030204" pitchFamily="34" charset="0"/>
                <a:cs typeface="Times New Roman" panose="02020603050405020304" pitchFamily="18" charset="0"/>
              </a:rPr>
              <a:t>لتعديل اسم الوثيقة</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3" name="Image 42" descr="Une image contenant texte, capture d’écran, Police, Page web&#10;&#10;Le contenu généré par l’IA peut être incorrect.">
            <a:extLst>
              <a:ext uri="{FF2B5EF4-FFF2-40B4-BE49-F238E27FC236}">
                <a16:creationId xmlns:a16="http://schemas.microsoft.com/office/drawing/2014/main" id="{71071DEF-01F3-1613-8DD3-18879255B1AD}"/>
              </a:ext>
            </a:extLst>
          </p:cNvPr>
          <p:cNvPicPr>
            <a:picLocks noChangeAspect="1"/>
          </p:cNvPicPr>
          <p:nvPr/>
        </p:nvPicPr>
        <p:blipFill>
          <a:blip r:embed="rId3"/>
          <a:srcRect l="51268" t="12116" r="-141" b="1856"/>
          <a:stretch>
            <a:fillRect/>
          </a:stretch>
        </p:blipFill>
        <p:spPr>
          <a:xfrm>
            <a:off x="3640371" y="3153387"/>
            <a:ext cx="2081373" cy="3103742"/>
          </a:xfrm>
          <a:prstGeom prst="rect">
            <a:avLst/>
          </a:prstGeom>
          <a:ln w="19050">
            <a:solidFill>
              <a:schemeClr val="accent1"/>
            </a:solidFill>
          </a:ln>
          <a:effectLst>
            <a:outerShdw blurRad="190500" algn="tl" rotWithShape="0">
              <a:srgbClr val="000000">
                <a:alpha val="70000"/>
              </a:srgbClr>
            </a:outerShdw>
          </a:effectLst>
        </p:spPr>
      </p:pic>
      <p:cxnSp>
        <p:nvCxnSpPr>
          <p:cNvPr id="44" name="Straight Arrow Connector 4">
            <a:extLst>
              <a:ext uri="{FF2B5EF4-FFF2-40B4-BE49-F238E27FC236}">
                <a16:creationId xmlns:a16="http://schemas.microsoft.com/office/drawing/2014/main" id="{6717428F-6B42-8AF7-24DC-E62ADEC7FECC}"/>
              </a:ext>
            </a:extLst>
          </p:cNvPr>
          <p:cNvCxnSpPr>
            <a:cxnSpLocks/>
          </p:cNvCxnSpPr>
          <p:nvPr/>
        </p:nvCxnSpPr>
        <p:spPr>
          <a:xfrm>
            <a:off x="3272525" y="3950898"/>
            <a:ext cx="635241" cy="33513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7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CE1F-B451-547D-1B89-DBADFA53D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AB4624-A11F-6C99-645A-D01DC966ACBF}"/>
              </a:ext>
            </a:extLst>
          </p:cNvPr>
          <p:cNvSpPr>
            <a:spLocks noGrp="1"/>
          </p:cNvSpPr>
          <p:nvPr>
            <p:ph type="title"/>
          </p:nvPr>
        </p:nvSpPr>
        <p:spPr>
          <a:xfrm>
            <a:off x="838200" y="1451242"/>
            <a:ext cx="10515600" cy="4242386"/>
          </a:xfrm>
        </p:spPr>
        <p:txBody>
          <a:bodyPr>
            <a:normAutofit/>
          </a:bodyPr>
          <a:lstStyle/>
          <a:p>
            <a:pPr algn="r" rtl="1">
              <a:lnSpc>
                <a:spcPct val="107000"/>
              </a:lnSpc>
              <a:spcAft>
                <a:spcPts val="800"/>
              </a:spcAft>
            </a:pPr>
            <a:r>
              <a:rPr lang="ar-DZ" sz="3600" dirty="0">
                <a:effectLst/>
                <a:latin typeface="Calibri" panose="020F0502020204030204" pitchFamily="34" charset="0"/>
                <a:ea typeface="Calibri" panose="020F0502020204030204" pitchFamily="34" charset="0"/>
                <a:cs typeface="Times New Roman" panose="02020603050405020304" pitchFamily="18" charset="0"/>
              </a:rPr>
              <a:t>المراحل: </a:t>
            </a:r>
            <a:br>
              <a:rPr lang="ar-DZ" sz="3600" dirty="0">
                <a:effectLst/>
                <a:latin typeface="Calibri" panose="020F0502020204030204" pitchFamily="34" charset="0"/>
                <a:ea typeface="Calibri" panose="020F0502020204030204" pitchFamily="34" charset="0"/>
                <a:cs typeface="Times New Roman" panose="02020603050405020304" pitchFamily="18" charset="0"/>
              </a:rPr>
            </a:br>
            <a:r>
              <a:rPr lang="ar-DZ" sz="3600" dirty="0">
                <a:effectLst/>
                <a:latin typeface="Calibri" panose="020F0502020204030204" pitchFamily="34" charset="0"/>
                <a:ea typeface="Calibri" panose="020F0502020204030204" pitchFamily="34" charset="0"/>
                <a:cs typeface="Times New Roman" panose="02020603050405020304" pitchFamily="18" charset="0"/>
              </a:rPr>
              <a:t>- المرحلة الأولى</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ar-DZ" sz="3600" dirty="0">
                <a:effectLst/>
                <a:latin typeface="Calibri" panose="020F0502020204030204" pitchFamily="34" charset="0"/>
                <a:ea typeface="Calibri" panose="020F0502020204030204" pitchFamily="34" charset="0"/>
                <a:cs typeface="Times New Roman" panose="02020603050405020304" pitchFamily="18" charset="0"/>
              </a:rPr>
              <a:t>: إستقبال ملف العقد</a:t>
            </a:r>
            <a:br>
              <a:rPr lang="fr-FR" sz="3600" dirty="0">
                <a:effectLst/>
                <a:latin typeface="Calibri" panose="020F0502020204030204" pitchFamily="34" charset="0"/>
                <a:ea typeface="Calibri" panose="020F0502020204030204" pitchFamily="34" charset="0"/>
                <a:cs typeface="Arial" panose="020B0604020202020204" pitchFamily="34" charset="0"/>
              </a:rPr>
            </a:br>
            <a:r>
              <a:rPr lang="ar-DZ" sz="3600" dirty="0">
                <a:effectLst/>
                <a:latin typeface="Calibri" panose="020F0502020204030204" pitchFamily="34" charset="0"/>
                <a:ea typeface="Calibri" panose="020F0502020204030204" pitchFamily="34" charset="0"/>
                <a:cs typeface="Arial" panose="020B0604020202020204" pitchFamily="34" charset="0"/>
              </a:rPr>
              <a:t>- </a:t>
            </a:r>
            <a:r>
              <a:rPr lang="ar-DZ" sz="3600" dirty="0">
                <a:effectLst/>
                <a:latin typeface="Calibri" panose="020F0502020204030204" pitchFamily="34" charset="0"/>
                <a:ea typeface="Calibri" panose="020F0502020204030204" pitchFamily="34" charset="0"/>
                <a:cs typeface="Times New Roman" panose="02020603050405020304" pitchFamily="18" charset="0"/>
              </a:rPr>
              <a:t>المرحلة الثانية</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ar-DZ" sz="3600" dirty="0">
                <a:effectLst/>
                <a:latin typeface="Calibri" panose="020F0502020204030204" pitchFamily="34" charset="0"/>
                <a:ea typeface="Calibri" panose="020F0502020204030204" pitchFamily="34" charset="0"/>
                <a:cs typeface="Times New Roman" panose="02020603050405020304" pitchFamily="18" charset="0"/>
              </a:rPr>
              <a:t>: مسح الوثائق المودعة</a:t>
            </a:r>
            <a:br>
              <a:rPr lang="fr-FR" sz="3600" dirty="0">
                <a:effectLst/>
                <a:latin typeface="Calibri" panose="020F0502020204030204" pitchFamily="34" charset="0"/>
                <a:ea typeface="Calibri" panose="020F0502020204030204" pitchFamily="34" charset="0"/>
                <a:cs typeface="Arial" panose="020B0604020202020204" pitchFamily="34" charset="0"/>
              </a:rPr>
            </a:br>
            <a:r>
              <a:rPr lang="ar-DZ" sz="3600" dirty="0">
                <a:effectLst/>
                <a:latin typeface="Calibri" panose="020F0502020204030204" pitchFamily="34" charset="0"/>
                <a:ea typeface="Calibri" panose="020F0502020204030204" pitchFamily="34" charset="0"/>
                <a:cs typeface="Arial" panose="020B0604020202020204" pitchFamily="34" charset="0"/>
              </a:rPr>
              <a:t>- </a:t>
            </a:r>
            <a:r>
              <a:rPr lang="ar-DZ" sz="3600" dirty="0">
                <a:effectLst/>
                <a:ea typeface="Calibri" panose="020F0502020204030204" pitchFamily="34" charset="0"/>
                <a:cs typeface="Times New Roman" panose="02020603050405020304" pitchFamily="18" charset="0"/>
              </a:rPr>
              <a:t>المرحلة الثالثة</a:t>
            </a:r>
            <a:r>
              <a:rPr lang="en-US" sz="3600" dirty="0">
                <a:effectLst/>
                <a:ea typeface="Calibri" panose="020F0502020204030204" pitchFamily="34" charset="0"/>
                <a:cs typeface="Times New Roman" panose="02020603050405020304" pitchFamily="18" charset="0"/>
              </a:rPr>
              <a:t> </a:t>
            </a:r>
            <a:r>
              <a:rPr lang="ar-DZ" sz="3600" dirty="0">
                <a:effectLst/>
                <a:ea typeface="Calibri" panose="020F0502020204030204" pitchFamily="34" charset="0"/>
                <a:cs typeface="Times New Roman" panose="02020603050405020304" pitchFamily="18" charset="0"/>
              </a:rPr>
              <a:t>: إسترجاع النصوص من الوثائق المودعة بتقنية </a:t>
            </a:r>
            <a:r>
              <a:rPr lang="fr-FR" sz="3600" b="1" dirty="0">
                <a:effectLst/>
                <a:latin typeface="Times New Roman" panose="02020603050405020304" pitchFamily="18" charset="0"/>
                <a:ea typeface="Calibri" panose="020F0502020204030204" pitchFamily="34" charset="0"/>
              </a:rPr>
              <a:t>OCR</a:t>
            </a:r>
            <a:endParaRPr lang="fr-FR" sz="6600" b="1" dirty="0"/>
          </a:p>
        </p:txBody>
      </p:sp>
    </p:spTree>
    <p:extLst>
      <p:ext uri="{BB962C8B-B14F-4D97-AF65-F5344CB8AC3E}">
        <p14:creationId xmlns:p14="http://schemas.microsoft.com/office/powerpoint/2010/main" val="135920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30D1-1756-2C06-8664-CB304C0389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CA39DF-5FDA-3D7E-DAFB-CCE15D82C3E3}"/>
              </a:ext>
            </a:extLst>
          </p:cNvPr>
          <p:cNvSpPr>
            <a:spLocks noGrp="1"/>
          </p:cNvSpPr>
          <p:nvPr>
            <p:ph type="title"/>
          </p:nvPr>
        </p:nvSpPr>
        <p:spPr>
          <a:xfrm>
            <a:off x="2679700" y="2766218"/>
            <a:ext cx="6832600" cy="1325563"/>
          </a:xfrm>
        </p:spPr>
        <p:txBody>
          <a:bodyPr/>
          <a:lstStyle/>
          <a:p>
            <a:pPr algn="ctr" rtl="1"/>
            <a:r>
              <a:rPr lang="ar-DZ" b="1" dirty="0"/>
              <a:t>تحديث تاريخ التوقيع لملف مودع</a:t>
            </a:r>
            <a:endParaRPr lang="fr-FR" b="1" dirty="0"/>
          </a:p>
        </p:txBody>
      </p:sp>
    </p:spTree>
    <p:extLst>
      <p:ext uri="{BB962C8B-B14F-4D97-AF65-F5344CB8AC3E}">
        <p14:creationId xmlns:p14="http://schemas.microsoft.com/office/powerpoint/2010/main" val="142426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Icône d’ordinateur&#10;&#10;Le contenu généré par l’IA peut être incorrect.">
            <a:extLst>
              <a:ext uri="{FF2B5EF4-FFF2-40B4-BE49-F238E27FC236}">
                <a16:creationId xmlns:a16="http://schemas.microsoft.com/office/drawing/2014/main" id="{E621BB26-9B81-7586-436C-E84026AE96E5}"/>
              </a:ext>
            </a:extLst>
          </p:cNvPr>
          <p:cNvPicPr>
            <a:picLocks noChangeAspect="1"/>
          </p:cNvPicPr>
          <p:nvPr/>
        </p:nvPicPr>
        <p:blipFill>
          <a:blip r:embed="rId2"/>
          <a:stretch>
            <a:fillRect/>
          </a:stretch>
        </p:blipFill>
        <p:spPr>
          <a:xfrm>
            <a:off x="0" y="252211"/>
            <a:ext cx="12192000" cy="6353577"/>
          </a:xfrm>
          <a:prstGeom prst="rect">
            <a:avLst/>
          </a:prstGeom>
        </p:spPr>
      </p:pic>
      <p:sp>
        <p:nvSpPr>
          <p:cNvPr id="6" name="Rectangle 5">
            <a:extLst>
              <a:ext uri="{FF2B5EF4-FFF2-40B4-BE49-F238E27FC236}">
                <a16:creationId xmlns:a16="http://schemas.microsoft.com/office/drawing/2014/main" id="{70F96BAA-1243-36AB-88CF-9171DFB4D311}"/>
              </a:ext>
            </a:extLst>
          </p:cNvPr>
          <p:cNvSpPr/>
          <p:nvPr/>
        </p:nvSpPr>
        <p:spPr>
          <a:xfrm>
            <a:off x="3617345" y="5516380"/>
            <a:ext cx="7239662" cy="9620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4">
            <a:extLst>
              <a:ext uri="{FF2B5EF4-FFF2-40B4-BE49-F238E27FC236}">
                <a16:creationId xmlns:a16="http://schemas.microsoft.com/office/drawing/2014/main" id="{80890AB9-A1F5-0ADF-D366-D96C658FCE9E}"/>
              </a:ext>
            </a:extLst>
          </p:cNvPr>
          <p:cNvCxnSpPr>
            <a:cxnSpLocks/>
            <a:stCxn id="8" idx="1"/>
          </p:cNvCxnSpPr>
          <p:nvPr/>
        </p:nvCxnSpPr>
        <p:spPr>
          <a:xfrm flipH="1">
            <a:off x="8641492" y="5071592"/>
            <a:ext cx="432486" cy="4896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2E398C9E-5F99-C81E-A4F7-AE92641C9408}"/>
              </a:ext>
            </a:extLst>
          </p:cNvPr>
          <p:cNvSpPr txBox="1"/>
          <p:nvPr/>
        </p:nvSpPr>
        <p:spPr>
          <a:xfrm>
            <a:off x="9073978" y="4539587"/>
            <a:ext cx="2401330" cy="10640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يمكنك تعديل تاريخ وتوقيت الإمضاء المتوقع ثم الضغط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"حفظ الموعد" </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Image 9" descr="Une image contenant texte, capture d’écran, Police, ligne&#10;&#10;Le contenu généré par l’IA peut être incorrect.">
            <a:extLst>
              <a:ext uri="{FF2B5EF4-FFF2-40B4-BE49-F238E27FC236}">
                <a16:creationId xmlns:a16="http://schemas.microsoft.com/office/drawing/2014/main" id="{2DCEB7C2-920F-30D7-2218-77C677228527}"/>
              </a:ext>
            </a:extLst>
          </p:cNvPr>
          <p:cNvPicPr>
            <a:picLocks noChangeAspect="1"/>
          </p:cNvPicPr>
          <p:nvPr/>
        </p:nvPicPr>
        <p:blipFill>
          <a:blip r:embed="rId3"/>
          <a:srcRect l="12392"/>
          <a:stretch>
            <a:fillRect/>
          </a:stretch>
        </p:blipFill>
        <p:spPr>
          <a:xfrm>
            <a:off x="467168" y="3679464"/>
            <a:ext cx="7272669" cy="1474521"/>
          </a:xfrm>
          <a:prstGeom prst="rect">
            <a:avLst/>
          </a:prstGeom>
          <a:ln>
            <a:solidFill>
              <a:schemeClr val="accent1"/>
            </a:solidFill>
          </a:ln>
          <a:effectLst>
            <a:outerShdw blurRad="190500" algn="tl" rotWithShape="0">
              <a:srgbClr val="000000">
                <a:alpha val="70000"/>
              </a:srgbClr>
            </a:outerShdw>
          </a:effectLst>
        </p:spPr>
      </p:pic>
      <p:cxnSp>
        <p:nvCxnSpPr>
          <p:cNvPr id="14" name="Straight Arrow Connector 4">
            <a:extLst>
              <a:ext uri="{FF2B5EF4-FFF2-40B4-BE49-F238E27FC236}">
                <a16:creationId xmlns:a16="http://schemas.microsoft.com/office/drawing/2014/main" id="{E09274A9-8929-3589-4B48-FB4F9774AAD4}"/>
              </a:ext>
            </a:extLst>
          </p:cNvPr>
          <p:cNvCxnSpPr>
            <a:cxnSpLocks/>
          </p:cNvCxnSpPr>
          <p:nvPr/>
        </p:nvCxnSpPr>
        <p:spPr>
          <a:xfrm flipH="1" flipV="1">
            <a:off x="5461686" y="4539587"/>
            <a:ext cx="1194487" cy="9767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79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1031F-77C4-C107-0392-6ED42FF7F8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249E64-C32A-8F40-C438-FF230C7E146C}"/>
              </a:ext>
            </a:extLst>
          </p:cNvPr>
          <p:cNvSpPr>
            <a:spLocks noGrp="1"/>
          </p:cNvSpPr>
          <p:nvPr>
            <p:ph type="title"/>
          </p:nvPr>
        </p:nvSpPr>
        <p:spPr>
          <a:xfrm>
            <a:off x="2679700" y="2766218"/>
            <a:ext cx="6832600" cy="1325563"/>
          </a:xfrm>
        </p:spPr>
        <p:txBody>
          <a:bodyPr/>
          <a:lstStyle/>
          <a:p>
            <a:pPr algn="ctr" rtl="1"/>
            <a:r>
              <a:rPr lang="ar-DZ" sz="4400" dirty="0">
                <a:effectLst/>
                <a:ea typeface="Calibri" panose="020F0502020204030204" pitchFamily="34" charset="0"/>
                <a:cs typeface="Times New Roman" panose="02020603050405020304" pitchFamily="18" charset="0"/>
              </a:rPr>
              <a:t>طباعة وصل الإيداع</a:t>
            </a:r>
            <a:endParaRPr lang="fr-FR" b="1" dirty="0"/>
          </a:p>
        </p:txBody>
      </p:sp>
    </p:spTree>
    <p:extLst>
      <p:ext uri="{BB962C8B-B14F-4D97-AF65-F5344CB8AC3E}">
        <p14:creationId xmlns:p14="http://schemas.microsoft.com/office/powerpoint/2010/main" val="2460192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7F94-B505-7C18-562F-854F457B7004}"/>
            </a:ext>
          </a:extLst>
        </p:cNvPr>
        <p:cNvGrpSpPr/>
        <p:nvPr/>
      </p:nvGrpSpPr>
      <p:grpSpPr>
        <a:xfrm>
          <a:off x="0" y="0"/>
          <a:ext cx="0" cy="0"/>
          <a:chOff x="0" y="0"/>
          <a:chExt cx="0" cy="0"/>
        </a:xfrm>
      </p:grpSpPr>
      <p:pic>
        <p:nvPicPr>
          <p:cNvPr id="4" name="Image 3" descr="Une image contenant texte, capture d’écran, logiciel, Icône d’ordinateur">
            <a:extLst>
              <a:ext uri="{FF2B5EF4-FFF2-40B4-BE49-F238E27FC236}">
                <a16:creationId xmlns:a16="http://schemas.microsoft.com/office/drawing/2014/main" id="{18366E2B-438E-319F-4CFF-B1C88D6CCF4F}"/>
              </a:ext>
            </a:extLst>
          </p:cNvPr>
          <p:cNvPicPr>
            <a:picLocks noChangeAspect="1"/>
          </p:cNvPicPr>
          <p:nvPr/>
        </p:nvPicPr>
        <p:blipFill>
          <a:blip r:embed="rId2"/>
          <a:stretch>
            <a:fillRect/>
          </a:stretch>
        </p:blipFill>
        <p:spPr>
          <a:xfrm>
            <a:off x="0" y="355224"/>
            <a:ext cx="12192000" cy="6147552"/>
          </a:xfrm>
          <a:prstGeom prst="rect">
            <a:avLst/>
          </a:prstGeom>
        </p:spPr>
      </p:pic>
      <p:cxnSp>
        <p:nvCxnSpPr>
          <p:cNvPr id="21" name="Connecteur droit 20">
            <a:extLst>
              <a:ext uri="{FF2B5EF4-FFF2-40B4-BE49-F238E27FC236}">
                <a16:creationId xmlns:a16="http://schemas.microsoft.com/office/drawing/2014/main" id="{EBD6B62B-A063-969E-BD3A-950863D318EB}"/>
              </a:ext>
            </a:extLst>
          </p:cNvPr>
          <p:cNvCxnSpPr>
            <a:cxnSpLocks/>
          </p:cNvCxnSpPr>
          <p:nvPr/>
        </p:nvCxnSpPr>
        <p:spPr>
          <a:xfrm flipH="1">
            <a:off x="5984135" y="1950141"/>
            <a:ext cx="1741191" cy="603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51ABD9A3-1609-24F6-D3F8-92C4BCACD1FD}"/>
              </a:ext>
            </a:extLst>
          </p:cNvPr>
          <p:cNvPicPr>
            <a:picLocks noChangeAspect="1"/>
          </p:cNvPicPr>
          <p:nvPr/>
        </p:nvPicPr>
        <p:blipFill>
          <a:blip r:embed="rId2"/>
          <a:srcRect l="63314" t="20884" r="28171" b="74485"/>
          <a:stretch>
            <a:fillRect/>
          </a:stretch>
        </p:blipFill>
        <p:spPr>
          <a:xfrm>
            <a:off x="5984135" y="2001151"/>
            <a:ext cx="2013442" cy="552091"/>
          </a:xfrm>
          <a:prstGeom prst="rect">
            <a:avLst/>
          </a:prstGeom>
          <a:ln w="19050">
            <a:solidFill>
              <a:schemeClr val="tx1"/>
            </a:solidFill>
          </a:ln>
        </p:spPr>
      </p:pic>
      <p:grpSp>
        <p:nvGrpSpPr>
          <p:cNvPr id="11" name="Groupe 10">
            <a:extLst>
              <a:ext uri="{FF2B5EF4-FFF2-40B4-BE49-F238E27FC236}">
                <a16:creationId xmlns:a16="http://schemas.microsoft.com/office/drawing/2014/main" id="{91D037EA-FDC8-78AD-781F-5CE7BB267F75}"/>
              </a:ext>
            </a:extLst>
          </p:cNvPr>
          <p:cNvGrpSpPr/>
          <p:nvPr/>
        </p:nvGrpSpPr>
        <p:grpSpPr>
          <a:xfrm>
            <a:off x="5984137" y="1625270"/>
            <a:ext cx="2771676" cy="946482"/>
            <a:chOff x="6660779" y="5371769"/>
            <a:chExt cx="2931451" cy="900936"/>
          </a:xfrm>
        </p:grpSpPr>
        <p:cxnSp>
          <p:nvCxnSpPr>
            <p:cNvPr id="7" name="Connecteur droit 6">
              <a:extLst>
                <a:ext uri="{FF2B5EF4-FFF2-40B4-BE49-F238E27FC236}">
                  <a16:creationId xmlns:a16="http://schemas.microsoft.com/office/drawing/2014/main" id="{2100E1CB-2BD8-1D82-3D3C-10AAF2F8D590}"/>
                </a:ext>
              </a:extLst>
            </p:cNvPr>
            <p:cNvCxnSpPr>
              <a:cxnSpLocks/>
            </p:cNvCxnSpPr>
            <p:nvPr/>
          </p:nvCxnSpPr>
          <p:spPr>
            <a:xfrm flipH="1">
              <a:off x="8790281" y="5681007"/>
              <a:ext cx="801949" cy="5916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91D1AE-87D6-DA01-78E8-54A0E3C1679A}"/>
                </a:ext>
              </a:extLst>
            </p:cNvPr>
            <p:cNvSpPr/>
            <p:nvPr/>
          </p:nvSpPr>
          <p:spPr>
            <a:xfrm>
              <a:off x="8502342" y="5377125"/>
              <a:ext cx="1089888" cy="3038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AA64DB04-B681-1817-0B69-0DBE5BC55BF2}"/>
                </a:ext>
              </a:extLst>
            </p:cNvPr>
            <p:cNvCxnSpPr>
              <a:cxnSpLocks/>
            </p:cNvCxnSpPr>
            <p:nvPr/>
          </p:nvCxnSpPr>
          <p:spPr>
            <a:xfrm flipH="1">
              <a:off x="6660779" y="5371769"/>
              <a:ext cx="1841563" cy="338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E209F66-2951-37BD-C0F3-F9E0E16CA23D}"/>
                </a:ext>
              </a:extLst>
            </p:cNvPr>
            <p:cNvCxnSpPr>
              <a:cxnSpLocks/>
            </p:cNvCxnSpPr>
            <p:nvPr/>
          </p:nvCxnSpPr>
          <p:spPr>
            <a:xfrm flipH="1">
              <a:off x="8790281" y="5371769"/>
              <a:ext cx="801949" cy="3389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Arrow Connector 4">
            <a:extLst>
              <a:ext uri="{FF2B5EF4-FFF2-40B4-BE49-F238E27FC236}">
                <a16:creationId xmlns:a16="http://schemas.microsoft.com/office/drawing/2014/main" id="{0BF76079-6137-FBB5-0618-F1B6AD6611D7}"/>
              </a:ext>
            </a:extLst>
          </p:cNvPr>
          <p:cNvCxnSpPr>
            <a:cxnSpLocks/>
            <a:endCxn id="6" idx="1"/>
          </p:cNvCxnSpPr>
          <p:nvPr/>
        </p:nvCxnSpPr>
        <p:spPr>
          <a:xfrm>
            <a:off x="5233415" y="1462566"/>
            <a:ext cx="750720" cy="81463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id="{5F62345C-0F0B-B57B-3933-F0D6FBBF4562}"/>
              </a:ext>
            </a:extLst>
          </p:cNvPr>
          <p:cNvSpPr txBox="1"/>
          <p:nvPr/>
        </p:nvSpPr>
        <p:spPr>
          <a:xfrm>
            <a:off x="636134" y="1127346"/>
            <a:ext cx="4597281"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يمكن طباعة وصل الإيداع بالدخول إلى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"معلومات الإيداع" </a:t>
            </a:r>
            <a:r>
              <a:rPr lang="ar-DZ" sz="2000" dirty="0">
                <a:effectLst/>
                <a:latin typeface="Calibri" panose="020F0502020204030204" pitchFamily="34" charset="0"/>
                <a:ea typeface="Calibri" panose="020F0502020204030204" pitchFamily="34" charset="0"/>
                <a:cs typeface="Times New Roman" panose="02020603050405020304" pitchFamily="18" charset="0"/>
              </a:rPr>
              <a:t>ثم الضغط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"طباعة وصل الملف"</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Image 25" descr="Une image contenant texte, capture d’écran, logiciel, Page web">
            <a:extLst>
              <a:ext uri="{FF2B5EF4-FFF2-40B4-BE49-F238E27FC236}">
                <a16:creationId xmlns:a16="http://schemas.microsoft.com/office/drawing/2014/main" id="{028AF817-18BF-4934-8D38-D5EE7E1BFDF5}"/>
              </a:ext>
            </a:extLst>
          </p:cNvPr>
          <p:cNvPicPr>
            <a:picLocks noChangeAspect="1"/>
          </p:cNvPicPr>
          <p:nvPr/>
        </p:nvPicPr>
        <p:blipFill>
          <a:blip r:embed="rId3"/>
          <a:stretch>
            <a:fillRect/>
          </a:stretch>
        </p:blipFill>
        <p:spPr>
          <a:xfrm>
            <a:off x="2540068" y="3002195"/>
            <a:ext cx="8662860" cy="3663285"/>
          </a:xfrm>
          <a:prstGeom prst="rect">
            <a:avLst/>
          </a:prstGeom>
          <a:ln>
            <a:noFill/>
          </a:ln>
          <a:effectLst>
            <a:outerShdw blurRad="190500" algn="tl" rotWithShape="0">
              <a:srgbClr val="000000">
                <a:alpha val="70000"/>
              </a:srgbClr>
            </a:outerShdw>
          </a:effectLst>
        </p:spPr>
      </p:pic>
      <p:cxnSp>
        <p:nvCxnSpPr>
          <p:cNvPr id="29" name="Straight Arrow Connector 4">
            <a:extLst>
              <a:ext uri="{FF2B5EF4-FFF2-40B4-BE49-F238E27FC236}">
                <a16:creationId xmlns:a16="http://schemas.microsoft.com/office/drawing/2014/main" id="{E357F868-1191-1247-E841-A4E8A29FFE88}"/>
              </a:ext>
            </a:extLst>
          </p:cNvPr>
          <p:cNvCxnSpPr>
            <a:cxnSpLocks/>
          </p:cNvCxnSpPr>
          <p:nvPr/>
        </p:nvCxnSpPr>
        <p:spPr>
          <a:xfrm>
            <a:off x="6871498" y="2553242"/>
            <a:ext cx="193699" cy="6981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90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CBA5-0F3A-1FD5-264A-40C22D5F2D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A9F9E8-F8CA-D719-C8D3-CAB2F0035E40}"/>
              </a:ext>
            </a:extLst>
          </p:cNvPr>
          <p:cNvSpPr>
            <a:spLocks noGrp="1"/>
          </p:cNvSpPr>
          <p:nvPr>
            <p:ph type="title"/>
          </p:nvPr>
        </p:nvSpPr>
        <p:spPr>
          <a:xfrm>
            <a:off x="2679700" y="2766218"/>
            <a:ext cx="6832600" cy="1325563"/>
          </a:xfrm>
        </p:spPr>
        <p:txBody>
          <a:bodyPr/>
          <a:lstStyle/>
          <a:p>
            <a:pPr algn="ctr" rtl="1"/>
            <a:r>
              <a:rPr lang="ar-DZ" sz="4400" dirty="0">
                <a:effectLst/>
                <a:ea typeface="Calibri" panose="020F0502020204030204" pitchFamily="34" charset="0"/>
                <a:cs typeface="Times New Roman" panose="02020603050405020304" pitchFamily="18" charset="0"/>
              </a:rPr>
              <a:t>المرحلة الثالثة: إسترجاع النصوص من الوثائق المودعة بتقنية </a:t>
            </a:r>
            <a:r>
              <a:rPr lang="fr-FR" sz="4400" b="1" dirty="0">
                <a:effectLst/>
                <a:latin typeface="Times New Roman" panose="02020603050405020304" pitchFamily="18" charset="0"/>
                <a:ea typeface="Calibri" panose="020F0502020204030204" pitchFamily="34" charset="0"/>
              </a:rPr>
              <a:t>OCR</a:t>
            </a:r>
            <a:endParaRPr lang="fr-FR" b="1" dirty="0"/>
          </a:p>
        </p:txBody>
      </p:sp>
    </p:spTree>
    <p:extLst>
      <p:ext uri="{BB962C8B-B14F-4D97-AF65-F5344CB8AC3E}">
        <p14:creationId xmlns:p14="http://schemas.microsoft.com/office/powerpoint/2010/main" val="742365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F4ADA-B250-3B4D-572A-B002890B057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C2E2409-7AEA-EDBB-8C47-C93646390D82}"/>
              </a:ext>
            </a:extLst>
          </p:cNvPr>
          <p:cNvPicPr>
            <a:picLocks noChangeAspect="1"/>
          </p:cNvPicPr>
          <p:nvPr/>
        </p:nvPicPr>
        <p:blipFill>
          <a:blip r:embed="rId2"/>
          <a:stretch>
            <a:fillRect/>
          </a:stretch>
        </p:blipFill>
        <p:spPr>
          <a:xfrm>
            <a:off x="0" y="321719"/>
            <a:ext cx="12192000" cy="5935410"/>
          </a:xfrm>
          <a:prstGeom prst="rect">
            <a:avLst/>
          </a:prstGeom>
        </p:spPr>
      </p:pic>
      <p:sp>
        <p:nvSpPr>
          <p:cNvPr id="4" name="Rectangle 3">
            <a:extLst>
              <a:ext uri="{FF2B5EF4-FFF2-40B4-BE49-F238E27FC236}">
                <a16:creationId xmlns:a16="http://schemas.microsoft.com/office/drawing/2014/main" id="{1F85810D-35A4-7378-4DAB-155F2995CC49}"/>
              </a:ext>
            </a:extLst>
          </p:cNvPr>
          <p:cNvSpPr/>
          <p:nvPr/>
        </p:nvSpPr>
        <p:spPr>
          <a:xfrm>
            <a:off x="192151" y="2844007"/>
            <a:ext cx="3094953" cy="58080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TextBox 5">
            <a:extLst>
              <a:ext uri="{FF2B5EF4-FFF2-40B4-BE49-F238E27FC236}">
                <a16:creationId xmlns:a16="http://schemas.microsoft.com/office/drawing/2014/main" id="{B3620C42-56AC-B538-3F83-F0654D48BD4E}"/>
              </a:ext>
            </a:extLst>
          </p:cNvPr>
          <p:cNvSpPr txBox="1"/>
          <p:nvPr/>
        </p:nvSpPr>
        <p:spPr>
          <a:xfrm>
            <a:off x="1561297" y="1457286"/>
            <a:ext cx="2891900" cy="67044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1800" dirty="0">
                <a:effectLst/>
                <a:latin typeface="Calibri" panose="020F0502020204030204" pitchFamily="34" charset="0"/>
                <a:ea typeface="Calibri" panose="020F0502020204030204" pitchFamily="34" charset="0"/>
                <a:cs typeface="Times New Roman" panose="02020603050405020304" pitchFamily="18" charset="0"/>
              </a:rPr>
              <a:t>أُنقر على زر تفعيل </a:t>
            </a:r>
            <a:r>
              <a:rPr lang="en-US" sz="1800" b="1" dirty="0">
                <a:effectLst/>
                <a:latin typeface="Times New Roman" panose="02020603050405020304" pitchFamily="18" charset="0"/>
                <a:ea typeface="Calibri" panose="020F0502020204030204" pitchFamily="34" charset="0"/>
                <a:cs typeface="Arial" panose="020B0604020202020204" pitchFamily="34" charset="0"/>
              </a:rPr>
              <a:t>OCR</a:t>
            </a:r>
            <a:r>
              <a:rPr lang="ar-DZ" sz="1800" dirty="0">
                <a:effectLst/>
                <a:latin typeface="Calibri" panose="020F0502020204030204" pitchFamily="34" charset="0"/>
                <a:ea typeface="Calibri" panose="020F0502020204030204" pitchFamily="34" charset="0"/>
                <a:cs typeface="Times New Roman" panose="02020603050405020304" pitchFamily="18" charset="0"/>
              </a:rPr>
              <a:t> الذي يرد على يسار كل وثيقة ممسوحة</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813E8C56-584F-08D3-8113-3E5718D66E3E}"/>
              </a:ext>
            </a:extLst>
          </p:cNvPr>
          <p:cNvCxnSpPr>
            <a:cxnSpLocks/>
            <a:stCxn id="6" idx="1"/>
          </p:cNvCxnSpPr>
          <p:nvPr/>
        </p:nvCxnSpPr>
        <p:spPr>
          <a:xfrm flipH="1">
            <a:off x="638355" y="1792506"/>
            <a:ext cx="922942" cy="117498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41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9949-CAD4-D2E9-CBB2-9975209971F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AB910BE-0910-9E96-CC59-AEAC9D0BC24F}"/>
              </a:ext>
            </a:extLst>
          </p:cNvPr>
          <p:cNvPicPr>
            <a:picLocks noChangeAspect="1"/>
          </p:cNvPicPr>
          <p:nvPr/>
        </p:nvPicPr>
        <p:blipFill>
          <a:blip r:embed="rId2"/>
          <a:stretch>
            <a:fillRect/>
          </a:stretch>
        </p:blipFill>
        <p:spPr>
          <a:xfrm>
            <a:off x="0" y="449602"/>
            <a:ext cx="12192000" cy="5913023"/>
          </a:xfrm>
          <a:prstGeom prst="rect">
            <a:avLst/>
          </a:prstGeom>
        </p:spPr>
      </p:pic>
      <p:sp>
        <p:nvSpPr>
          <p:cNvPr id="5" name="TextBox 4">
            <a:extLst>
              <a:ext uri="{FF2B5EF4-FFF2-40B4-BE49-F238E27FC236}">
                <a16:creationId xmlns:a16="http://schemas.microsoft.com/office/drawing/2014/main" id="{04AC543E-C2C7-1425-7137-9F335ECF4D3B}"/>
              </a:ext>
            </a:extLst>
          </p:cNvPr>
          <p:cNvSpPr txBox="1"/>
          <p:nvPr/>
        </p:nvSpPr>
        <p:spPr>
          <a:xfrm>
            <a:off x="4286723" y="2780454"/>
            <a:ext cx="3618555"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1) حدد كل اللغات المستخدمة في الوثائق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22B23B72-4B4E-1D46-9148-809792F4B5FE}"/>
              </a:ext>
            </a:extLst>
          </p:cNvPr>
          <p:cNvCxnSpPr>
            <a:cxnSpLocks/>
          </p:cNvCxnSpPr>
          <p:nvPr/>
        </p:nvCxnSpPr>
        <p:spPr>
          <a:xfrm>
            <a:off x="7905278" y="2967492"/>
            <a:ext cx="1007903" cy="2520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E8C693-1788-155D-1B1C-3A500FD9648C}"/>
              </a:ext>
            </a:extLst>
          </p:cNvPr>
          <p:cNvSpPr txBox="1"/>
          <p:nvPr/>
        </p:nvSpPr>
        <p:spPr>
          <a:xfrm>
            <a:off x="5576761" y="3671399"/>
            <a:ext cx="2832468"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2) </a:t>
            </a:r>
            <a:r>
              <a:rPr lang="ar-DZ" sz="2000" dirty="0" err="1">
                <a:effectLst/>
                <a:latin typeface="Calibri" panose="020F0502020204030204" pitchFamily="34" charset="0"/>
                <a:ea typeface="Calibri" panose="020F0502020204030204" pitchFamily="34" charset="0"/>
                <a:cs typeface="Times New Roman" panose="02020603050405020304" pitchFamily="18" charset="0"/>
              </a:rPr>
              <a:t>أُنقرعلى</a:t>
            </a:r>
            <a:r>
              <a:rPr lang="ar-DZ" sz="2000" dirty="0">
                <a:effectLst/>
                <a:latin typeface="Calibri" panose="020F0502020204030204" pitchFamily="34" charset="0"/>
                <a:ea typeface="Calibri" panose="020F0502020204030204" pitchFamily="34" charset="0"/>
                <a:cs typeface="Times New Roman" panose="02020603050405020304" pitchFamily="18" charset="0"/>
              </a:rPr>
              <a:t> زر التحويل إلى نص</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ADAF429-888B-33B5-6D45-9429D1C1D86F}"/>
              </a:ext>
            </a:extLst>
          </p:cNvPr>
          <p:cNvSpPr/>
          <p:nvPr/>
        </p:nvSpPr>
        <p:spPr>
          <a:xfrm>
            <a:off x="9117367" y="3491037"/>
            <a:ext cx="790113" cy="29486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15" name="Straight Arrow Connector 14">
            <a:extLst>
              <a:ext uri="{FF2B5EF4-FFF2-40B4-BE49-F238E27FC236}">
                <a16:creationId xmlns:a16="http://schemas.microsoft.com/office/drawing/2014/main" id="{08CF3A9F-716D-0F79-C597-B7A6A39ED73E}"/>
              </a:ext>
            </a:extLst>
          </p:cNvPr>
          <p:cNvCxnSpPr>
            <a:cxnSpLocks/>
            <a:stCxn id="13" idx="3"/>
            <a:endCxn id="14" idx="1"/>
          </p:cNvCxnSpPr>
          <p:nvPr/>
        </p:nvCxnSpPr>
        <p:spPr>
          <a:xfrm flipV="1">
            <a:off x="8409229" y="3638470"/>
            <a:ext cx="708138" cy="2356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EFCD0C53-606E-31F3-9904-A04D595F7B9F}"/>
              </a:ext>
            </a:extLst>
          </p:cNvPr>
          <p:cNvPicPr>
            <a:picLocks noChangeAspect="1"/>
          </p:cNvPicPr>
          <p:nvPr/>
        </p:nvPicPr>
        <p:blipFill>
          <a:blip r:embed="rId3"/>
          <a:stretch>
            <a:fillRect/>
          </a:stretch>
        </p:blipFill>
        <p:spPr>
          <a:xfrm>
            <a:off x="1415994" y="4825799"/>
            <a:ext cx="8937535" cy="1693244"/>
          </a:xfrm>
          <a:prstGeom prst="rect">
            <a:avLst/>
          </a:prstGeom>
          <a:ln w="19050">
            <a:solidFill>
              <a:schemeClr val="tx1"/>
            </a:solidFill>
          </a:ln>
        </p:spPr>
      </p:pic>
      <p:sp>
        <p:nvSpPr>
          <p:cNvPr id="34" name="TextBox 33">
            <a:extLst>
              <a:ext uri="{FF2B5EF4-FFF2-40B4-BE49-F238E27FC236}">
                <a16:creationId xmlns:a16="http://schemas.microsoft.com/office/drawing/2014/main" id="{584789AA-0862-0B82-AB63-B3D3B99A2A11}"/>
              </a:ext>
            </a:extLst>
          </p:cNvPr>
          <p:cNvSpPr txBox="1"/>
          <p:nvPr/>
        </p:nvSpPr>
        <p:spPr>
          <a:xfrm>
            <a:off x="292867" y="5982041"/>
            <a:ext cx="5350052"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3) جاري التحويل...</a:t>
            </a:r>
            <a:r>
              <a:rPr lang="ar-DZ" sz="2000" dirty="0">
                <a:effectLst/>
                <a:latin typeface="Calibri" panose="020F0502020204030204" pitchFamily="34" charset="0"/>
                <a:ea typeface="Calibri" panose="020F0502020204030204" pitchFamily="34" charset="0"/>
                <a:cs typeface="Arial" panose="020B0604020202020204" pitchFamily="34" charset="0"/>
              </a:rPr>
              <a:t> </a:t>
            </a:r>
            <a:r>
              <a:rPr lang="ar-DZ" sz="2000" dirty="0">
                <a:effectLst/>
                <a:latin typeface="Calibri" panose="020F0502020204030204" pitchFamily="34" charset="0"/>
                <a:ea typeface="Calibri" panose="020F0502020204030204" pitchFamily="34" charset="0"/>
                <a:cs typeface="Times New Roman" panose="02020603050405020304" pitchFamily="18" charset="0"/>
              </a:rPr>
              <a:t>قد تستغرق عملية المسح بضع دقائق، سيَما إذا احتوى ملف العقد على العديد من الصفحات، فلا داعي للقلق</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Connecteur droit 19">
            <a:extLst>
              <a:ext uri="{FF2B5EF4-FFF2-40B4-BE49-F238E27FC236}">
                <a16:creationId xmlns:a16="http://schemas.microsoft.com/office/drawing/2014/main" id="{BD68D39F-0283-2893-B02E-83DDBB3C9B86}"/>
              </a:ext>
            </a:extLst>
          </p:cNvPr>
          <p:cNvCxnSpPr>
            <a:cxnSpLocks/>
          </p:cNvCxnSpPr>
          <p:nvPr/>
        </p:nvCxnSpPr>
        <p:spPr>
          <a:xfrm flipH="1">
            <a:off x="1415994" y="4340221"/>
            <a:ext cx="2064053" cy="485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83D05B9-6967-670C-F258-7E97FFCE500F}"/>
              </a:ext>
            </a:extLst>
          </p:cNvPr>
          <p:cNvCxnSpPr>
            <a:cxnSpLocks/>
          </p:cNvCxnSpPr>
          <p:nvPr/>
        </p:nvCxnSpPr>
        <p:spPr>
          <a:xfrm>
            <a:off x="9969331" y="4340221"/>
            <a:ext cx="384198" cy="485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29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4389-480A-692A-D7E0-9D680038E29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59B1E68-CCA0-1E46-3262-ED22D117E81C}"/>
              </a:ext>
            </a:extLst>
          </p:cNvPr>
          <p:cNvPicPr>
            <a:picLocks noChangeAspect="1"/>
          </p:cNvPicPr>
          <p:nvPr/>
        </p:nvPicPr>
        <p:blipFill>
          <a:blip r:embed="rId2"/>
          <a:stretch>
            <a:fillRect/>
          </a:stretch>
        </p:blipFill>
        <p:spPr>
          <a:xfrm>
            <a:off x="0" y="472104"/>
            <a:ext cx="12192000" cy="5913792"/>
          </a:xfrm>
          <a:prstGeom prst="rect">
            <a:avLst/>
          </a:prstGeom>
        </p:spPr>
      </p:pic>
      <p:sp>
        <p:nvSpPr>
          <p:cNvPr id="5" name="TextBox 4">
            <a:extLst>
              <a:ext uri="{FF2B5EF4-FFF2-40B4-BE49-F238E27FC236}">
                <a16:creationId xmlns:a16="http://schemas.microsoft.com/office/drawing/2014/main" id="{183CD33A-BF9E-7039-A73A-2FBF9C4646F9}"/>
              </a:ext>
            </a:extLst>
          </p:cNvPr>
          <p:cNvSpPr txBox="1"/>
          <p:nvPr/>
        </p:nvSpPr>
        <p:spPr>
          <a:xfrm>
            <a:off x="3925019" y="1862277"/>
            <a:ext cx="3065061" cy="7346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أنسخ نتيجة التحويل لحفظها في ملف </a:t>
            </a:r>
            <a:r>
              <a:rPr lang="fr-FR" sz="2000" b="1" dirty="0" err="1">
                <a:effectLst/>
                <a:latin typeface="Times New Roman" panose="02020603050405020304" pitchFamily="18" charset="0"/>
                <a:ea typeface="Calibri" panose="020F0502020204030204" pitchFamily="34" charset="0"/>
                <a:cs typeface="Arial" panose="020B0604020202020204" pitchFamily="34" charset="0"/>
              </a:rPr>
              <a:t>word</a:t>
            </a:r>
            <a:r>
              <a:rPr lang="ar-DZ" sz="2000" dirty="0">
                <a:effectLst/>
                <a:latin typeface="Calibri" panose="020F0502020204030204" pitchFamily="34" charset="0"/>
                <a:ea typeface="Calibri" panose="020F0502020204030204" pitchFamily="34" charset="0"/>
                <a:cs typeface="Times New Roman" panose="02020603050405020304" pitchFamily="18" charset="0"/>
              </a:rPr>
              <a:t> الخاص بهذا العقد</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D1FD54E-AA09-90EB-746A-2078CE4D3CBA}"/>
              </a:ext>
            </a:extLst>
          </p:cNvPr>
          <p:cNvSpPr/>
          <p:nvPr/>
        </p:nvSpPr>
        <p:spPr>
          <a:xfrm>
            <a:off x="3525520" y="1739894"/>
            <a:ext cx="6482080" cy="464600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 name="TextBox 6">
            <a:extLst>
              <a:ext uri="{FF2B5EF4-FFF2-40B4-BE49-F238E27FC236}">
                <a16:creationId xmlns:a16="http://schemas.microsoft.com/office/drawing/2014/main" id="{E29BC407-9011-1830-7073-0F776025E484}"/>
              </a:ext>
            </a:extLst>
          </p:cNvPr>
          <p:cNvSpPr txBox="1"/>
          <p:nvPr/>
        </p:nvSpPr>
        <p:spPr>
          <a:xfrm>
            <a:off x="599440" y="5294444"/>
            <a:ext cx="6990080" cy="12486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rtl="1">
              <a:lnSpc>
                <a:spcPct val="107000"/>
              </a:lnSpc>
              <a:spcBef>
                <a:spcPts val="0"/>
              </a:spcBef>
              <a:spcAft>
                <a:spcPts val="800"/>
              </a:spcAft>
            </a:pPr>
            <a:r>
              <a:rPr lang="ar-DZ" sz="3600" b="1" dirty="0">
                <a:effectLst/>
                <a:latin typeface="Calibri" panose="020F0502020204030204" pitchFamily="34" charset="0"/>
                <a:ea typeface="Calibri" panose="020F0502020204030204" pitchFamily="34" charset="0"/>
                <a:cs typeface="Times New Roman" panose="02020603050405020304" pitchFamily="18" charset="0"/>
              </a:rPr>
              <a:t>يمكنك التوقف عند هذا الحد أو الانتقال إلى المرحلة الرابعة: مرحلة تحرير العقود...</a:t>
            </a:r>
            <a:endParaRPr lang="fr-FR"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0649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6C70-8B21-1C5A-73FF-CD146F70B2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F8AC2D-3D4B-708D-2826-6C62FA3D8CCD}"/>
              </a:ext>
            </a:extLst>
          </p:cNvPr>
          <p:cNvSpPr>
            <a:spLocks noGrp="1"/>
          </p:cNvSpPr>
          <p:nvPr>
            <p:ph type="title"/>
          </p:nvPr>
        </p:nvSpPr>
        <p:spPr>
          <a:xfrm>
            <a:off x="2679700" y="2766218"/>
            <a:ext cx="6832600" cy="1325563"/>
          </a:xfrm>
        </p:spPr>
        <p:txBody>
          <a:bodyPr/>
          <a:lstStyle/>
          <a:p>
            <a:pPr algn="ctr" rtl="1"/>
            <a:r>
              <a:rPr lang="ar-DZ" sz="4400" dirty="0">
                <a:effectLst/>
                <a:ea typeface="Calibri" panose="020F0502020204030204" pitchFamily="34" charset="0"/>
                <a:cs typeface="Times New Roman" panose="02020603050405020304" pitchFamily="18" charset="0"/>
              </a:rPr>
              <a:t>حذف معلومات إيداع/ استقبال ملف</a:t>
            </a:r>
            <a:endParaRPr lang="fr-FR" b="1" dirty="0"/>
          </a:p>
        </p:txBody>
      </p:sp>
    </p:spTree>
    <p:extLst>
      <p:ext uri="{BB962C8B-B14F-4D97-AF65-F5344CB8AC3E}">
        <p14:creationId xmlns:p14="http://schemas.microsoft.com/office/powerpoint/2010/main" val="2023022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Icône d’ordinateur">
            <a:extLst>
              <a:ext uri="{FF2B5EF4-FFF2-40B4-BE49-F238E27FC236}">
                <a16:creationId xmlns:a16="http://schemas.microsoft.com/office/drawing/2014/main" id="{39D165CF-824D-2EF0-F176-FD537425CBE4}"/>
              </a:ext>
            </a:extLst>
          </p:cNvPr>
          <p:cNvPicPr>
            <a:picLocks noChangeAspect="1"/>
          </p:cNvPicPr>
          <p:nvPr/>
        </p:nvPicPr>
        <p:blipFill>
          <a:blip r:embed="rId2"/>
          <a:stretch>
            <a:fillRect/>
          </a:stretch>
        </p:blipFill>
        <p:spPr>
          <a:xfrm>
            <a:off x="0" y="355224"/>
            <a:ext cx="12192000" cy="6147552"/>
          </a:xfrm>
          <a:prstGeom prst="rect">
            <a:avLst/>
          </a:prstGeom>
        </p:spPr>
      </p:pic>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3A7043F0-21AE-9E41-6826-8CCA2FD1AA35}"/>
              </a:ext>
            </a:extLst>
          </p:cNvPr>
          <p:cNvPicPr>
            <a:picLocks noChangeAspect="1"/>
          </p:cNvPicPr>
          <p:nvPr/>
        </p:nvPicPr>
        <p:blipFill>
          <a:blip r:embed="rId2"/>
          <a:srcRect l="55969" t="20884" r="36885" b="74485"/>
          <a:stretch>
            <a:fillRect/>
          </a:stretch>
        </p:blipFill>
        <p:spPr>
          <a:xfrm>
            <a:off x="5358442" y="1947206"/>
            <a:ext cx="1689728" cy="552090"/>
          </a:xfrm>
          <a:prstGeom prst="rect">
            <a:avLst/>
          </a:prstGeom>
          <a:ln w="19050">
            <a:solidFill>
              <a:schemeClr val="tx1"/>
            </a:solidFill>
          </a:ln>
        </p:spPr>
      </p:pic>
      <p:grpSp>
        <p:nvGrpSpPr>
          <p:cNvPr id="11" name="Groupe 10">
            <a:extLst>
              <a:ext uri="{FF2B5EF4-FFF2-40B4-BE49-F238E27FC236}">
                <a16:creationId xmlns:a16="http://schemas.microsoft.com/office/drawing/2014/main" id="{249DF7AC-A7A1-B119-51FB-5821874E0B33}"/>
              </a:ext>
            </a:extLst>
          </p:cNvPr>
          <p:cNvGrpSpPr/>
          <p:nvPr/>
        </p:nvGrpSpPr>
        <p:grpSpPr>
          <a:xfrm>
            <a:off x="5358442" y="1625266"/>
            <a:ext cx="2360538" cy="874031"/>
            <a:chOff x="6779091" y="5371769"/>
            <a:chExt cx="2813139" cy="920280"/>
          </a:xfrm>
        </p:grpSpPr>
        <p:cxnSp>
          <p:nvCxnSpPr>
            <p:cNvPr id="7" name="Connecteur droit 6">
              <a:extLst>
                <a:ext uri="{FF2B5EF4-FFF2-40B4-BE49-F238E27FC236}">
                  <a16:creationId xmlns:a16="http://schemas.microsoft.com/office/drawing/2014/main" id="{2AEAC621-1624-B8B2-5CBD-6324BE32F8DF}"/>
                </a:ext>
              </a:extLst>
            </p:cNvPr>
            <p:cNvCxnSpPr>
              <a:cxnSpLocks/>
            </p:cNvCxnSpPr>
            <p:nvPr/>
          </p:nvCxnSpPr>
          <p:spPr>
            <a:xfrm flipH="1">
              <a:off x="8792801" y="5681007"/>
              <a:ext cx="799429" cy="611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B3E8F0B5-154B-10A8-CC2B-C30E6AB89259}"/>
                </a:ext>
              </a:extLst>
            </p:cNvPr>
            <p:cNvCxnSpPr>
              <a:cxnSpLocks/>
            </p:cNvCxnSpPr>
            <p:nvPr/>
          </p:nvCxnSpPr>
          <p:spPr>
            <a:xfrm flipH="1">
              <a:off x="8792801" y="5387639"/>
              <a:ext cx="799429" cy="323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0825997-E96E-9C67-3E58-A5C4FCD83FE2}"/>
                </a:ext>
              </a:extLst>
            </p:cNvPr>
            <p:cNvCxnSpPr>
              <a:cxnSpLocks/>
            </p:cNvCxnSpPr>
            <p:nvPr/>
          </p:nvCxnSpPr>
          <p:spPr>
            <a:xfrm flipH="1">
              <a:off x="6779091" y="5371769"/>
              <a:ext cx="1723251" cy="338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5DD32E9-407D-77B0-5F66-347174174857}"/>
                </a:ext>
              </a:extLst>
            </p:cNvPr>
            <p:cNvSpPr/>
            <p:nvPr/>
          </p:nvSpPr>
          <p:spPr>
            <a:xfrm>
              <a:off x="8502342" y="5377125"/>
              <a:ext cx="1089888" cy="3038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2" name="Straight Arrow Connector 4">
            <a:extLst>
              <a:ext uri="{FF2B5EF4-FFF2-40B4-BE49-F238E27FC236}">
                <a16:creationId xmlns:a16="http://schemas.microsoft.com/office/drawing/2014/main" id="{E727602C-A21C-327D-03EB-5A71D2AB1B24}"/>
              </a:ext>
            </a:extLst>
          </p:cNvPr>
          <p:cNvCxnSpPr>
            <a:cxnSpLocks/>
            <a:stCxn id="23" idx="0"/>
          </p:cNvCxnSpPr>
          <p:nvPr/>
        </p:nvCxnSpPr>
        <p:spPr>
          <a:xfrm flipV="1">
            <a:off x="4987351" y="2543289"/>
            <a:ext cx="576687" cy="69479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a16="http://schemas.microsoft.com/office/drawing/2014/main" id="{6FBE089F-30F0-D0A5-C0E2-DB0EB3873189}"/>
              </a:ext>
            </a:extLst>
          </p:cNvPr>
          <p:cNvSpPr txBox="1"/>
          <p:nvPr/>
        </p:nvSpPr>
        <p:spPr>
          <a:xfrm>
            <a:off x="3237470" y="3238085"/>
            <a:ext cx="3499761" cy="1258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400" dirty="0">
                <a:effectLst/>
                <a:latin typeface="Calibri" panose="020F0502020204030204" pitchFamily="34" charset="0"/>
                <a:ea typeface="Calibri" panose="020F0502020204030204" pitchFamily="34" charset="0"/>
                <a:cs typeface="Times New Roman" panose="02020603050405020304" pitchFamily="18" charset="0"/>
              </a:rPr>
              <a:t>يمكن حذف بيانات الإيداع بالدخول إلى </a:t>
            </a:r>
            <a:r>
              <a:rPr lang="ar-DZ" sz="2400" b="1" dirty="0">
                <a:effectLst/>
                <a:latin typeface="Calibri" panose="020F0502020204030204" pitchFamily="34" charset="0"/>
                <a:ea typeface="Calibri" panose="020F0502020204030204" pitchFamily="34" charset="0"/>
                <a:cs typeface="Times New Roman" panose="02020603050405020304" pitchFamily="18" charset="0"/>
              </a:rPr>
              <a:t>"معلومات الإيداع" </a:t>
            </a:r>
            <a:r>
              <a:rPr lang="ar-DZ" sz="2400" dirty="0">
                <a:effectLst/>
                <a:latin typeface="Calibri" panose="020F0502020204030204" pitchFamily="34" charset="0"/>
                <a:ea typeface="Calibri" panose="020F0502020204030204" pitchFamily="34" charset="0"/>
                <a:cs typeface="Times New Roman" panose="02020603050405020304" pitchFamily="18" charset="0"/>
              </a:rPr>
              <a:t>ثم الضغط على زر </a:t>
            </a:r>
            <a:r>
              <a:rPr lang="ar-DZ" sz="2400" b="1" dirty="0">
                <a:effectLst/>
                <a:latin typeface="Calibri" panose="020F0502020204030204" pitchFamily="34" charset="0"/>
                <a:ea typeface="Calibri" panose="020F0502020204030204" pitchFamily="34" charset="0"/>
                <a:cs typeface="Times New Roman" panose="02020603050405020304" pitchFamily="18" charset="0"/>
              </a:rPr>
              <a:t>"حذف البيانات"</a:t>
            </a:r>
            <a:endParaRPr lang="fr-FR"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3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28CF6-A79B-5009-CF6E-4DD229F326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5869F8-23AB-3A41-5CE9-AA27037DA2D0}"/>
              </a:ext>
            </a:extLst>
          </p:cNvPr>
          <p:cNvSpPr>
            <a:spLocks noGrp="1"/>
          </p:cNvSpPr>
          <p:nvPr>
            <p:ph type="title"/>
          </p:nvPr>
        </p:nvSpPr>
        <p:spPr>
          <a:xfrm>
            <a:off x="838200" y="1401022"/>
            <a:ext cx="10515600" cy="4055955"/>
          </a:xfrm>
        </p:spPr>
        <p:txBody>
          <a:bodyPr>
            <a:noAutofit/>
          </a:bodyPr>
          <a:lstStyle/>
          <a:p>
            <a:pPr algn="r" rtl="1"/>
            <a:r>
              <a:rPr lang="ar-DZ" sz="2400" b="1" dirty="0"/>
              <a:t>النتيجة المُحققة: </a:t>
            </a:r>
            <a:br>
              <a:rPr lang="ar-DZ" sz="2400" dirty="0"/>
            </a:br>
            <a:r>
              <a:rPr lang="ar-DZ" sz="2400" dirty="0"/>
              <a:t>نهدف من خلال هذه العمليات إلى تبسيط ورقمنة المهام اليومية للموثق وكُتَّابه من خلال تنظيم عملية استقبال العقد في استمارة خاصة تُدرج فيها كل تفاصيل العقد والملاحظات المتعلقة به والتي يمكن تعديلها في أي وقت.</a:t>
            </a:r>
            <a:br>
              <a:rPr lang="fr-FR" sz="2400" dirty="0"/>
            </a:br>
            <a:br>
              <a:rPr lang="ar-DZ" sz="2400" dirty="0"/>
            </a:br>
            <a:r>
              <a:rPr lang="ar-DZ" sz="2400" dirty="0"/>
              <a:t>وفي مسعى الإدارة الرقمية للوثائق وأمن البيانات</a:t>
            </a:r>
            <a:r>
              <a:rPr lang="ar-SA" sz="2400" dirty="0"/>
              <a:t> إلى تسهيل</a:t>
            </a:r>
            <a:r>
              <a:rPr lang="fr-FR" sz="2400" dirty="0"/>
              <a:t> </a:t>
            </a:r>
            <a:r>
              <a:rPr lang="ar-DZ" sz="2400" dirty="0"/>
              <a:t>ال</a:t>
            </a:r>
            <a:r>
              <a:rPr lang="ar-SA" sz="2400" dirty="0" err="1"/>
              <a:t>رقمنة</a:t>
            </a:r>
            <a:r>
              <a:rPr lang="ar-DZ" sz="2400" dirty="0"/>
              <a:t>، تسمح </a:t>
            </a:r>
            <a:r>
              <a:rPr lang="ar-DZ" sz="2400" b="1" dirty="0"/>
              <a:t>"إضافة نجم" (</a:t>
            </a:r>
            <a:r>
              <a:rPr lang="en-US" sz="2400" b="1" dirty="0"/>
              <a:t>Plugin NEJM</a:t>
            </a:r>
            <a:r>
              <a:rPr lang="ar-DZ" sz="2400" b="1" dirty="0"/>
              <a:t>) </a:t>
            </a:r>
            <a:r>
              <a:rPr lang="ar-DZ" sz="2400" dirty="0"/>
              <a:t>بمسح الوثائق المودعة لدى مكتب التوثيق بشكل آمن وسريع لحفظها في الخادم المُخصص، مما يضمن أمن البيانات وي</a:t>
            </a:r>
            <a:r>
              <a:rPr lang="ar-SA" sz="2400" dirty="0"/>
              <a:t>َ</a:t>
            </a:r>
            <a:r>
              <a:rPr lang="ar-DZ" sz="2400" dirty="0"/>
              <a:t>حُول دون تراكم الأرشيف الورقي ويَحفظ نسخة رقمية منه في حال تلف الأرشيف الورقي أو ضياع جزء منه.</a:t>
            </a:r>
            <a:br>
              <a:rPr lang="fr-FR" sz="2400" dirty="0"/>
            </a:br>
            <a:br>
              <a:rPr lang="ar-DZ" sz="2400" dirty="0"/>
            </a:br>
            <a:r>
              <a:rPr lang="ar-DZ" sz="2400" dirty="0"/>
              <a:t>وعلاوة على كل ما سبق، تسمح تقنية التعرف الضوئي على الحروف المدرجة حصريا في نظام الموثق الجزائري باسترجاع النصوص المتضمنة في الوثائق المودعة لإعادة استخدامها عند تحرير العقد، وبذلك يتجنب الموثق وكُتَّابه عناء نقل النص يدويا بأداء المهام التي تستغرق ساعات أو أيام في ثوانٍ معدودة.</a:t>
            </a:r>
          </a:p>
        </p:txBody>
      </p:sp>
    </p:spTree>
    <p:extLst>
      <p:ext uri="{BB962C8B-B14F-4D97-AF65-F5344CB8AC3E}">
        <p14:creationId xmlns:p14="http://schemas.microsoft.com/office/powerpoint/2010/main" val="251731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A430-A5C4-868B-9C79-5224A99295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909BDA-3ADE-60AA-A39A-847E072B2167}"/>
              </a:ext>
            </a:extLst>
          </p:cNvPr>
          <p:cNvSpPr>
            <a:spLocks noGrp="1"/>
          </p:cNvSpPr>
          <p:nvPr>
            <p:ph type="title"/>
          </p:nvPr>
        </p:nvSpPr>
        <p:spPr>
          <a:xfrm>
            <a:off x="838200" y="2215978"/>
            <a:ext cx="10515600" cy="2426044"/>
          </a:xfrm>
        </p:spPr>
        <p:txBody>
          <a:bodyPr>
            <a:normAutofit/>
          </a:bodyPr>
          <a:lstStyle/>
          <a:p>
            <a:pPr algn="ctr" rtl="1">
              <a:lnSpc>
                <a:spcPct val="107000"/>
              </a:lnSpc>
              <a:spcAft>
                <a:spcPts val="800"/>
              </a:spcAft>
            </a:pPr>
            <a:r>
              <a:rPr lang="ar-DZ" sz="3600" b="1" dirty="0">
                <a:effectLst/>
                <a:latin typeface="Calibri" panose="020F0502020204030204" pitchFamily="34" charset="0"/>
                <a:ea typeface="Calibri" panose="020F0502020204030204" pitchFamily="34" charset="0"/>
                <a:cs typeface="Times New Roman" panose="02020603050405020304" pitchFamily="18" charset="0"/>
              </a:rPr>
              <a:t>تمهيد حول تحرير العقود</a:t>
            </a:r>
            <a:br>
              <a:rPr lang="ar-DZ" sz="3600" b="1" dirty="0">
                <a:effectLst/>
                <a:latin typeface="Calibri" panose="020F0502020204030204" pitchFamily="34" charset="0"/>
                <a:ea typeface="Calibri" panose="020F0502020204030204" pitchFamily="34" charset="0"/>
                <a:cs typeface="Times New Roman" panose="02020603050405020304" pitchFamily="18" charset="0"/>
              </a:rPr>
            </a:br>
            <a:r>
              <a:rPr lang="ar-DZ" sz="3600" b="1" dirty="0">
                <a:effectLst/>
                <a:latin typeface="Calibri" panose="020F0502020204030204" pitchFamily="34" charset="0"/>
                <a:ea typeface="Calibri" panose="020F0502020204030204" pitchFamily="34" charset="0"/>
                <a:cs typeface="Times New Roman" panose="02020603050405020304" pitchFamily="18" charset="0"/>
              </a:rPr>
              <a:t> ( تجد كل الخطوات بالتفصيل في الفيديو القادم)</a:t>
            </a:r>
            <a:endParaRPr lang="fr-FR"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768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9F7F6-E870-5DF3-A3B9-A17703A301ED}"/>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33D629DF-31CA-021B-15DD-B59B556BCFFB}"/>
              </a:ext>
            </a:extLst>
          </p:cNvPr>
          <p:cNvPicPr>
            <a:picLocks noChangeAspect="1"/>
          </p:cNvPicPr>
          <p:nvPr/>
        </p:nvPicPr>
        <p:blipFill>
          <a:blip r:embed="rId2"/>
          <a:stretch>
            <a:fillRect/>
          </a:stretch>
        </p:blipFill>
        <p:spPr>
          <a:xfrm>
            <a:off x="0" y="489209"/>
            <a:ext cx="12192000" cy="6050459"/>
          </a:xfrm>
          <a:prstGeom prst="rect">
            <a:avLst/>
          </a:prstGeom>
        </p:spPr>
      </p:pic>
      <p:sp>
        <p:nvSpPr>
          <p:cNvPr id="4" name="TextBox 3">
            <a:extLst>
              <a:ext uri="{FF2B5EF4-FFF2-40B4-BE49-F238E27FC236}">
                <a16:creationId xmlns:a16="http://schemas.microsoft.com/office/drawing/2014/main" id="{0B9C3C29-9A2F-03D2-A40E-9F97F1E2878B}"/>
              </a:ext>
            </a:extLst>
          </p:cNvPr>
          <p:cNvSpPr txBox="1"/>
          <p:nvPr/>
        </p:nvSpPr>
        <p:spPr>
          <a:xfrm>
            <a:off x="3610610" y="3194174"/>
            <a:ext cx="2966720"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أُنقر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"تحرير العقد"</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8C190D6-0F5D-37B9-6A76-DD8226ACD577}"/>
              </a:ext>
            </a:extLst>
          </p:cNvPr>
          <p:cNvSpPr/>
          <p:nvPr/>
        </p:nvSpPr>
        <p:spPr>
          <a:xfrm>
            <a:off x="8067040" y="2071275"/>
            <a:ext cx="1076960" cy="3302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Straight Arrow Connector 5">
            <a:extLst>
              <a:ext uri="{FF2B5EF4-FFF2-40B4-BE49-F238E27FC236}">
                <a16:creationId xmlns:a16="http://schemas.microsoft.com/office/drawing/2014/main" id="{0FC29F53-C41A-8A01-E750-FFC2C39A19B1}"/>
              </a:ext>
            </a:extLst>
          </p:cNvPr>
          <p:cNvCxnSpPr>
            <a:cxnSpLocks/>
          </p:cNvCxnSpPr>
          <p:nvPr/>
        </p:nvCxnSpPr>
        <p:spPr>
          <a:xfrm flipV="1">
            <a:off x="6078220" y="2240055"/>
            <a:ext cx="1976120" cy="9541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123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3B5C-84AD-B0C1-E839-9075A82E1D2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E8806BA-74EF-DC2B-2856-C0ABF32C9A4F}"/>
              </a:ext>
            </a:extLst>
          </p:cNvPr>
          <p:cNvPicPr>
            <a:picLocks noChangeAspect="1"/>
          </p:cNvPicPr>
          <p:nvPr/>
        </p:nvPicPr>
        <p:blipFill>
          <a:blip r:embed="rId2"/>
          <a:stretch>
            <a:fillRect/>
          </a:stretch>
        </p:blipFill>
        <p:spPr>
          <a:xfrm>
            <a:off x="0" y="470179"/>
            <a:ext cx="12192000" cy="5917642"/>
          </a:xfrm>
          <a:prstGeom prst="rect">
            <a:avLst/>
          </a:prstGeom>
        </p:spPr>
      </p:pic>
      <p:sp>
        <p:nvSpPr>
          <p:cNvPr id="2" name="TextBox 3">
            <a:extLst>
              <a:ext uri="{FF2B5EF4-FFF2-40B4-BE49-F238E27FC236}">
                <a16:creationId xmlns:a16="http://schemas.microsoft.com/office/drawing/2014/main" id="{EEAAEB44-32A4-1A32-A637-2C20E3C3BEB8}"/>
              </a:ext>
            </a:extLst>
          </p:cNvPr>
          <p:cNvSpPr txBox="1"/>
          <p:nvPr/>
        </p:nvSpPr>
        <p:spPr>
          <a:xfrm>
            <a:off x="4550648" y="3129105"/>
            <a:ext cx="2966720" cy="4053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sz="2000" dirty="0">
                <a:effectLst/>
                <a:latin typeface="Calibri" panose="020F0502020204030204" pitchFamily="34" charset="0"/>
                <a:ea typeface="Calibri" panose="020F0502020204030204" pitchFamily="34" charset="0"/>
                <a:cs typeface="Times New Roman" panose="02020603050405020304" pitchFamily="18" charset="0"/>
              </a:rPr>
              <a:t>أُنقر على زر </a:t>
            </a:r>
            <a:r>
              <a:rPr lang="ar-DZ" sz="2000" b="1" dirty="0">
                <a:effectLst/>
                <a:latin typeface="Calibri" panose="020F0502020204030204" pitchFamily="34" charset="0"/>
                <a:ea typeface="Calibri" panose="020F0502020204030204" pitchFamily="34" charset="0"/>
                <a:cs typeface="Times New Roman" panose="02020603050405020304" pitchFamily="18" charset="0"/>
              </a:rPr>
              <a:t>"فتح ملف"</a:t>
            </a:r>
            <a:endParaRPr lang="fr-FR"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30FE72-2E85-DC10-7D05-011EB1EE70B9}"/>
              </a:ext>
            </a:extLst>
          </p:cNvPr>
          <p:cNvSpPr/>
          <p:nvPr/>
        </p:nvSpPr>
        <p:spPr>
          <a:xfrm>
            <a:off x="9280733" y="2507111"/>
            <a:ext cx="828942" cy="3302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5">
            <a:extLst>
              <a:ext uri="{FF2B5EF4-FFF2-40B4-BE49-F238E27FC236}">
                <a16:creationId xmlns:a16="http://schemas.microsoft.com/office/drawing/2014/main" id="{B63ED648-C54C-A53C-71C8-CCF9D48306CE}"/>
              </a:ext>
            </a:extLst>
          </p:cNvPr>
          <p:cNvCxnSpPr>
            <a:cxnSpLocks/>
          </p:cNvCxnSpPr>
          <p:nvPr/>
        </p:nvCxnSpPr>
        <p:spPr>
          <a:xfrm flipV="1">
            <a:off x="7517368" y="2666288"/>
            <a:ext cx="1763365" cy="6413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39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FA51-D4B5-0385-2684-50729EA059A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22AE272-A5D1-3100-F5F0-CB54937E648A}"/>
              </a:ext>
            </a:extLst>
          </p:cNvPr>
          <p:cNvPicPr>
            <a:picLocks noChangeAspect="1"/>
          </p:cNvPicPr>
          <p:nvPr/>
        </p:nvPicPr>
        <p:blipFill>
          <a:blip r:embed="rId2"/>
          <a:stretch>
            <a:fillRect/>
          </a:stretch>
        </p:blipFill>
        <p:spPr>
          <a:xfrm>
            <a:off x="0" y="473758"/>
            <a:ext cx="12192000" cy="5910484"/>
          </a:xfrm>
          <a:prstGeom prst="rect">
            <a:avLst/>
          </a:prstGeom>
        </p:spPr>
      </p:pic>
      <p:sp>
        <p:nvSpPr>
          <p:cNvPr id="4" name="TextBox 3">
            <a:extLst>
              <a:ext uri="{FF2B5EF4-FFF2-40B4-BE49-F238E27FC236}">
                <a16:creationId xmlns:a16="http://schemas.microsoft.com/office/drawing/2014/main" id="{120C5CC0-08A4-C2F8-65F0-B7EDEE1B8E2D}"/>
              </a:ext>
            </a:extLst>
          </p:cNvPr>
          <p:cNvSpPr txBox="1"/>
          <p:nvPr/>
        </p:nvSpPr>
        <p:spPr>
          <a:xfrm>
            <a:off x="165100" y="2032785"/>
            <a:ext cx="3522980" cy="7730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Times New Roman" panose="02020603050405020304" pitchFamily="18" charset="0"/>
              </a:rPr>
              <a:t>اختر نموذجا من بين النماذج المُعدّة من طرفك </a:t>
            </a:r>
          </a:p>
          <a:p>
            <a:pPr lvl="0" algn="ctr" rtl="1">
              <a:lnSpc>
                <a:spcPct val="107000"/>
              </a:lnSpc>
              <a:spcAft>
                <a:spcPts val="800"/>
              </a:spcAft>
            </a:pPr>
            <a:r>
              <a:rPr lang="ar-DZ" dirty="0">
                <a:effectLst/>
                <a:latin typeface="Calibri" panose="020F0502020204030204" pitchFamily="34" charset="0"/>
                <a:ea typeface="Calibri" panose="020F0502020204030204" pitchFamily="34" charset="0"/>
                <a:cs typeface="Times New Roman" panose="02020603050405020304" pitchFamily="18" charset="0"/>
              </a:rPr>
              <a:t>أو من بين النماذج المقترحة من طرف النظام</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Connecteur droit avec flèche 8">
            <a:extLst>
              <a:ext uri="{FF2B5EF4-FFF2-40B4-BE49-F238E27FC236}">
                <a16:creationId xmlns:a16="http://schemas.microsoft.com/office/drawing/2014/main" id="{1F42886D-4817-3691-4315-9B00AF14B7A7}"/>
              </a:ext>
            </a:extLst>
          </p:cNvPr>
          <p:cNvCxnSpPr>
            <a:cxnSpLocks/>
          </p:cNvCxnSpPr>
          <p:nvPr/>
        </p:nvCxnSpPr>
        <p:spPr>
          <a:xfrm flipV="1">
            <a:off x="3688080" y="1828800"/>
            <a:ext cx="3383280" cy="7848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D1369F6-F033-CD6F-DD92-FE80BC42B6B6}"/>
              </a:ext>
            </a:extLst>
          </p:cNvPr>
          <p:cNvCxnSpPr>
            <a:cxnSpLocks/>
          </p:cNvCxnSpPr>
          <p:nvPr/>
        </p:nvCxnSpPr>
        <p:spPr>
          <a:xfrm flipV="1">
            <a:off x="3688080" y="1889760"/>
            <a:ext cx="1485900" cy="723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EFD07C3A-CFD1-DCA7-383A-47B710C71248}"/>
              </a:ext>
            </a:extLst>
          </p:cNvPr>
          <p:cNvCxnSpPr>
            <a:cxnSpLocks/>
          </p:cNvCxnSpPr>
          <p:nvPr/>
        </p:nvCxnSpPr>
        <p:spPr>
          <a:xfrm>
            <a:off x="3688080" y="2613611"/>
            <a:ext cx="1935480" cy="815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55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4B9A6-3612-84FA-2649-4368E8624441}"/>
              </a:ext>
            </a:extLst>
          </p:cNvPr>
          <p:cNvSpPr txBox="1"/>
          <p:nvPr/>
        </p:nvSpPr>
        <p:spPr>
          <a:xfrm>
            <a:off x="1899920" y="2866249"/>
            <a:ext cx="8392160" cy="112550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DZ" sz="6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شكراً على حسن المتابعة</a:t>
            </a:r>
            <a:endParaRPr kumimoji="0" lang="fr-FR"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952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6409-AC3A-5F68-93AF-7CE5DF3D7D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42461A-7121-3BD6-EF86-6CC2990D8C5E}"/>
              </a:ext>
            </a:extLst>
          </p:cNvPr>
          <p:cNvSpPr>
            <a:spLocks noGrp="1"/>
          </p:cNvSpPr>
          <p:nvPr>
            <p:ph type="title"/>
          </p:nvPr>
        </p:nvSpPr>
        <p:spPr>
          <a:xfrm>
            <a:off x="838200" y="2766218"/>
            <a:ext cx="10515600" cy="1325563"/>
          </a:xfrm>
        </p:spPr>
        <p:txBody>
          <a:bodyPr/>
          <a:lstStyle/>
          <a:p>
            <a:pPr algn="ctr" rtl="1"/>
            <a:r>
              <a:rPr lang="ar-DZ" dirty="0"/>
              <a:t>المرحلة الأولى: إستقبال ملف العقد</a:t>
            </a:r>
            <a:endParaRPr lang="fr-FR" dirty="0"/>
          </a:p>
        </p:txBody>
      </p:sp>
    </p:spTree>
    <p:extLst>
      <p:ext uri="{BB962C8B-B14F-4D97-AF65-F5344CB8AC3E}">
        <p14:creationId xmlns:p14="http://schemas.microsoft.com/office/powerpoint/2010/main" val="314278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93205-59BA-2FE4-0D57-59007C6134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3A584AD-EDE4-8C5F-641C-FADC35493954}"/>
              </a:ext>
            </a:extLst>
          </p:cNvPr>
          <p:cNvPicPr>
            <a:picLocks noChangeAspect="1"/>
          </p:cNvPicPr>
          <p:nvPr/>
        </p:nvPicPr>
        <p:blipFill>
          <a:blip r:embed="rId2"/>
          <a:stretch>
            <a:fillRect/>
          </a:stretch>
        </p:blipFill>
        <p:spPr>
          <a:xfrm>
            <a:off x="0" y="483454"/>
            <a:ext cx="12192000" cy="5891092"/>
          </a:xfrm>
          <a:prstGeom prst="rect">
            <a:avLst/>
          </a:prstGeom>
        </p:spPr>
      </p:pic>
      <p:sp>
        <p:nvSpPr>
          <p:cNvPr id="3" name="TextBox 2">
            <a:extLst>
              <a:ext uri="{FF2B5EF4-FFF2-40B4-BE49-F238E27FC236}">
                <a16:creationId xmlns:a16="http://schemas.microsoft.com/office/drawing/2014/main" id="{96D3B475-950B-7575-D73D-E9C5C789A1D6}"/>
              </a:ext>
            </a:extLst>
          </p:cNvPr>
          <p:cNvSpPr txBox="1"/>
          <p:nvPr/>
        </p:nvSpPr>
        <p:spPr>
          <a:xfrm>
            <a:off x="7332955" y="37792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effectLst/>
                <a:ea typeface="Calibri" panose="020F0502020204030204" pitchFamily="34" charset="0"/>
                <a:cs typeface="Times New Roman" panose="02020603050405020304" pitchFamily="18" charset="0"/>
              </a:rPr>
              <a:t>لُج إلى نظام الموثق وأدخل اسم المستخدم وكلمة المرور</a:t>
            </a:r>
            <a:endParaRPr lang="fr-FR" sz="3200" dirty="0"/>
          </a:p>
        </p:txBody>
      </p:sp>
    </p:spTree>
    <p:extLst>
      <p:ext uri="{BB962C8B-B14F-4D97-AF65-F5344CB8AC3E}">
        <p14:creationId xmlns:p14="http://schemas.microsoft.com/office/powerpoint/2010/main" val="190443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AC435D-A81A-B17A-7F2B-E1643CFC9538}"/>
              </a:ext>
            </a:extLst>
          </p:cNvPr>
          <p:cNvPicPr>
            <a:picLocks noChangeAspect="1"/>
          </p:cNvPicPr>
          <p:nvPr/>
        </p:nvPicPr>
        <p:blipFill>
          <a:blip r:embed="rId2"/>
          <a:stretch>
            <a:fillRect/>
          </a:stretch>
        </p:blipFill>
        <p:spPr>
          <a:xfrm>
            <a:off x="0" y="468907"/>
            <a:ext cx="12192000" cy="5920185"/>
          </a:xfrm>
          <a:prstGeom prst="rect">
            <a:avLst/>
          </a:prstGeom>
        </p:spPr>
      </p:pic>
      <p:sp>
        <p:nvSpPr>
          <p:cNvPr id="2" name="Titre 1">
            <a:extLst>
              <a:ext uri="{FF2B5EF4-FFF2-40B4-BE49-F238E27FC236}">
                <a16:creationId xmlns:a16="http://schemas.microsoft.com/office/drawing/2014/main" id="{BC9FF738-DC2A-8016-57AE-A374E4A04799}"/>
              </a:ext>
            </a:extLst>
          </p:cNvPr>
          <p:cNvSpPr>
            <a:spLocks noGrp="1"/>
          </p:cNvSpPr>
          <p:nvPr>
            <p:ph type="title"/>
          </p:nvPr>
        </p:nvSpPr>
        <p:spPr>
          <a:xfrm>
            <a:off x="5285172" y="1180732"/>
            <a:ext cx="6906828" cy="1367159"/>
          </a:xfrm>
          <a:solidFill>
            <a:schemeClr val="bg1"/>
          </a:solidFill>
          <a:ln w="19050">
            <a:solidFill>
              <a:srgbClr val="FF0000"/>
            </a:solidFill>
          </a:ln>
        </p:spPr>
        <p:txBody>
          <a:bodyPr>
            <a:normAutofit/>
          </a:bodyPr>
          <a:lstStyle/>
          <a:p>
            <a:pPr algn="ctr" rtl="1">
              <a:lnSpc>
                <a:spcPct val="107000"/>
              </a:lnSpc>
              <a:spcAft>
                <a:spcPts val="800"/>
              </a:spcAft>
            </a:pPr>
            <a:r>
              <a:rPr lang="ar-DZ" sz="3200" dirty="0">
                <a:effectLst/>
                <a:latin typeface="Calibri" panose="020F0502020204030204" pitchFamily="34" charset="0"/>
                <a:ea typeface="Calibri" panose="020F0502020204030204" pitchFamily="34" charset="0"/>
                <a:cs typeface="Times New Roman" panose="02020603050405020304" pitchFamily="18" charset="0"/>
              </a:rPr>
              <a:t>1) قبل البدء بالتحرير، قم باختيار نسخة التطبيق التي تريد استعمالها (</a:t>
            </a:r>
            <a:r>
              <a:rPr lang="ar-DZ" sz="3200" b="1" dirty="0">
                <a:effectLst/>
                <a:latin typeface="Calibri" panose="020F0502020204030204" pitchFamily="34" charset="0"/>
                <a:ea typeface="Calibri" panose="020F0502020204030204" pitchFamily="34" charset="0"/>
                <a:cs typeface="Times New Roman" panose="02020603050405020304" pitchFamily="18" charset="0"/>
              </a:rPr>
              <a:t>الإصدار </a:t>
            </a:r>
            <a:r>
              <a:rPr lang="fr-FR" sz="3200" b="1" dirty="0">
                <a:effectLst/>
                <a:latin typeface="Times New Roman" panose="02020603050405020304" pitchFamily="18" charset="0"/>
                <a:ea typeface="Calibri" panose="020F0502020204030204" pitchFamily="34" charset="0"/>
                <a:cs typeface="Arial" panose="020B0604020202020204" pitchFamily="34" charset="0"/>
              </a:rPr>
              <a:t>x.3</a:t>
            </a:r>
            <a:r>
              <a:rPr lang="ar-DZ" sz="3200" dirty="0">
                <a:effectLst/>
                <a:latin typeface="Calibri" panose="020F0502020204030204" pitchFamily="34" charset="0"/>
                <a:ea typeface="Calibri" panose="020F0502020204030204" pitchFamily="34" charset="0"/>
                <a:cs typeface="Times New Roman" panose="02020603050405020304" pitchFamily="18" charset="0"/>
              </a:rPr>
              <a:t> أو </a:t>
            </a:r>
            <a:r>
              <a:rPr lang="ar-DZ" sz="3200" b="1" dirty="0">
                <a:effectLst/>
                <a:latin typeface="Calibri" panose="020F0502020204030204" pitchFamily="34" charset="0"/>
                <a:ea typeface="Calibri" panose="020F0502020204030204" pitchFamily="34" charset="0"/>
                <a:cs typeface="Times New Roman" panose="02020603050405020304" pitchFamily="18" charset="0"/>
              </a:rPr>
              <a:t>الإصدار </a:t>
            </a:r>
            <a:r>
              <a:rPr lang="fr-FR" sz="3200" b="1" dirty="0">
                <a:effectLst/>
                <a:latin typeface="Times New Roman" panose="02020603050405020304" pitchFamily="18" charset="0"/>
                <a:ea typeface="Calibri" panose="020F0502020204030204" pitchFamily="34" charset="0"/>
                <a:cs typeface="Arial" panose="020B0604020202020204" pitchFamily="34" charset="0"/>
              </a:rPr>
              <a:t>x.4</a:t>
            </a:r>
            <a:r>
              <a:rPr lang="ar-DZ" sz="3200" dirty="0">
                <a:effectLst/>
                <a:latin typeface="Calibri" panose="020F0502020204030204" pitchFamily="34"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Connecteur droit avec flèche 5">
            <a:extLst>
              <a:ext uri="{FF2B5EF4-FFF2-40B4-BE49-F238E27FC236}">
                <a16:creationId xmlns:a16="http://schemas.microsoft.com/office/drawing/2014/main" id="{06155E4A-77AB-0961-1023-54788C118962}"/>
              </a:ext>
            </a:extLst>
          </p:cNvPr>
          <p:cNvCxnSpPr>
            <a:cxnSpLocks/>
          </p:cNvCxnSpPr>
          <p:nvPr/>
        </p:nvCxnSpPr>
        <p:spPr>
          <a:xfrm flipH="1" flipV="1">
            <a:off x="1331650" y="967666"/>
            <a:ext cx="1518082" cy="17866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0B46A0CF-1639-0FB5-5972-83F9322F1340}"/>
              </a:ext>
            </a:extLst>
          </p:cNvPr>
          <p:cNvSpPr txBox="1">
            <a:spLocks/>
          </p:cNvSpPr>
          <p:nvPr/>
        </p:nvSpPr>
        <p:spPr>
          <a:xfrm>
            <a:off x="136124" y="2754295"/>
            <a:ext cx="6258757"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Aft>
                <a:spcPts val="800"/>
              </a:spcAft>
            </a:pPr>
            <a:r>
              <a:rPr lang="ar-DZ" sz="2800" dirty="0">
                <a:latin typeface="Calibri" panose="020F0502020204030204" pitchFamily="34" charset="0"/>
                <a:ea typeface="Calibri" panose="020F0502020204030204" pitchFamily="34" charset="0"/>
                <a:cs typeface="Times New Roman" panose="02020603050405020304" pitchFamily="18" charset="0"/>
              </a:rPr>
              <a:t>2) للقيام بذلك انقر على اسم حسابك، ثم انقر على "الملف الشخصي"</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130012-F8E5-D227-70D1-0DCB4856D4F8}"/>
              </a:ext>
            </a:extLst>
          </p:cNvPr>
          <p:cNvSpPr/>
          <p:nvPr/>
        </p:nvSpPr>
        <p:spPr>
          <a:xfrm>
            <a:off x="75163" y="468907"/>
            <a:ext cx="707255" cy="241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490D4652-87A6-100C-B774-CD9C9C3F5318}"/>
              </a:ext>
            </a:extLst>
          </p:cNvPr>
          <p:cNvSpPr/>
          <p:nvPr/>
        </p:nvSpPr>
        <p:spPr>
          <a:xfrm>
            <a:off x="159796" y="802640"/>
            <a:ext cx="1171853" cy="287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D3A16B50-7CD3-956A-AD8C-6479E873C31B}"/>
              </a:ext>
            </a:extLst>
          </p:cNvPr>
          <p:cNvCxnSpPr>
            <a:cxnSpLocks/>
            <a:stCxn id="9" idx="3"/>
          </p:cNvCxnSpPr>
          <p:nvPr/>
        </p:nvCxnSpPr>
        <p:spPr>
          <a:xfrm>
            <a:off x="782418" y="589561"/>
            <a:ext cx="223422" cy="2130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49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1EADC00-1A90-67A1-EDD6-88F490E0F051}"/>
              </a:ext>
            </a:extLst>
          </p:cNvPr>
          <p:cNvPicPr>
            <a:picLocks noChangeAspect="1"/>
          </p:cNvPicPr>
          <p:nvPr/>
        </p:nvPicPr>
        <p:blipFill rotWithShape="1">
          <a:blip r:embed="rId2"/>
          <a:srcRect l="34151" t="6260" r="15560"/>
          <a:stretch/>
        </p:blipFill>
        <p:spPr>
          <a:xfrm>
            <a:off x="5734975" y="-2"/>
            <a:ext cx="6457025" cy="5988783"/>
          </a:xfrm>
          <a:prstGeom prst="rect">
            <a:avLst/>
          </a:prstGeom>
          <a:ln w="19050">
            <a:solidFill>
              <a:schemeClr val="tx1"/>
            </a:solidFill>
          </a:ln>
        </p:spPr>
      </p:pic>
      <p:pic>
        <p:nvPicPr>
          <p:cNvPr id="6" name="Image 5">
            <a:extLst>
              <a:ext uri="{FF2B5EF4-FFF2-40B4-BE49-F238E27FC236}">
                <a16:creationId xmlns:a16="http://schemas.microsoft.com/office/drawing/2014/main" id="{9B0BEF50-411D-87DE-5548-FEEA9774A3B0}"/>
              </a:ext>
            </a:extLst>
          </p:cNvPr>
          <p:cNvPicPr>
            <a:picLocks noChangeAspect="1"/>
          </p:cNvPicPr>
          <p:nvPr/>
        </p:nvPicPr>
        <p:blipFill rotWithShape="1">
          <a:blip r:embed="rId3"/>
          <a:srcRect l="732" r="16480"/>
          <a:stretch/>
        </p:blipFill>
        <p:spPr>
          <a:xfrm>
            <a:off x="5173" y="1807788"/>
            <a:ext cx="8135649" cy="5050212"/>
          </a:xfrm>
          <a:prstGeom prst="rect">
            <a:avLst/>
          </a:prstGeom>
          <a:ln w="19050">
            <a:solidFill>
              <a:schemeClr val="tx1"/>
            </a:solidFill>
          </a:ln>
        </p:spPr>
      </p:pic>
      <p:sp>
        <p:nvSpPr>
          <p:cNvPr id="9" name="Titre 1">
            <a:extLst>
              <a:ext uri="{FF2B5EF4-FFF2-40B4-BE49-F238E27FC236}">
                <a16:creationId xmlns:a16="http://schemas.microsoft.com/office/drawing/2014/main" id="{3A9AD54A-A5E2-E35E-73C2-F498B6402DFB}"/>
              </a:ext>
            </a:extLst>
          </p:cNvPr>
          <p:cNvSpPr txBox="1">
            <a:spLocks/>
          </p:cNvSpPr>
          <p:nvPr/>
        </p:nvSpPr>
        <p:spPr>
          <a:xfrm>
            <a:off x="0" y="593458"/>
            <a:ext cx="6258757"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Aft>
                <a:spcPts val="800"/>
              </a:spcAft>
            </a:pPr>
            <a:r>
              <a:rPr lang="ar-DZ" sz="2800" dirty="0">
                <a:latin typeface="Calibri" panose="020F0502020204030204" pitchFamily="34" charset="0"/>
                <a:ea typeface="Calibri" panose="020F0502020204030204" pitchFamily="34" charset="0"/>
                <a:cs typeface="Times New Roman" panose="02020603050405020304" pitchFamily="18" charset="0"/>
              </a:rPr>
              <a:t>انقر على "خصائص العرض" ثم اختر إصدار محرر العقود الذي يناسبك</a:t>
            </a:r>
            <a:endParaRPr lang="fr-FR" sz="2800" dirty="0">
              <a:latin typeface="Calibri" panose="020F0502020204030204" pitchFamily="34" charset="0"/>
              <a:ea typeface="Calibri" panose="020F050202020403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7E5AC120-8426-B709-3904-F59DF4A06219}"/>
              </a:ext>
            </a:extLst>
          </p:cNvPr>
          <p:cNvCxnSpPr>
            <a:cxnSpLocks/>
          </p:cNvCxnSpPr>
          <p:nvPr/>
        </p:nvCxnSpPr>
        <p:spPr>
          <a:xfrm>
            <a:off x="6258757" y="1447060"/>
            <a:ext cx="7634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AD026D4-2E62-C8B6-BA1B-069BA84624F5}"/>
              </a:ext>
            </a:extLst>
          </p:cNvPr>
          <p:cNvCxnSpPr>
            <a:cxnSpLocks/>
            <a:stCxn id="9" idx="2"/>
          </p:cNvCxnSpPr>
          <p:nvPr/>
        </p:nvCxnSpPr>
        <p:spPr>
          <a:xfrm>
            <a:off x="3129379" y="1665439"/>
            <a:ext cx="2197223" cy="26224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E928DEC-A25F-6E78-256C-8927E58A0A02}"/>
              </a:ext>
            </a:extLst>
          </p:cNvPr>
          <p:cNvSpPr/>
          <p:nvPr/>
        </p:nvSpPr>
        <p:spPr>
          <a:xfrm>
            <a:off x="7022237" y="1349406"/>
            <a:ext cx="1118585" cy="23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7099ED0-243C-07A9-BE36-4D041855819B}"/>
              </a:ext>
            </a:extLst>
          </p:cNvPr>
          <p:cNvSpPr/>
          <p:nvPr/>
        </p:nvSpPr>
        <p:spPr>
          <a:xfrm>
            <a:off x="1" y="4266903"/>
            <a:ext cx="5992426" cy="239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E7BEAC0-205C-5A8D-D96E-8A9410A23BB4}"/>
              </a:ext>
            </a:extLst>
          </p:cNvPr>
          <p:cNvSpPr/>
          <p:nvPr/>
        </p:nvSpPr>
        <p:spPr>
          <a:xfrm>
            <a:off x="6565908" y="729554"/>
            <a:ext cx="980111" cy="646331"/>
          </a:xfrm>
          <a:prstGeom prst="rect">
            <a:avLst/>
          </a:prstGeom>
          <a:noFill/>
        </p:spPr>
        <p:txBody>
          <a:bodyPr wrap="square" lIns="91440" tIns="45720" rIns="91440" bIns="45720">
            <a:spAutoFit/>
          </a:bodyPr>
          <a:lstStyle/>
          <a:p>
            <a:pPr algn="ctr"/>
            <a:r>
              <a:rPr lang="ar-DZ" sz="3600" b="1" dirty="0">
                <a:ln w="0">
                  <a:solidFill>
                    <a:srgbClr val="0070C0"/>
                  </a:solidFill>
                </a:ln>
                <a:solidFill>
                  <a:srgbClr val="FF0000"/>
                </a:solidFill>
                <a:effectLst>
                  <a:outerShdw blurRad="38100" dist="19050" dir="2700000" algn="tl" rotWithShape="0">
                    <a:schemeClr val="dk1">
                      <a:alpha val="40000"/>
                    </a:schemeClr>
                  </a:outerShdw>
                </a:effectLst>
              </a:rPr>
              <a:t>(</a:t>
            </a:r>
            <a:r>
              <a:rPr lang="ar-DZ" sz="3600" b="1" cap="none" spc="0" dirty="0">
                <a:ln w="0">
                  <a:solidFill>
                    <a:srgbClr val="0070C0"/>
                  </a:solidFill>
                </a:ln>
                <a:solidFill>
                  <a:srgbClr val="FF0000"/>
                </a:solidFill>
                <a:effectLst>
                  <a:outerShdw blurRad="38100" dist="19050" dir="2700000" algn="tl" rotWithShape="0">
                    <a:schemeClr val="dk1">
                      <a:alpha val="40000"/>
                    </a:schemeClr>
                  </a:outerShdw>
                </a:effectLst>
              </a:rPr>
              <a:t>1)</a:t>
            </a:r>
            <a:endParaRPr lang="fr-FR" sz="3600" b="1" cap="none" spc="0" dirty="0">
              <a:ln w="0">
                <a:solidFill>
                  <a:srgbClr val="0070C0"/>
                </a:solidFill>
              </a:ln>
              <a:solidFill>
                <a:srgbClr val="FF000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CE634416-4447-CFC5-9F44-B3A0F2E3B24B}"/>
              </a:ext>
            </a:extLst>
          </p:cNvPr>
          <p:cNvSpPr/>
          <p:nvPr/>
        </p:nvSpPr>
        <p:spPr>
          <a:xfrm>
            <a:off x="4087185" y="3633295"/>
            <a:ext cx="980111" cy="646331"/>
          </a:xfrm>
          <a:prstGeom prst="rect">
            <a:avLst/>
          </a:prstGeom>
          <a:noFill/>
        </p:spPr>
        <p:txBody>
          <a:bodyPr wrap="square" lIns="91440" tIns="45720" rIns="91440" bIns="45720">
            <a:spAutoFit/>
          </a:bodyPr>
          <a:lstStyle/>
          <a:p>
            <a:pPr algn="ctr"/>
            <a:r>
              <a:rPr lang="ar-DZ" sz="3600" b="1" dirty="0">
                <a:ln w="0">
                  <a:solidFill>
                    <a:srgbClr val="0070C0"/>
                  </a:solidFill>
                </a:ln>
                <a:solidFill>
                  <a:srgbClr val="FF0000"/>
                </a:solidFill>
                <a:effectLst>
                  <a:outerShdw blurRad="38100" dist="19050" dir="2700000" algn="tl" rotWithShape="0">
                    <a:schemeClr val="dk1">
                      <a:alpha val="40000"/>
                    </a:schemeClr>
                  </a:outerShdw>
                </a:effectLst>
              </a:rPr>
              <a:t>(</a:t>
            </a:r>
            <a:r>
              <a:rPr lang="ar-DZ" sz="3600" b="1" cap="none" spc="0" dirty="0">
                <a:ln w="0">
                  <a:solidFill>
                    <a:srgbClr val="0070C0"/>
                  </a:solidFill>
                </a:ln>
                <a:solidFill>
                  <a:srgbClr val="FF0000"/>
                </a:solidFill>
                <a:effectLst>
                  <a:outerShdw blurRad="38100" dist="19050" dir="2700000" algn="tl" rotWithShape="0">
                    <a:schemeClr val="dk1">
                      <a:alpha val="40000"/>
                    </a:schemeClr>
                  </a:outerShdw>
                </a:effectLst>
              </a:rPr>
              <a:t>2)</a:t>
            </a:r>
            <a:endParaRPr lang="fr-FR" sz="3600" b="1" cap="none" spc="0" dirty="0">
              <a:ln w="0">
                <a:solidFill>
                  <a:srgbClr val="0070C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3621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9F4527-9857-6FA6-05D6-E2A7B0B6744B}"/>
              </a:ext>
            </a:extLst>
          </p:cNvPr>
          <p:cNvPicPr>
            <a:picLocks noChangeAspect="1"/>
          </p:cNvPicPr>
          <p:nvPr/>
        </p:nvPicPr>
        <p:blipFill>
          <a:blip r:embed="rId2"/>
          <a:stretch>
            <a:fillRect/>
          </a:stretch>
        </p:blipFill>
        <p:spPr>
          <a:xfrm>
            <a:off x="0" y="389332"/>
            <a:ext cx="12192000" cy="6079335"/>
          </a:xfrm>
          <a:prstGeom prst="rect">
            <a:avLst/>
          </a:prstGeom>
        </p:spPr>
      </p:pic>
      <p:sp>
        <p:nvSpPr>
          <p:cNvPr id="3" name="TextBox 2">
            <a:extLst>
              <a:ext uri="{FF2B5EF4-FFF2-40B4-BE49-F238E27FC236}">
                <a16:creationId xmlns:a16="http://schemas.microsoft.com/office/drawing/2014/main" id="{EA62C350-7CF2-4FC9-9E3B-BED961AE9979}"/>
              </a:ext>
            </a:extLst>
          </p:cNvPr>
          <p:cNvSpPr txBox="1"/>
          <p:nvPr/>
        </p:nvSpPr>
        <p:spPr>
          <a:xfrm>
            <a:off x="4389120" y="2578356"/>
            <a:ext cx="5081133" cy="8632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lnSpc>
                <a:spcPct val="107000"/>
              </a:lnSpc>
              <a:spcAft>
                <a:spcPts val="800"/>
              </a:spcAft>
            </a:pP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توجه إلى القائمة الجانبية، افتح قائمة </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"فهرس العقود" </a:t>
            </a:r>
            <a:r>
              <a:rPr lang="ar-DZ"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وانقر على خانة </a:t>
            </a:r>
            <a:r>
              <a:rPr lang="ar-DZ"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"استقبال/</a:t>
            </a:r>
            <a:r>
              <a:rPr lang="ar-DZ"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تحرير العقود"</a:t>
            </a:r>
            <a:endParaRPr lang="fr-FR"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12A25089-72BD-8C92-DFE0-2907D15C1DBB}"/>
              </a:ext>
            </a:extLst>
          </p:cNvPr>
          <p:cNvCxnSpPr>
            <a:cxnSpLocks/>
          </p:cNvCxnSpPr>
          <p:nvPr/>
        </p:nvCxnSpPr>
        <p:spPr>
          <a:xfrm flipV="1">
            <a:off x="9561250" y="2495898"/>
            <a:ext cx="752419" cy="327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2989C5A-FD2C-939A-F160-2FD8B1B1C0E0}"/>
              </a:ext>
            </a:extLst>
          </p:cNvPr>
          <p:cNvSpPr/>
          <p:nvPr/>
        </p:nvSpPr>
        <p:spPr>
          <a:xfrm>
            <a:off x="10334920" y="2308860"/>
            <a:ext cx="1835829" cy="3740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Connector 14">
            <a:extLst>
              <a:ext uri="{FF2B5EF4-FFF2-40B4-BE49-F238E27FC236}">
                <a16:creationId xmlns:a16="http://schemas.microsoft.com/office/drawing/2014/main" id="{E64ADA14-DE85-C6D3-2071-D1F4F3BEFD27}"/>
              </a:ext>
            </a:extLst>
          </p:cNvPr>
          <p:cNvCxnSpPr/>
          <p:nvPr/>
        </p:nvCxnSpPr>
        <p:spPr>
          <a:xfrm>
            <a:off x="11204448" y="2182368"/>
            <a:ext cx="87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937</Words>
  <Application>Microsoft Office PowerPoint</Application>
  <PresentationFormat>Grand écran</PresentationFormat>
  <Paragraphs>60</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Calibri Light</vt:lpstr>
      <vt:lpstr>Times New Roman</vt:lpstr>
      <vt:lpstr>Office Theme</vt:lpstr>
      <vt:lpstr>استقبال ملف العقد ومسح الوثائق المودعة لحفظها واسترجاع النصوص بتقنية OCR</vt:lpstr>
      <vt:lpstr>الهدف: يوضح هذا الفيديو خطوات استقبال ملف العقد لحفظه وتحديد طبيعته من خلال ملء الاستمارة الخاصة بالاستقبال، وهذا قبل الانتقال إلى مرحلة مسح الوثائق المودعة لدى مكتب التوثيق لحفظها في نظام الموثق الجزائري، واسترجاع النصوص من الوثائق بفضل تقنية التعرف الضوئي على الحروف OCR والتي تسمح بنسخ النصوص لإعادة استخدامها عند تحرير العقد. </vt:lpstr>
      <vt:lpstr>المراحل:  - المرحلة الأولى : إستقبال ملف العقد - المرحلة الثانية : مسح الوثائق المودعة - المرحلة الثالثة : إسترجاع النصوص من الوثائق المودعة بتقنية OCR</vt:lpstr>
      <vt:lpstr>النتيجة المُحققة:  نهدف من خلال هذه العمليات إلى تبسيط ورقمنة المهام اليومية للموثق وكُتَّابه من خلال تنظيم عملية استقبال العقد في استمارة خاصة تُدرج فيها كل تفاصيل العقد والملاحظات المتعلقة به والتي يمكن تعديلها في أي وقت.  وفي مسعى الإدارة الرقمية للوثائق وأمن البيانات إلى تسهيل الرقمنة، تسمح "إضافة نجم" (Plugin NEJM) بمسح الوثائق المودعة لدى مكتب التوثيق بشكل آمن وسريع لحفظها في الخادم المُخصص، مما يضمن أمن البيانات ويَحُول دون تراكم الأرشيف الورقي ويَحفظ نسخة رقمية منه في حال تلف الأرشيف الورقي أو ضياع جزء منه.  وعلاوة على كل ما سبق، تسمح تقنية التعرف الضوئي على الحروف المدرجة حصريا في نظام الموثق الجزائري باسترجاع النصوص المتضمنة في الوثائق المودعة لإعادة استخدامها عند تحرير العقد، وبذلك يتجنب الموثق وكُتَّابه عناء نقل النص يدويا بأداء المهام التي تستغرق ساعات أو أيام في ثوانٍ معدودة.</vt:lpstr>
      <vt:lpstr>المرحلة الأولى: إستقبال ملف العقد</vt:lpstr>
      <vt:lpstr>Présentation PowerPoint</vt:lpstr>
      <vt:lpstr>1) قبل البدء بالتحرير، قم باختيار نسخة التطبيق التي تريد استعمالها (الإصدار x.3 أو الإصدار x.4)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المرحلة الثانية: مسح الوثائق المودعة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تجميع الملفات وأهميته</vt:lpstr>
      <vt:lpstr>Présentation PowerPoint</vt:lpstr>
      <vt:lpstr>تعديل أسماء الملفات الممسوحة/المجموعة في PDF </vt:lpstr>
      <vt:lpstr>Présentation PowerPoint</vt:lpstr>
      <vt:lpstr>تحديث تاريخ التوقيع لملف مودع</vt:lpstr>
      <vt:lpstr>Présentation PowerPoint</vt:lpstr>
      <vt:lpstr>طباعة وصل الإيداع</vt:lpstr>
      <vt:lpstr>Présentation PowerPoint</vt:lpstr>
      <vt:lpstr>المرحلة الثالثة: إسترجاع النصوص من الوثائق المودعة بتقنية OCR</vt:lpstr>
      <vt:lpstr>Présentation PowerPoint</vt:lpstr>
      <vt:lpstr>Présentation PowerPoint</vt:lpstr>
      <vt:lpstr>Présentation PowerPoint</vt:lpstr>
      <vt:lpstr>حذف معلومات إيداع/ استقبال ملف</vt:lpstr>
      <vt:lpstr>Présentation PowerPoint</vt:lpstr>
      <vt:lpstr>تمهيد حول تحرير العقود  ( تجد كل الخطوات بالتفصيل في الفيديو القادم)</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Notair local</cp:lastModifiedBy>
  <cp:revision>107</cp:revision>
  <dcterms:created xsi:type="dcterms:W3CDTF">2024-02-26T13:35:37Z</dcterms:created>
  <dcterms:modified xsi:type="dcterms:W3CDTF">2026-01-12T12:50:43Z</dcterms:modified>
</cp:coreProperties>
</file>